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notesMasterIdLst>
    <p:notesMasterId r:id="rId18"/>
  </p:notesMasterIdLst>
  <p:sldIdLst>
    <p:sldId id="324" r:id="rId2"/>
    <p:sldId id="257" r:id="rId3"/>
    <p:sldId id="276" r:id="rId4"/>
    <p:sldId id="266" r:id="rId5"/>
    <p:sldId id="295" r:id="rId6"/>
    <p:sldId id="298" r:id="rId7"/>
    <p:sldId id="284" r:id="rId8"/>
    <p:sldId id="318" r:id="rId9"/>
    <p:sldId id="311" r:id="rId10"/>
    <p:sldId id="312" r:id="rId11"/>
    <p:sldId id="285" r:id="rId12"/>
    <p:sldId id="319" r:id="rId13"/>
    <p:sldId id="292" r:id="rId14"/>
    <p:sldId id="293" r:id="rId15"/>
    <p:sldId id="316" r:id="rId16"/>
    <p:sldId id="323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945" autoAdjust="0"/>
  </p:normalViewPr>
  <p:slideViewPr>
    <p:cSldViewPr>
      <p:cViewPr varScale="1">
        <p:scale>
          <a:sx n="60" d="100"/>
          <a:sy n="60" d="100"/>
        </p:scale>
        <p:origin x="152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1B55ECB-CAE0-4C2A-9DFB-D51E1F5465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4484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1895 г. В.К.Рентген открывает ионизирующее излучение (X- лучи)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1896 г. А.Беккерель обнаруживает явления радиоактивности.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1898 г. М.Склодовская и П.Кюри открывают радиоактивные элементы 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Po (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Полоний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)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 и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Ra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 (Радий).</a:t>
            </a:r>
            <a:endParaRPr lang="en-US" smtClean="0">
              <a:solidFill>
                <a:srgbClr val="000000"/>
              </a:solidFill>
              <a:latin typeface="Times New Roman" pitchFamily="1" charset="0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1913 г. Н.Бор разрабатывает теорию строения атомов и молекул. </a:t>
            </a:r>
            <a:endParaRPr lang="en-US" smtClean="0">
              <a:solidFill>
                <a:srgbClr val="000000"/>
              </a:solidFill>
              <a:latin typeface="Times New Roman" pitchFamily="1" charset="0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1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932 г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.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 Дж.Чадвик открывает нейтроны. </a:t>
            </a:r>
            <a:endParaRPr lang="en-US" smtClean="0">
              <a:solidFill>
                <a:srgbClr val="000000"/>
              </a:solidFill>
              <a:latin typeface="Times New Roman" pitchFamily="1" charset="0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1939 г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.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 О.Ган и Ф.Штрассман исследуют деление ядер 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U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 под действием медленных нейтронов.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Декабрь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1942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г. 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- Впервые получена самоподдерживающаяся управляемая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цепная реакция деления ядер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на реакторе 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СР-1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 (Группа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физиков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Чикагского 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университета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, 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руководитель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Э.Ферми).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25 декабря 1946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г. 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- Первый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советский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реактор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Ф-1 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введен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в 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критическое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состояние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(группа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физиков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и 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инженеров под руководством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И.В.Курчатова)</a:t>
            </a:r>
            <a:endParaRPr lang="en-US" smtClean="0">
              <a:solidFill>
                <a:srgbClr val="000000"/>
              </a:solidFill>
              <a:latin typeface="Times New Roman" pitchFamily="1" charset="0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1949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г. 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- Введен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в 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действие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первый реактор по производству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Pu </a:t>
            </a:r>
            <a:endParaRPr lang="ru-RU" smtClean="0">
              <a:solidFill>
                <a:srgbClr val="000000"/>
              </a:solidFill>
              <a:latin typeface="Times New Roman" pitchFamily="1" charset="0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27 июня 1954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г. 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- Вступила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в 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строй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первая в мире атомная электростанция</a:t>
            </a:r>
            <a:r>
              <a:rPr lang="ru-RU" b="1" smtClean="0">
                <a:solidFill>
                  <a:srgbClr val="000000"/>
                </a:solidFill>
                <a:latin typeface="Times New Roman" pitchFamily="1" charset="0"/>
              </a:rPr>
              <a:t> 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электрической мощностью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5 МВт в 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Обнинске.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</a:t>
            </a:r>
            <a:endParaRPr lang="ru-RU" smtClean="0">
              <a:solidFill>
                <a:srgbClr val="000000"/>
              </a:solidFill>
              <a:latin typeface="Times New Roman" pitchFamily="1" charset="0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К 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началу 90-х годов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в 27 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странах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мира работало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более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430 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ядерных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энергетических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реакторов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общей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</a:t>
            </a:r>
            <a:r>
              <a:rPr lang="ru-RU" smtClean="0">
                <a:solidFill>
                  <a:srgbClr val="000000"/>
                </a:solidFill>
                <a:latin typeface="Times New Roman" pitchFamily="1" charset="0"/>
              </a:rPr>
              <a:t>мощностью</a:t>
            </a:r>
            <a:r>
              <a:rPr lang="en-US" smtClean="0">
                <a:solidFill>
                  <a:srgbClr val="000000"/>
                </a:solidFill>
                <a:latin typeface="Times New Roman" pitchFamily="1" charset="0"/>
              </a:rPr>
              <a:t> ок. 340 ГВт. </a:t>
            </a:r>
            <a:endParaRPr lang="ru-RU" smtClean="0">
              <a:solidFill>
                <a:srgbClr val="000000"/>
              </a:solidFill>
              <a:latin typeface="Times New Roman" pitchFamily="1" charset="0"/>
            </a:endParaRPr>
          </a:p>
          <a:p>
            <a:endParaRPr lang="ru-RU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96E4503-3735-4691-B72F-34738B782486}" type="slidenum">
              <a:rPr lang="ru-RU" smtClean="0"/>
              <a:pPr/>
              <a:t>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838416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860BA36-1F42-40C2-8D82-477B432C95FD}" type="slidenum">
              <a:rPr lang="ru-RU" smtClean="0"/>
              <a:pPr/>
              <a:t>5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8368953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b="1" u="sng" smtClean="0">
                <a:latin typeface="Times New Roman" pitchFamily="1" charset="0"/>
              </a:rPr>
              <a:t>Основной плюс реактора </a:t>
            </a:r>
            <a:r>
              <a:rPr lang="ru-RU" smtClean="0">
                <a:latin typeface="Times New Roman" pitchFamily="1" charset="0"/>
              </a:rPr>
              <a:t>– наличие быстрых нейтронов. Они способствуют как возможности нарабатывать ядерное топливо взамен израсходованного (после запуска реакции в качестве топлива можно загружать даже обедненный уран из ядерных отходов реактора на тепловых нейтронах), так и производить трансмутации трансурановых элементов, получившихся при захвате нейтронов ядерным топливом без деления (такие вещества являются источником длительной радиоактивности отработанного ядерного топлива). </a:t>
            </a:r>
            <a:r>
              <a:rPr lang="ru-RU" i="1" u="sng" smtClean="0">
                <a:latin typeface="Times New Roman" pitchFamily="1" charset="0"/>
              </a:rPr>
              <a:t>Например, </a:t>
            </a:r>
            <a:r>
              <a:rPr lang="ru-RU" i="1" u="sng" baseline="30000" smtClean="0">
                <a:latin typeface="Times New Roman" pitchFamily="1" charset="0"/>
              </a:rPr>
              <a:t>240</a:t>
            </a:r>
            <a:r>
              <a:rPr lang="en-US" i="1" u="sng" smtClean="0">
                <a:latin typeface="Times New Roman" pitchFamily="1" charset="0"/>
              </a:rPr>
              <a:t>Pu (</a:t>
            </a:r>
            <a:r>
              <a:rPr lang="ru-RU" i="1" u="sng" smtClean="0">
                <a:latin typeface="Times New Roman" pitchFamily="1" charset="0"/>
              </a:rPr>
              <a:t>период полураспада около 6000 лет</a:t>
            </a:r>
            <a:r>
              <a:rPr lang="en-US" i="1" u="sng" smtClean="0">
                <a:latin typeface="Times New Roman" pitchFamily="1" charset="0"/>
              </a:rPr>
              <a:t>)</a:t>
            </a:r>
            <a:r>
              <a:rPr lang="ru-RU" i="1" u="sng" smtClean="0">
                <a:latin typeface="Times New Roman" pitchFamily="1" charset="0"/>
              </a:rPr>
              <a:t> преобразуется в </a:t>
            </a:r>
            <a:r>
              <a:rPr lang="ru-RU" i="1" u="sng" baseline="30000" smtClean="0">
                <a:latin typeface="Times New Roman" pitchFamily="1" charset="0"/>
              </a:rPr>
              <a:t>241</a:t>
            </a:r>
            <a:r>
              <a:rPr lang="en-US" i="1" u="sng" smtClean="0">
                <a:latin typeface="Times New Roman" pitchFamily="1" charset="0"/>
              </a:rPr>
              <a:t>Pu</a:t>
            </a:r>
            <a:r>
              <a:rPr lang="ru-RU" i="1" u="sng" smtClean="0">
                <a:latin typeface="Times New Roman" pitchFamily="1" charset="0"/>
              </a:rPr>
              <a:t> (до 30 лет), осколки которого в свою очередь имеют период полураспада не более 27 лет. Таким образом, отходы работы такого реактора станут неопасными не через десятки тысяч лет, а всего через несколько веков.</a:t>
            </a:r>
          </a:p>
          <a:p>
            <a:endParaRPr lang="ru-RU" b="1" u="sng" smtClean="0">
              <a:latin typeface="Times New Roman" pitchFamily="1" charset="0"/>
            </a:endParaRPr>
          </a:p>
          <a:p>
            <a:r>
              <a:rPr lang="ru-RU" b="1" u="sng" smtClean="0">
                <a:latin typeface="Times New Roman" pitchFamily="1" charset="0"/>
              </a:rPr>
              <a:t>Минусы: </a:t>
            </a:r>
            <a:r>
              <a:rPr lang="ru-RU" smtClean="0">
                <a:latin typeface="Times New Roman" pitchFamily="1" charset="0"/>
              </a:rPr>
              <a:t>так как скорость нейтронов велика, то стандартные методы управления реакцией методом регулирующих стержней являются слишком медленными, поэтому требуются более дорогостоящие и изощренные системы (подвижный отражатель, учет тепловых колебаний ядер, управляемое нейтронное отравление зоны реакции). </a:t>
            </a:r>
            <a:r>
              <a:rPr lang="ru-RU" i="1" u="sng" smtClean="0">
                <a:latin typeface="Times New Roman" pitchFamily="1" charset="0"/>
              </a:rPr>
              <a:t>Кроме того, при прорыве контура часть жидких металлов (</a:t>
            </a:r>
            <a:r>
              <a:rPr lang="en-US" i="1" u="sng" smtClean="0">
                <a:latin typeface="Times New Roman" pitchFamily="1" charset="0"/>
              </a:rPr>
              <a:t>Na, K</a:t>
            </a:r>
            <a:r>
              <a:rPr lang="ru-RU" i="1" u="sng" smtClean="0">
                <a:latin typeface="Times New Roman" pitchFamily="1" charset="0"/>
              </a:rPr>
              <a:t>) на атмосфере представляют огромную пожароопасность (горение </a:t>
            </a:r>
            <a:r>
              <a:rPr lang="en-US" i="1" u="sng" smtClean="0">
                <a:latin typeface="Times New Roman" pitchFamily="1" charset="0"/>
              </a:rPr>
              <a:t>Na</a:t>
            </a:r>
            <a:r>
              <a:rPr lang="ru-RU" i="1" u="sng" smtClean="0">
                <a:latin typeface="Times New Roman" pitchFamily="1" charset="0"/>
              </a:rPr>
              <a:t> при прорыве второго контура на реакторе Монджу (Япония) привело к расплавлению части стальных конструкций, но без радиационного заражения).</a:t>
            </a:r>
          </a:p>
          <a:p>
            <a:endParaRPr 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784B8FB-2344-42E2-9FFD-8E238EE28827}" type="slidenum">
              <a:rPr lang="ru-RU" smtClean="0"/>
              <a:pPr/>
              <a:t>6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2126035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A1D09D9-AEB6-4980-B761-322F3F8AB477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0144769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smtClean="0"/>
              <a:t>На рисунке показана схема работы атомной электростанции с двухконтурным водо-водяным энергетическим реактором. Энергия, выделяемая в активной зоне реактора, передаётся теплоносителю первого контура. Далее теплоноситель поступает в теплообменник (парогенератор), где нагревает до кипения воду второго контура. Полученный при этом пар поступает в турбины, вращающие электрогенераторы. На выходе из турбин пар поступает в конденсатор, где охлаждается большим количеством воды, поступающим из водохранилища.</a:t>
            </a:r>
          </a:p>
          <a:p>
            <a:endParaRPr lang="ru-RU" smtClean="0"/>
          </a:p>
          <a:p>
            <a:r>
              <a:rPr lang="ru-RU" smtClean="0"/>
              <a:t>Компенсатор давления представляет собой довольно сложную и громоздкую конструкцию, которая служит для выравнивания колебаний давления в контуре во время работы реактора, возникающих за счёт теплового расширения теплоносителя. Давление в 1-м контуре может доходить до 160 атмосфер (ВВЭР-1000).</a:t>
            </a:r>
          </a:p>
          <a:p>
            <a:endParaRPr lang="ru-RU" smtClean="0"/>
          </a:p>
          <a:p>
            <a:r>
              <a:rPr lang="ru-RU" smtClean="0"/>
              <a:t>Помимо воды, в различных реакторах в качестве теплоносителя могут применяться также расплавы металлов: натрий, свинец, эвтектический сплав свинца с висмутом и др. Использование жидкометаллических теплоносителей позволяет упростить конструкцию оболочки активной зоны реактора (в отличие от водяного контура, давление в жидкометаллическом контуре не превышает атмосферное), избавиться от компенсатора давления.</a:t>
            </a:r>
          </a:p>
          <a:p>
            <a:endParaRPr lang="ru-RU" smtClean="0"/>
          </a:p>
          <a:p>
            <a:r>
              <a:rPr lang="ru-RU" smtClean="0"/>
              <a:t>Общее количество контуров может меняться для различных реакторов, схема на рисунке приведена для реакторов типа ВВЭР (Водо-Водяной Энергетический Реактор). Реакторы типа РБМК (Реактор Большой Мощности Канального типа) использует один водяной контур, реакторы на быстрых нейтронах — два натриевых и один водяной контуры, перспективные проекты реакторных установок СВБР-100 и БРЕСТ предполагают двухконтурную схему, с тяжелым теплоносителем в первом контуре и водой во втором.</a:t>
            </a:r>
          </a:p>
          <a:p>
            <a:endParaRPr lang="ru-RU" smtClean="0"/>
          </a:p>
          <a:p>
            <a:r>
              <a:rPr lang="ru-RU" smtClean="0"/>
              <a:t>В случае невозможности использования большого количества воды для конденсации пара, вместо использования водохранилища вода может охлаждаться в специальных охладительных башнях (градирнях), которые благодаря своим размерам обычно являются самой заметной частью атомной электростанции.</a:t>
            </a:r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7DCAD7C-EA00-45C1-807E-FEBF4462B5BE}" type="slidenum">
              <a:rPr lang="ru-RU" smtClean="0"/>
              <a:pPr/>
              <a:t>9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0112779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Ш"/>
              <a:defRPr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" charset="0"/>
              </a:rPr>
              <a:t>+</a:t>
            </a:r>
            <a:endParaRPr lang="en-U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ru-RU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Отсутствие вредных выбросов</a:t>
            </a:r>
            <a:r>
              <a:rPr lang="en-US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</a:t>
            </a:r>
            <a:r>
              <a:rPr lang="ru-RU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(выбросы радиоактивных веществ</a:t>
            </a:r>
            <a:r>
              <a:rPr lang="en-US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в </a:t>
            </a:r>
            <a:r>
              <a:rPr lang="ru-RU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несколько раз</a:t>
            </a:r>
            <a:r>
              <a:rPr lang="en-US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</a:t>
            </a:r>
            <a:r>
              <a:rPr lang="ru-RU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меньше угольной</a:t>
            </a:r>
            <a:r>
              <a:rPr lang="en-US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</a:t>
            </a:r>
            <a:r>
              <a:rPr lang="ru-RU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электростанции</a:t>
            </a:r>
            <a:r>
              <a:rPr lang="en-US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</a:t>
            </a:r>
            <a:r>
              <a:rPr lang="ru-RU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той же мощности)</a:t>
            </a:r>
            <a:r>
              <a:rPr lang="en-US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; 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ru-RU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Небольшой объем используемого топлива</a:t>
            </a:r>
            <a:r>
              <a:rPr lang="en-US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, </a:t>
            </a:r>
            <a:r>
              <a:rPr lang="ru-RU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возможность после его переработки</a:t>
            </a:r>
            <a:r>
              <a:rPr lang="en-US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</a:t>
            </a:r>
            <a:r>
              <a:rPr lang="ru-RU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использовать многократно</a:t>
            </a:r>
            <a:r>
              <a:rPr lang="en-US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; 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ru-RU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Высокая мощность</a:t>
            </a:r>
            <a:r>
              <a:rPr lang="en-US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: 1000—1600 </a:t>
            </a:r>
            <a:r>
              <a:rPr lang="en-US" i="1" u="sng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МВт</a:t>
            </a:r>
            <a:r>
              <a:rPr lang="en-US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</a:t>
            </a:r>
            <a:r>
              <a:rPr lang="ru-RU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на</a:t>
            </a:r>
            <a:r>
              <a:rPr lang="en-US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</a:t>
            </a:r>
            <a:r>
              <a:rPr lang="ru-RU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энергоблок</a:t>
            </a:r>
            <a:r>
              <a:rPr lang="en-US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; 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ru-RU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Низкая</a:t>
            </a:r>
            <a:r>
              <a:rPr lang="en-US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</a:t>
            </a:r>
            <a:r>
              <a:rPr lang="en-US" i="1" u="sng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себестоимость</a:t>
            </a:r>
            <a:r>
              <a:rPr lang="en-US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</a:t>
            </a:r>
            <a:r>
              <a:rPr lang="ru-RU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энергии 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( единицы центов на </a:t>
            </a:r>
            <a:r>
              <a:rPr lang="ru-RU" i="1" u="sng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квтчас</a:t>
            </a:r>
            <a:r>
              <a:rPr lang="ru-RU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)</a:t>
            </a:r>
            <a:r>
              <a:rPr lang="en-US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, </a:t>
            </a:r>
            <a:r>
              <a:rPr lang="ru-RU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особенно</a:t>
            </a:r>
            <a:r>
              <a:rPr lang="en-US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</a:t>
            </a:r>
            <a:r>
              <a:rPr lang="ru-RU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тепловой</a:t>
            </a:r>
            <a:r>
              <a:rPr lang="en-US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. 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Ш"/>
              <a:defRPr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" charset="0"/>
              </a:rPr>
              <a:t>-</a:t>
            </a:r>
            <a:endParaRPr lang="en-U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ru-RU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Облученное топливо</a:t>
            </a:r>
            <a:r>
              <a:rPr lang="en-US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</a:t>
            </a:r>
            <a:r>
              <a:rPr lang="ru-RU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опасно</a:t>
            </a:r>
            <a:r>
              <a:rPr lang="en-US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, </a:t>
            </a:r>
            <a:r>
              <a:rPr lang="ru-RU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требует</a:t>
            </a:r>
            <a:r>
              <a:rPr lang="en-US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</a:t>
            </a:r>
            <a:r>
              <a:rPr lang="ru-RU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сложных</a:t>
            </a:r>
            <a:r>
              <a:rPr lang="en-US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и </a:t>
            </a:r>
            <a:r>
              <a:rPr lang="ru-RU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дорогих</a:t>
            </a:r>
            <a:r>
              <a:rPr lang="en-US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</a:t>
            </a:r>
            <a:r>
              <a:rPr lang="ru-RU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мер по переработке</a:t>
            </a:r>
            <a:r>
              <a:rPr lang="en-US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и </a:t>
            </a:r>
            <a:r>
              <a:rPr lang="ru-RU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хранению</a:t>
            </a:r>
            <a:r>
              <a:rPr lang="en-US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; 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ru-RU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При низкой вероятности</a:t>
            </a:r>
            <a:r>
              <a:rPr lang="en-US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</a:t>
            </a:r>
            <a:r>
              <a:rPr lang="ru-RU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аварий</a:t>
            </a:r>
            <a:r>
              <a:rPr lang="en-US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</a:t>
            </a:r>
            <a:r>
              <a:rPr lang="ru-RU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последствия их крайне тяжелы</a:t>
            </a:r>
            <a:r>
              <a:rPr lang="en-US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Большие капиталовложения</a:t>
            </a:r>
            <a:r>
              <a:rPr lang="en-US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, </a:t>
            </a:r>
            <a:r>
              <a:rPr lang="ru-RU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как</a:t>
            </a:r>
            <a:r>
              <a:rPr lang="en-US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</a:t>
            </a:r>
            <a:r>
              <a:rPr lang="ru-RU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удельные</a:t>
            </a:r>
            <a:r>
              <a:rPr lang="en-US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, </a:t>
            </a:r>
            <a:r>
              <a:rPr lang="ru-RU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для блоков мощностью менее</a:t>
            </a:r>
            <a:r>
              <a:rPr lang="en-US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700—800 </a:t>
            </a:r>
            <a:r>
              <a:rPr lang="en-US" i="1" u="sng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МВт</a:t>
            </a:r>
            <a:r>
              <a:rPr lang="en-US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, </a:t>
            </a:r>
            <a:r>
              <a:rPr lang="ru-RU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так</a:t>
            </a:r>
            <a:r>
              <a:rPr lang="en-US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и </a:t>
            </a:r>
            <a:r>
              <a:rPr lang="ru-RU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общие</a:t>
            </a:r>
            <a:r>
              <a:rPr lang="en-US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, </a:t>
            </a:r>
            <a:r>
              <a:rPr lang="ru-RU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необходимые для постройки станции</a:t>
            </a:r>
            <a:r>
              <a:rPr lang="en-US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, </a:t>
            </a:r>
            <a:r>
              <a:rPr lang="ru-RU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ее</a:t>
            </a:r>
            <a:r>
              <a:rPr lang="en-US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</a:t>
            </a:r>
            <a:r>
              <a:rPr lang="ru-RU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инфраструктуры</a:t>
            </a:r>
            <a:r>
              <a:rPr lang="en-US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, а </a:t>
            </a:r>
            <a:r>
              <a:rPr lang="ru-RU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также</a:t>
            </a:r>
            <a:r>
              <a:rPr lang="en-US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в </a:t>
            </a:r>
            <a:r>
              <a:rPr lang="ru-RU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случае</a:t>
            </a:r>
            <a:r>
              <a:rPr lang="en-US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</a:t>
            </a:r>
            <a:r>
              <a:rPr lang="ru-RU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возможного демонтажа</a:t>
            </a:r>
            <a:r>
              <a:rPr lang="en-US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.</a:t>
            </a:r>
            <a:endParaRPr lang="ru-RU" i="1" u="sng" dirty="0" smtClean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" charset="0"/>
            </a:endParaRPr>
          </a:p>
          <a:p>
            <a:pPr>
              <a:defRPr/>
            </a:pPr>
            <a:endParaRPr lang="ru-RU" dirty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DA28329-5146-402F-A527-7BFF5627DB4A}" type="slidenum">
              <a:rPr lang="ru-RU" smtClean="0"/>
              <a:pPr/>
              <a:t>10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951881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smtClean="0"/>
              <a:t>Пушечная схема</a:t>
            </a:r>
          </a:p>
          <a:p>
            <a:r>
              <a:rPr lang="ru-RU" smtClean="0"/>
              <a:t> </a:t>
            </a:r>
          </a:p>
          <a:p>
            <a:r>
              <a:rPr lang="ru-RU" smtClean="0"/>
              <a:t> Верхний блок показывает принцип работы пушечной схемы. Второй и третий показывают возможность преждевременного развития цепной реакции до полного соединения блоков.</a:t>
            </a:r>
          </a:p>
          <a:p>
            <a:endParaRPr lang="ru-RU" smtClean="0"/>
          </a:p>
          <a:p>
            <a:r>
              <a:rPr lang="ru-RU" smtClean="0"/>
              <a:t>«Пушечная схема» использовалась в некоторых моделях ядерного оружия первого поколения. Суть пушечной схемы заключается в выстреливании зарядом пороха одного блока делящегося вещества докритической массы («пуля») в другой — неподвижный («мишень»). Блоки рассчитаны так, что при соединении их общая масса становится сверхкритической.</a:t>
            </a:r>
          </a:p>
          <a:p>
            <a:endParaRPr lang="ru-RU" smtClean="0"/>
          </a:p>
          <a:p>
            <a:r>
              <a:rPr lang="ru-RU" smtClean="0"/>
              <a:t>Данный способ детонации возможен только в урановых боеприпасах, так как плутоний имеет на два порядка более высокий нейтронный фон, что резко повышает вероятность преждевременного развития цепной реакции до соединения блоков. Это приводит к неполному выходу энергии (fizzle или «пшик»). Для реализации пушечной схемы в плутониевых боеприпасах требуется увеличение скорости соединения частей заряда до технически недостижимого уровня. Кроме того, уран лучше, чем плутоний, выдерживает механические перегрузки.</a:t>
            </a:r>
          </a:p>
          <a:p>
            <a:r>
              <a:rPr lang="ru-RU" smtClean="0"/>
              <a:t> </a:t>
            </a:r>
          </a:p>
          <a:p>
            <a:r>
              <a:rPr lang="ru-RU" smtClean="0"/>
              <a:t> Схема внутреннего устройства боеприпаса L-11 «Little Boy»</a:t>
            </a:r>
          </a:p>
          <a:p>
            <a:endParaRPr lang="ru-RU" smtClean="0"/>
          </a:p>
          <a:p>
            <a:r>
              <a:rPr lang="ru-RU" smtClean="0"/>
              <a:t>Классическим примером такой схемы является бомба «Малыш» («Little Boy»), сброшенная на Хиросиму 6 августа 1945 г. Уран для её производства был добыт в Бельгийском Конго (ныне Демократическая Республика Конго), в Канаде (Большое Медвежье озеро) и в США (штат Колорадо). В бомбе «Little Boy» для этой цели использовался укороченный до 1,8 м ствол морского орудия калибра 16,4 см, при этом урановая «мишень» представляла собой цилиндр диаметром 100 мм, на который при «выстреле» надвигалась цилиндрическая «пуля» сверхкритической массы (38,5 кг) с соответствующим внутренним каналом. Такой «интуитивно непонятный» дизайн был сделан для снижения нейтронного фона мишени: в нём она находилась не вплотную, а на расстоянии 59 мм от нейтронного отражателя («тампера»). В результате риск преждевременного начала цепной реакции деления с неполным энерговыделением снижался до нескольких процентов.</a:t>
            </a:r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7C5F842-B8DE-4561-820B-F7783CCACA42}" type="slidenum">
              <a:rPr lang="ru-RU" smtClean="0"/>
              <a:pPr/>
              <a:t>13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9913005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smtClean="0"/>
              <a:t>Медленное </a:t>
            </a:r>
            <a:r>
              <a:rPr lang="en-US" smtClean="0"/>
              <a:t>BB – </a:t>
            </a:r>
            <a:r>
              <a:rPr lang="ru-RU" smtClean="0"/>
              <a:t>это взрывчатые вещества</a:t>
            </a:r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B055BE6-6EDB-4181-BBA5-4BDCC60B9CC5}" type="slidenum">
              <a:rPr lang="ru-RU" smtClean="0"/>
              <a:pPr/>
              <a:t>14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580204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FF90B-E864-45EC-8857-C8FF4D8C3E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34BCD-A3A9-4B2E-90DC-4707F0F288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29394C-7DBE-4BBC-8EB9-FAF863AD7B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A35DAE-AF84-47C4-8D3C-0F4BC1007E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EF37C-F364-4ADA-AD8D-28A7339041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A2720-BCCB-4FDB-8599-F383E2CB65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A18D7-00D4-491D-B53E-A4CEEF86EB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19400-37AD-4F76-8ACB-13737CA4C9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5B1A4-1833-42DC-9390-5F604EFCB4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9EC14-2FF5-4900-97D5-EFF925F806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6D1E8-2FE0-42CE-BB07-0866D2C6B1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E2B05-442F-4190-B50B-1EA6F913BB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alphaModFix amt="71000"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680E90C-4959-4E42-B76A-CE42815A02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8%D0%B7%D0%BE%D0%B1%D1%80%D0%B0%D0%B6%D0%B5%D0%BD%D0%B8%D0%B5:Two_contour_water_station.gi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8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332721"/>
            <a:ext cx="8280400" cy="431111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8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Применение Ядерной энергии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</a:rPr>
              <a:t>Ядерный реактор</a:t>
            </a:r>
          </a:p>
        </p:txBody>
      </p:sp>
      <p:pic>
        <p:nvPicPr>
          <p:cNvPr id="4099" name="Picture 6" descr="AES_Oukiluot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96950" y="1600200"/>
            <a:ext cx="7150100" cy="4525963"/>
          </a:xfr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71000"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115888"/>
            <a:ext cx="7616825" cy="1009650"/>
          </a:xfrm>
        </p:spPr>
        <p:txBody>
          <a:bodyPr/>
          <a:lstStyle/>
          <a:p>
            <a:pPr eaLnBrk="1" hangingPunct="1"/>
            <a:r>
              <a:rPr lang="ru-RU" sz="3200" smtClean="0">
                <a:solidFill>
                  <a:srgbClr val="0000FF"/>
                </a:solidFill>
              </a:rPr>
              <a:t>История</a:t>
            </a:r>
            <a:endParaRPr lang="en-US" sz="3200" smtClean="0">
              <a:solidFill>
                <a:srgbClr val="0000FF"/>
              </a:solidFill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0" y="1196975"/>
            <a:ext cx="9144000" cy="237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73050" indent="-27305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sz="2000">
                <a:solidFill>
                  <a:srgbClr val="000000"/>
                </a:solidFill>
                <a:latin typeface="Times New Roman" pitchFamily="1" charset="0"/>
              </a:rPr>
              <a:t>1895 г. В.К.Рентген открывает ионизирующее излучение (X- лучи)</a:t>
            </a:r>
          </a:p>
          <a:p>
            <a:pPr marL="273050" indent="-27305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sz="2000">
                <a:solidFill>
                  <a:srgbClr val="000000"/>
                </a:solidFill>
                <a:latin typeface="Times New Roman" pitchFamily="1" charset="0"/>
              </a:rPr>
              <a:t>1896 г. А.Беккерель обнаруживает явления радиоактивности. </a:t>
            </a:r>
          </a:p>
          <a:p>
            <a:pPr marL="273050" indent="-27305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sz="2000">
                <a:solidFill>
                  <a:srgbClr val="000000"/>
                </a:solidFill>
                <a:latin typeface="Times New Roman" pitchFamily="1" charset="0"/>
              </a:rPr>
              <a:t>1898 г. М.Склодовская и П.Кюри открывают радиоактивные элементы </a:t>
            </a:r>
            <a:r>
              <a:rPr lang="en-US" sz="2000">
                <a:solidFill>
                  <a:srgbClr val="000000"/>
                </a:solidFill>
                <a:latin typeface="Times New Roman" pitchFamily="1" charset="0"/>
              </a:rPr>
              <a:t>Po (</a:t>
            </a:r>
            <a:r>
              <a:rPr lang="ru-RU" sz="2000">
                <a:solidFill>
                  <a:srgbClr val="000000"/>
                </a:solidFill>
                <a:latin typeface="Times New Roman" pitchFamily="1" charset="0"/>
              </a:rPr>
              <a:t>Полоний</a:t>
            </a:r>
            <a:r>
              <a:rPr lang="en-US" sz="2000">
                <a:solidFill>
                  <a:srgbClr val="000000"/>
                </a:solidFill>
                <a:latin typeface="Times New Roman" pitchFamily="1" charset="0"/>
              </a:rPr>
              <a:t>)</a:t>
            </a:r>
            <a:r>
              <a:rPr lang="ru-RU" sz="2000">
                <a:solidFill>
                  <a:srgbClr val="000000"/>
                </a:solidFill>
                <a:latin typeface="Times New Roman" pitchFamily="1" charset="0"/>
              </a:rPr>
              <a:t> и</a:t>
            </a:r>
            <a:r>
              <a:rPr lang="en-US" sz="2000">
                <a:solidFill>
                  <a:srgbClr val="000000"/>
                </a:solidFill>
                <a:latin typeface="Times New Roman" pitchFamily="1" charset="0"/>
              </a:rPr>
              <a:t> Ra</a:t>
            </a:r>
            <a:r>
              <a:rPr lang="ru-RU" sz="2000">
                <a:solidFill>
                  <a:srgbClr val="000000"/>
                </a:solidFill>
                <a:latin typeface="Times New Roman" pitchFamily="1" charset="0"/>
              </a:rPr>
              <a:t> (Радий).</a:t>
            </a:r>
            <a:endParaRPr lang="en-US" sz="2000">
              <a:solidFill>
                <a:srgbClr val="000000"/>
              </a:solidFill>
              <a:latin typeface="Times New Roman" pitchFamily="1" charset="0"/>
            </a:endParaRPr>
          </a:p>
          <a:p>
            <a:pPr marL="273050" indent="-27305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sz="2000">
                <a:solidFill>
                  <a:srgbClr val="000000"/>
                </a:solidFill>
                <a:latin typeface="Times New Roman" pitchFamily="1" charset="0"/>
              </a:rPr>
              <a:t>1913 г. Н.Бор разрабатывает теорию строения атомов и молекул. </a:t>
            </a:r>
            <a:endParaRPr lang="en-US" sz="2000">
              <a:solidFill>
                <a:srgbClr val="000000"/>
              </a:solidFill>
              <a:latin typeface="Times New Roman" pitchFamily="1" charset="0"/>
            </a:endParaRPr>
          </a:p>
          <a:p>
            <a:pPr marL="273050" indent="-27305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  <a:latin typeface="Times New Roman" pitchFamily="1" charset="0"/>
              </a:rPr>
              <a:t>1</a:t>
            </a:r>
            <a:r>
              <a:rPr lang="ru-RU" sz="2000">
                <a:solidFill>
                  <a:srgbClr val="000000"/>
                </a:solidFill>
                <a:latin typeface="Times New Roman" pitchFamily="1" charset="0"/>
              </a:rPr>
              <a:t>932 г</a:t>
            </a:r>
            <a:r>
              <a:rPr lang="en-US" sz="2000">
                <a:solidFill>
                  <a:srgbClr val="000000"/>
                </a:solidFill>
                <a:latin typeface="Times New Roman" pitchFamily="1" charset="0"/>
              </a:rPr>
              <a:t>.</a:t>
            </a:r>
            <a:r>
              <a:rPr lang="ru-RU" sz="2000">
                <a:solidFill>
                  <a:srgbClr val="000000"/>
                </a:solidFill>
                <a:latin typeface="Times New Roman" pitchFamily="1" charset="0"/>
              </a:rPr>
              <a:t> Дж.Чадвик открывает нейтроны. </a:t>
            </a:r>
            <a:endParaRPr lang="en-US" sz="2000">
              <a:solidFill>
                <a:srgbClr val="000000"/>
              </a:solidFill>
              <a:latin typeface="Times New Roman" pitchFamily="1" charset="0"/>
            </a:endParaRPr>
          </a:p>
          <a:p>
            <a:pPr marL="273050" indent="-27305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sz="2000">
                <a:solidFill>
                  <a:srgbClr val="000000"/>
                </a:solidFill>
                <a:latin typeface="Times New Roman" pitchFamily="1" charset="0"/>
              </a:rPr>
              <a:t>1939 г</a:t>
            </a:r>
            <a:r>
              <a:rPr lang="en-US" sz="2000">
                <a:solidFill>
                  <a:srgbClr val="000000"/>
                </a:solidFill>
                <a:latin typeface="Times New Roman" pitchFamily="1" charset="0"/>
              </a:rPr>
              <a:t>.</a:t>
            </a:r>
            <a:r>
              <a:rPr lang="ru-RU" sz="2000">
                <a:solidFill>
                  <a:srgbClr val="000000"/>
                </a:solidFill>
                <a:latin typeface="Times New Roman" pitchFamily="1" charset="0"/>
              </a:rPr>
              <a:t> О.Ган и Ф.Штрассман исследуют деление ядер </a:t>
            </a:r>
            <a:r>
              <a:rPr lang="en-US" sz="2000">
                <a:solidFill>
                  <a:srgbClr val="000000"/>
                </a:solidFill>
                <a:latin typeface="Times New Roman" pitchFamily="1" charset="0"/>
              </a:rPr>
              <a:t>U</a:t>
            </a:r>
            <a:r>
              <a:rPr lang="ru-RU" sz="2000">
                <a:solidFill>
                  <a:srgbClr val="000000"/>
                </a:solidFill>
                <a:latin typeface="Times New Roman" pitchFamily="1" charset="0"/>
              </a:rPr>
              <a:t> под действием медленных нейтронов.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88913"/>
            <a:ext cx="8893175" cy="1498600"/>
          </a:xfrm>
        </p:spPr>
        <p:txBody>
          <a:bodyPr/>
          <a:lstStyle/>
          <a:p>
            <a:pPr eaLnBrk="1" hangingPunct="1"/>
            <a:r>
              <a:rPr lang="ru-RU" sz="4000" smtClean="0">
                <a:solidFill>
                  <a:srgbClr val="0000FF"/>
                </a:solidFill>
              </a:rPr>
              <a:t>История создания ядерного</a:t>
            </a:r>
            <a:r>
              <a:rPr lang="ru-RU" sz="4000" smtClean="0"/>
              <a:t> </a:t>
            </a:r>
            <a:r>
              <a:rPr lang="ru-RU" sz="4000" smtClean="0">
                <a:solidFill>
                  <a:srgbClr val="0000FF"/>
                </a:solidFill>
              </a:rPr>
              <a:t>реактора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4508500"/>
            <a:ext cx="8713788" cy="19431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400" smtClean="0"/>
              <a:t>1942г. в США под руководством Э.Ферми был построен первый ядерный реактор </a:t>
            </a:r>
          </a:p>
          <a:p>
            <a:pPr eaLnBrk="1" hangingPunct="1">
              <a:buFontTx/>
              <a:buNone/>
            </a:pPr>
            <a:r>
              <a:rPr lang="ru-RU" sz="2400" smtClean="0"/>
              <a:t>1946г. был запущен первый советский реактор под руководством академика И.В.Курчатова</a:t>
            </a:r>
            <a:endParaRPr lang="ru-RU" sz="2400" u="sng" smtClean="0"/>
          </a:p>
        </p:txBody>
      </p:sp>
      <p:pic>
        <p:nvPicPr>
          <p:cNvPr id="8" name="Рисунок 7" descr="ферми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557338"/>
            <a:ext cx="2808288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/>
          </p:cNvSpPr>
          <p:nvPr/>
        </p:nvSpPr>
        <p:spPr bwMode="auto">
          <a:xfrm>
            <a:off x="179388" y="3933825"/>
            <a:ext cx="3070225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ru-RU" b="1">
                <a:solidFill>
                  <a:schemeClr val="tx2"/>
                </a:solidFill>
              </a:rPr>
              <a:t>Энрико Ферми (1901-1954)</a:t>
            </a:r>
          </a:p>
        </p:txBody>
      </p:sp>
      <p:pic>
        <p:nvPicPr>
          <p:cNvPr id="3" name="Рисунок 4" descr="курчатов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0" y="1484313"/>
            <a:ext cx="3095625" cy="239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/>
          </p:cNvSpPr>
          <p:nvPr/>
        </p:nvSpPr>
        <p:spPr bwMode="auto">
          <a:xfrm>
            <a:off x="5292725" y="3716338"/>
            <a:ext cx="34559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ru-RU" b="1">
                <a:solidFill>
                  <a:schemeClr val="tx2"/>
                </a:solidFill>
              </a:rPr>
              <a:t>Курчатов И.В. (1903-1960)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9"/>
          <p:cNvSpPr>
            <a:spLocks noGrp="1" noChangeArrowheads="1"/>
          </p:cNvSpPr>
          <p:nvPr>
            <p:ph type="title"/>
          </p:nvPr>
        </p:nvSpPr>
        <p:spPr>
          <a:xfrm>
            <a:off x="685800" y="92075"/>
            <a:ext cx="7772400" cy="498475"/>
          </a:xfrm>
          <a:noFill/>
        </p:spPr>
        <p:txBody>
          <a:bodyPr/>
          <a:lstStyle/>
          <a:p>
            <a:pPr eaLnBrk="1" hangingPunct="1"/>
            <a:r>
              <a:rPr lang="ru-RU" sz="2400" smtClean="0">
                <a:solidFill>
                  <a:srgbClr val="FF0000"/>
                </a:solidFill>
              </a:rPr>
              <a:t>Классификация ядерных реакторов</a:t>
            </a:r>
            <a:endParaRPr lang="en-US" sz="2400" smtClean="0">
              <a:solidFill>
                <a:srgbClr val="FF0000"/>
              </a:solidFill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44525" y="584200"/>
            <a:ext cx="6618288" cy="539750"/>
          </a:xfrm>
          <a:noFill/>
        </p:spPr>
        <p:txBody>
          <a:bodyPr/>
          <a:lstStyle/>
          <a:p>
            <a:pPr marL="0" indent="0" eaLnBrk="1" hangingPunct="1">
              <a:buClr>
                <a:srgbClr val="66CCFF"/>
              </a:buClr>
              <a:buFont typeface="Arial" charset="0"/>
              <a:buNone/>
            </a:pPr>
            <a:endParaRPr lang="en-US" sz="1600" i="1" smtClean="0">
              <a:solidFill>
                <a:srgbClr val="990099"/>
              </a:solidFill>
            </a:endParaRPr>
          </a:p>
        </p:txBody>
      </p:sp>
      <p:graphicFrame>
        <p:nvGraphicFramePr>
          <p:cNvPr id="52257" name="Group 33"/>
          <p:cNvGraphicFramePr>
            <a:graphicFrameLocks noGrp="1"/>
          </p:cNvGraphicFramePr>
          <p:nvPr>
            <p:ph sz="half" idx="2"/>
          </p:nvPr>
        </p:nvGraphicFramePr>
        <p:xfrm>
          <a:off x="217488" y="1104900"/>
          <a:ext cx="8697912" cy="5141914"/>
        </p:xfrm>
        <a:graphic>
          <a:graphicData uri="http://schemas.openxmlformats.org/drawingml/2006/table">
            <a:tbl>
              <a:tblPr/>
              <a:tblGrid>
                <a:gridCol w="2428875"/>
                <a:gridCol w="4618037"/>
                <a:gridCol w="1651000"/>
              </a:tblGrid>
              <a:tr h="604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Название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Назначение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Мощность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4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Экспериментальные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реакторы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Изучение различных физических величин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значения которых необходимы для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проектирования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и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эксплуатации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ядерных реакторов.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~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  <a:r>
                        <a:rPr kumimoji="0" lang="en-US" sz="1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Вт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98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Исследовательские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реакторы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Потоки нейтронов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и γ-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квантов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создаваемые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в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активной зоне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используются для исследований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в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области ядерной физики, физики твердого тела, радиационной химии, биологии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для испытания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материалов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предназначенных для работы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в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интенсивных нейтронных потоках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(в т. ч.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деталей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ядерных реакторов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),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для производства изотопов.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  <a:r>
                        <a:rPr kumimoji="0" lang="en-US" sz="1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Вт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Выделяющаяся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энергия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как правило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не используется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3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Изотопные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реакторы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Для наработки изотопов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используемых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в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ядерном вооружении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например,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239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Pu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и в промышленности.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~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  <a:r>
                        <a:rPr kumimoji="0" lang="en-US" sz="1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Вт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60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Энергетические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реакторы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Для получения электрической и тепловой энергии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используемой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в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энергетике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при опреснении воды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для привода силовых установок кораблей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и т. д.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До 3-5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sym typeface="Symbol" pitchFamily="18" charset="2"/>
                        </a:rPr>
                        <a:t>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  <a:r>
                        <a:rPr kumimoji="0" lang="ru-RU" sz="1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Вт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2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52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58825" y="430213"/>
            <a:ext cx="7694613" cy="906462"/>
          </a:xfrm>
        </p:spPr>
        <p:txBody>
          <a:bodyPr/>
          <a:lstStyle/>
          <a:p>
            <a:pPr eaLnBrk="1" hangingPunct="1"/>
            <a:r>
              <a:rPr lang="ru-RU" sz="2400" smtClean="0">
                <a:solidFill>
                  <a:srgbClr val="0000FF"/>
                </a:solidFill>
              </a:rPr>
              <a:t>Плюсы и минусы реакторов на быстрых нейтронах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179388" y="1844675"/>
            <a:ext cx="838835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 u="sng">
                <a:latin typeface="Times New Roman" pitchFamily="1" charset="0"/>
              </a:rPr>
              <a:t>Основной плюс реактора </a:t>
            </a:r>
            <a:r>
              <a:rPr lang="ru-RU" sz="1600">
                <a:latin typeface="Times New Roman" pitchFamily="1" charset="0"/>
              </a:rPr>
              <a:t>– наличие быстрых нейтронов. Они способствуют как возможности нарабатывать ядерное топливо взамен израсходованного (после запуска реакции в качестве топлива можно загружать даже обедненный уран из ядерных отходов реактора на тепловых нейтронах), так и производить трансмутации трансурановых элементов, получившихся при захвате нейтронов ядерным топливом без деления (такие вещества являются источником длительной радиоактивности отработанного ядерного топлива)..</a:t>
            </a:r>
          </a:p>
          <a:p>
            <a:pPr>
              <a:spcBef>
                <a:spcPct val="50000"/>
              </a:spcBef>
            </a:pPr>
            <a:r>
              <a:rPr lang="ru-RU" sz="1600" b="1" u="sng">
                <a:latin typeface="Times New Roman" pitchFamily="1" charset="0"/>
              </a:rPr>
              <a:t>Минусы: </a:t>
            </a:r>
            <a:r>
              <a:rPr lang="ru-RU" sz="1600">
                <a:latin typeface="Times New Roman" pitchFamily="1" charset="0"/>
              </a:rPr>
              <a:t>так как скорость нейтронов велика, то стандартные методы управления реакцией методом регулирующих стержней являются слишком медленными, поэтому требуются более дорогостоящие и изощренные системы (подвижный отражатель, учет тепловых колебаний ядер, управляемое нейтронное отравление зоны реакции). Кроме того, при прорыве контура часть жидких металлов (</a:t>
            </a:r>
            <a:r>
              <a:rPr lang="en-US" sz="1600">
                <a:latin typeface="Times New Roman" pitchFamily="1" charset="0"/>
              </a:rPr>
              <a:t>Na, K</a:t>
            </a:r>
            <a:r>
              <a:rPr lang="ru-RU" sz="1600">
                <a:latin typeface="Times New Roman" pitchFamily="1" charset="0"/>
              </a:rPr>
              <a:t>) на атмосфере представляют огромную пожароопасность (горение </a:t>
            </a:r>
            <a:r>
              <a:rPr lang="en-US" sz="1600">
                <a:latin typeface="Times New Roman" pitchFamily="1" charset="0"/>
              </a:rPr>
              <a:t>Na</a:t>
            </a:r>
            <a:r>
              <a:rPr lang="ru-RU" sz="1600">
                <a:latin typeface="Times New Roman" pitchFamily="1" charset="0"/>
              </a:rPr>
              <a:t> при прорыве второго контура на реакторе Монджу (Япония) привело к расплавлению части стальных конструкций, но без радиационного заражения).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ru-RU" sz="3200" smtClean="0">
                <a:solidFill>
                  <a:srgbClr val="FF0000"/>
                </a:solidFill>
              </a:rPr>
              <a:t>Необходимость использования ядерной энергии:</a:t>
            </a:r>
          </a:p>
        </p:txBody>
      </p:sp>
      <p:pic>
        <p:nvPicPr>
          <p:cNvPr id="8" name="Содержимое 7" descr="нефть.bmp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628775"/>
            <a:ext cx="2384425" cy="4425950"/>
          </a:xfrm>
          <a:effectLst>
            <a:softEdge rad="112500"/>
          </a:effectLst>
        </p:spPr>
      </p:pic>
      <p:sp>
        <p:nvSpPr>
          <p:cNvPr id="7" name="Содержимое 6"/>
          <p:cNvSpPr>
            <a:spLocks noGrp="1"/>
          </p:cNvSpPr>
          <p:nvPr>
            <p:ph sz="half" idx="4294967295"/>
          </p:nvPr>
        </p:nvSpPr>
        <p:spPr>
          <a:xfrm>
            <a:off x="3876675" y="1600200"/>
            <a:ext cx="5267325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2400" b="1" smtClean="0"/>
              <a:t>Надежно подтвержденных запасов «энергетических» полезных ископаемых  может хватить:</a:t>
            </a:r>
            <a:endParaRPr lang="en-US" sz="2400" b="1" smtClean="0"/>
          </a:p>
          <a:p>
            <a:pPr algn="ctr" eaLnBrk="1" hangingPunct="1">
              <a:buFontTx/>
              <a:buNone/>
            </a:pPr>
            <a:endParaRPr lang="ru-RU" sz="2400" b="1" smtClean="0"/>
          </a:p>
          <a:p>
            <a:pPr eaLnBrk="1" hangingPunct="1">
              <a:buFont typeface="Wingdings" pitchFamily="2" charset="2"/>
              <a:buChar char="v"/>
            </a:pPr>
            <a:r>
              <a:rPr lang="ru-RU" sz="2400" smtClean="0"/>
              <a:t>   </a:t>
            </a:r>
            <a:r>
              <a:rPr lang="ru-RU" sz="2400" b="1" i="1" smtClean="0"/>
              <a:t>угля  </a:t>
            </a:r>
            <a:r>
              <a:rPr lang="ru-RU" sz="2400" i="1" smtClean="0"/>
              <a:t>— примерно на </a:t>
            </a:r>
            <a:r>
              <a:rPr lang="ru-RU" sz="2400" b="1" i="1" smtClean="0"/>
              <a:t>350</a:t>
            </a:r>
            <a:r>
              <a:rPr lang="ru-RU" sz="2400" i="1" smtClean="0"/>
              <a:t> лет;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ru-RU" sz="2400" i="1" smtClean="0"/>
              <a:t>  </a:t>
            </a:r>
            <a:r>
              <a:rPr lang="ru-RU" sz="2400" b="1" i="1" smtClean="0"/>
              <a:t> нефти </a:t>
            </a:r>
            <a:r>
              <a:rPr lang="ru-RU" sz="2400" i="1" smtClean="0"/>
              <a:t>— примерно на </a:t>
            </a:r>
            <a:r>
              <a:rPr lang="ru-RU" sz="2400" b="1" i="1" smtClean="0"/>
              <a:t>40</a:t>
            </a:r>
            <a:r>
              <a:rPr lang="ru-RU" sz="2400" i="1" smtClean="0"/>
              <a:t> лет;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ru-RU" sz="2400" i="1" smtClean="0"/>
              <a:t>  </a:t>
            </a:r>
            <a:r>
              <a:rPr lang="ru-RU" sz="2400" b="1" i="1" smtClean="0"/>
              <a:t>газа </a:t>
            </a:r>
            <a:r>
              <a:rPr lang="ru-RU" sz="2400" i="1" smtClean="0"/>
              <a:t>— примерно на </a:t>
            </a:r>
            <a:r>
              <a:rPr lang="ru-RU" sz="2400" b="1" i="1" smtClean="0"/>
              <a:t>60</a:t>
            </a:r>
            <a:r>
              <a:rPr lang="ru-RU" sz="2400" i="1" smtClean="0"/>
              <a:t> лет.</a:t>
            </a:r>
            <a:endParaRPr lang="ru-RU" sz="24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9" name="Rectangle 9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554513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b="1" cap="all" dirty="0" smtClean="0">
                <a:ln w="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Rounded MT Bold" pitchFamily="34" charset="0"/>
              </a:rPr>
              <a:t>Где</a:t>
            </a:r>
            <a:br>
              <a:rPr lang="ru-RU" sz="5400" b="1" cap="all" dirty="0" smtClean="0">
                <a:ln w="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Rounded MT Bold" pitchFamily="34" charset="0"/>
              </a:rPr>
            </a:br>
            <a:r>
              <a:rPr lang="ru-RU" sz="5400" b="1" cap="all" dirty="0" smtClean="0">
                <a:ln w="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Rounded MT Bold" pitchFamily="34" charset="0"/>
              </a:rPr>
              <a:t/>
            </a:r>
            <a:br>
              <a:rPr lang="ru-RU" sz="5400" b="1" cap="all" dirty="0" smtClean="0">
                <a:ln w="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Rounded MT Bold" pitchFamily="34" charset="0"/>
              </a:rPr>
            </a:br>
            <a:r>
              <a:rPr lang="ru-RU" sz="5400" b="1" cap="all" dirty="0" smtClean="0">
                <a:ln w="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Rounded MT Bold" pitchFamily="34" charset="0"/>
              </a:rPr>
              <a:t>используются</a:t>
            </a:r>
            <a:br>
              <a:rPr lang="ru-RU" sz="5400" b="1" cap="all" dirty="0" smtClean="0">
                <a:ln w="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Rounded MT Bold" pitchFamily="34" charset="0"/>
              </a:rPr>
            </a:br>
            <a:r>
              <a:rPr lang="ru-RU" sz="5400" b="1" cap="all" dirty="0" smtClean="0">
                <a:ln w="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Rounded MT Bold" pitchFamily="34" charset="0"/>
              </a:rPr>
              <a:t/>
            </a:r>
            <a:br>
              <a:rPr lang="ru-RU" sz="5400" b="1" cap="all" dirty="0" smtClean="0">
                <a:ln w="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Rounded MT Bold" pitchFamily="34" charset="0"/>
              </a:rPr>
            </a:br>
            <a:r>
              <a:rPr lang="ru-RU" sz="5400" b="1" cap="all" dirty="0" smtClean="0">
                <a:ln w="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Rounded MT Bold" pitchFamily="34" charset="0"/>
              </a:rPr>
              <a:t>ядерные реакторы</a:t>
            </a:r>
            <a:r>
              <a:rPr lang="ru-RU" sz="5400" b="1" cap="all" dirty="0" smtClean="0">
                <a:ln w="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ru-RU" sz="5400" b="1" cap="all" dirty="0" smtClean="0">
                <a:ln w="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endParaRPr lang="ru-RU" sz="5400" b="1" dirty="0" smtClean="0">
              <a:solidFill>
                <a:schemeClr val="tx1">
                  <a:lumMod val="95000"/>
                  <a:lumOff val="5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701675" y="298450"/>
            <a:ext cx="7756525" cy="44926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 smtClean="0">
                <a:solidFill>
                  <a:srgbClr val="0000FF"/>
                </a:solidFill>
              </a:rPr>
              <a:t>Атомная электростанция</a:t>
            </a:r>
            <a:endParaRPr lang="en-US" sz="4000" dirty="0" smtClean="0">
              <a:solidFill>
                <a:srgbClr val="0000FF"/>
              </a:solidFill>
            </a:endParaRPr>
          </a:p>
        </p:txBody>
      </p:sp>
      <p:pic>
        <p:nvPicPr>
          <p:cNvPr id="68611" name="Picture 3" descr="Схема работы атомной электростанции на двухконтурном водо-водяном энергетическом реакторе (ВВЭР)">
            <a:hlinkClick r:id="rId3" tooltip="Схема работы атомной электростанции на двухконтурном водо-водяном энергетическом реакторе (ВВЭР)"/>
          </p:cNvPr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3" y="2300288"/>
            <a:ext cx="7853362" cy="40576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1146175" y="763588"/>
            <a:ext cx="72612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>
                <a:latin typeface="Times New Roman" pitchFamily="1" charset="0"/>
              </a:rPr>
              <a:t>Схема</a:t>
            </a:r>
            <a:r>
              <a:rPr lang="en-US" sz="2400">
                <a:latin typeface="Times New Roman" pitchFamily="1" charset="0"/>
              </a:rPr>
              <a:t> </a:t>
            </a:r>
            <a:r>
              <a:rPr lang="ru-RU" sz="2400">
                <a:latin typeface="Times New Roman" pitchFamily="1" charset="0"/>
              </a:rPr>
              <a:t>работы атомной</a:t>
            </a:r>
            <a:r>
              <a:rPr lang="en-US" sz="2400">
                <a:latin typeface="Times New Roman" pitchFamily="1" charset="0"/>
              </a:rPr>
              <a:t> </a:t>
            </a:r>
            <a:r>
              <a:rPr lang="ru-RU" sz="2400">
                <a:latin typeface="Times New Roman" pitchFamily="1" charset="0"/>
              </a:rPr>
              <a:t>электростанции на двухконтурном водо-водяном энергетическом реакторе </a:t>
            </a:r>
            <a:r>
              <a:rPr lang="en-US" sz="2400">
                <a:latin typeface="Times New Roman" pitchFamily="1" charset="0"/>
              </a:rPr>
              <a:t>(</a:t>
            </a:r>
            <a:r>
              <a:rPr lang="ru-RU" sz="2400">
                <a:latin typeface="Times New Roman" pitchFamily="1" charset="0"/>
              </a:rPr>
              <a:t>ВВЭР</a:t>
            </a:r>
            <a:r>
              <a:rPr lang="en-US" sz="2400">
                <a:latin typeface="Times New Roman" pitchFamily="1" charset="0"/>
              </a:rPr>
              <a:t>)</a:t>
            </a:r>
            <a:endParaRPr lang="ru-RU" sz="1400">
              <a:latin typeface="Times New Roman" pitchFamily="1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03213"/>
            <a:ext cx="7772400" cy="692150"/>
          </a:xfrm>
        </p:spPr>
        <p:txBody>
          <a:bodyPr/>
          <a:lstStyle/>
          <a:p>
            <a:pPr eaLnBrk="1" hangingPunct="1"/>
            <a:r>
              <a:rPr lang="ru-RU" sz="2400" smtClean="0">
                <a:solidFill>
                  <a:srgbClr val="0000FF"/>
                </a:solidFill>
              </a:rPr>
              <a:t>Достоинства и недостатки атомных станций</a:t>
            </a:r>
            <a:endParaRPr lang="en-US" sz="2400" smtClean="0">
              <a:solidFill>
                <a:srgbClr val="0000FF"/>
              </a:solidFill>
            </a:endParaRPr>
          </a:p>
        </p:txBody>
      </p:sp>
      <p:pic>
        <p:nvPicPr>
          <p:cNvPr id="12291" name="Picture 3" descr="Centrale-nucleaire-civaux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48188" y="1304925"/>
            <a:ext cx="4200525" cy="2359025"/>
          </a:xfrm>
          <a:noFill/>
        </p:spPr>
      </p:pic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5002213" y="4111625"/>
            <a:ext cx="40100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latin typeface="Times New Roman" pitchFamily="1" charset="0"/>
              </a:rPr>
              <a:t>Атомная электростанция около Вены</a:t>
            </a:r>
            <a:r>
              <a:rPr lang="en-US" sz="2000">
                <a:latin typeface="Times New Roman" pitchFamily="1" charset="0"/>
              </a:rPr>
              <a:t>. </a:t>
            </a:r>
            <a:r>
              <a:rPr lang="ru-RU" sz="2000">
                <a:latin typeface="Times New Roman" pitchFamily="1" charset="0"/>
              </a:rPr>
              <a:t>На фотографии хорошо видны</a:t>
            </a:r>
            <a:r>
              <a:rPr lang="en-US" sz="2000">
                <a:latin typeface="Times New Roman" pitchFamily="1" charset="0"/>
              </a:rPr>
              <a:t> </a:t>
            </a:r>
            <a:r>
              <a:rPr lang="ru-RU" sz="2000">
                <a:latin typeface="Times New Roman" pitchFamily="1" charset="0"/>
              </a:rPr>
              <a:t>градирня</a:t>
            </a:r>
            <a:r>
              <a:rPr lang="en-US" sz="2000">
                <a:latin typeface="Times New Roman" pitchFamily="1" charset="0"/>
              </a:rPr>
              <a:t> и </a:t>
            </a:r>
            <a:r>
              <a:rPr lang="ru-RU" sz="2000">
                <a:latin typeface="Times New Roman" pitchFamily="1" charset="0"/>
              </a:rPr>
              <a:t>здания двух реакторов.</a:t>
            </a:r>
            <a:endParaRPr lang="en-US" sz="2000">
              <a:latin typeface="Times New Roman" pitchFamily="1" charset="0"/>
            </a:endParaRPr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107950" y="908050"/>
            <a:ext cx="4319588" cy="251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Ш"/>
              <a:defRPr/>
            </a:pP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" charset="0"/>
              </a:rPr>
              <a:t>+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ru-RU" sz="16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Отсутствие вредных выбросов</a:t>
            </a:r>
            <a:r>
              <a:rPr lang="en-US" sz="16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</a:t>
            </a:r>
            <a:r>
              <a:rPr lang="ru-RU" sz="16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(выбросы радиоактивных веществ</a:t>
            </a:r>
            <a:r>
              <a:rPr lang="en-US" sz="16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в </a:t>
            </a:r>
            <a:r>
              <a:rPr lang="ru-RU" sz="16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несколько раз</a:t>
            </a:r>
            <a:r>
              <a:rPr lang="en-US" sz="16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</a:t>
            </a:r>
            <a:r>
              <a:rPr lang="ru-RU" sz="16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меньше угольной</a:t>
            </a:r>
            <a:r>
              <a:rPr lang="en-US" sz="16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</a:t>
            </a:r>
            <a:r>
              <a:rPr lang="ru-RU" sz="16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электростанции</a:t>
            </a:r>
            <a:r>
              <a:rPr lang="en-US" sz="16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</a:t>
            </a:r>
            <a:r>
              <a:rPr lang="ru-RU" sz="16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той же мощности)</a:t>
            </a:r>
            <a:r>
              <a:rPr lang="en-US" sz="16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; 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ru-RU" sz="16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Небольшой объем используемого топлива</a:t>
            </a:r>
            <a:r>
              <a:rPr lang="en-US" sz="16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, </a:t>
            </a:r>
            <a:r>
              <a:rPr lang="ru-RU" sz="16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возможность после его переработки</a:t>
            </a:r>
            <a:r>
              <a:rPr lang="en-US" sz="16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</a:t>
            </a:r>
            <a:r>
              <a:rPr lang="ru-RU" sz="16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использовать многократно</a:t>
            </a:r>
            <a:r>
              <a:rPr lang="en-US" sz="16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; 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Ш"/>
              <a:defRPr/>
            </a:pP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" charset="0"/>
              </a:rPr>
              <a:t>-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ru-RU" sz="16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Облученное топливо</a:t>
            </a:r>
            <a:r>
              <a:rPr lang="en-US" sz="16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</a:t>
            </a:r>
            <a:r>
              <a:rPr lang="ru-RU" sz="16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опасно</a:t>
            </a:r>
            <a:r>
              <a:rPr lang="en-US" sz="16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, </a:t>
            </a:r>
            <a:r>
              <a:rPr lang="ru-RU" sz="16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требует</a:t>
            </a:r>
            <a:r>
              <a:rPr lang="en-US" sz="16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</a:t>
            </a:r>
            <a:r>
              <a:rPr lang="ru-RU" sz="16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сложных</a:t>
            </a:r>
            <a:r>
              <a:rPr lang="en-US" sz="16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и </a:t>
            </a:r>
            <a:r>
              <a:rPr lang="ru-RU" sz="16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дорогих</a:t>
            </a:r>
            <a:r>
              <a:rPr lang="en-US" sz="16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</a:t>
            </a:r>
            <a:r>
              <a:rPr lang="ru-RU" sz="16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мер по переработке</a:t>
            </a:r>
            <a:r>
              <a:rPr lang="en-US" sz="16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 и </a:t>
            </a:r>
            <a:r>
              <a:rPr lang="ru-RU" sz="16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хранению</a:t>
            </a:r>
            <a:r>
              <a:rPr lang="en-US" sz="16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" charset="0"/>
              </a:rPr>
              <a:t>;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6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6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96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96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96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96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96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96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96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96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96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96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96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96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96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914400" y="260350"/>
            <a:ext cx="8229600" cy="2808288"/>
          </a:xfrm>
        </p:spPr>
        <p:txBody>
          <a:bodyPr/>
          <a:lstStyle/>
          <a:p>
            <a:pPr eaLnBrk="1" hangingPunct="1"/>
            <a:r>
              <a:rPr lang="ru-RU" sz="2400" smtClean="0"/>
              <a:t>Кроме АЭС, ядерные реакторы используются:</a:t>
            </a:r>
            <a:br>
              <a:rPr lang="ru-RU" sz="2400" smtClean="0"/>
            </a:br>
            <a:r>
              <a:rPr lang="ru-RU" sz="2800" smtClean="0">
                <a:solidFill>
                  <a:srgbClr val="0000FF"/>
                </a:solidFill>
              </a:rPr>
              <a:t>• на атомных ледоколах;</a:t>
            </a:r>
            <a:br>
              <a:rPr lang="ru-RU" sz="2800" smtClean="0">
                <a:solidFill>
                  <a:srgbClr val="0000FF"/>
                </a:solidFill>
              </a:rPr>
            </a:br>
            <a:r>
              <a:rPr lang="ru-RU" sz="2800" smtClean="0">
                <a:solidFill>
                  <a:srgbClr val="0000FF"/>
                </a:solidFill>
              </a:rPr>
              <a:t>                • на атомных подводных лодках;</a:t>
            </a:r>
            <a:br>
              <a:rPr lang="ru-RU" sz="2800" smtClean="0">
                <a:solidFill>
                  <a:srgbClr val="0000FF"/>
                </a:solidFill>
              </a:rPr>
            </a:br>
            <a:r>
              <a:rPr lang="ru-RU" sz="2800" smtClean="0">
                <a:solidFill>
                  <a:srgbClr val="0000FF"/>
                </a:solidFill>
              </a:rPr>
              <a:t>               • при работе ядерных ракетных двигателей ( в частности на АМС).</a:t>
            </a:r>
            <a:br>
              <a:rPr lang="ru-RU" sz="2800" smtClean="0">
                <a:solidFill>
                  <a:srgbClr val="0000FF"/>
                </a:solidFill>
              </a:rPr>
            </a:br>
            <a:endParaRPr lang="ru-RU" sz="2800" smtClean="0">
              <a:solidFill>
                <a:srgbClr val="0000FF"/>
              </a:solidFill>
            </a:endParaRPr>
          </a:p>
        </p:txBody>
      </p:sp>
      <p:pic>
        <p:nvPicPr>
          <p:cNvPr id="7" name="Содержимое 6" descr="a_120i.bmp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127375"/>
            <a:ext cx="3887788" cy="3175000"/>
          </a:xfrm>
          <a:effectLst>
            <a:softEdge rad="112500"/>
          </a:effectLst>
        </p:spPr>
      </p:pic>
      <p:pic>
        <p:nvPicPr>
          <p:cNvPr id="8" name="Содержимое 7" descr="p00061i.bmp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87963" y="3141663"/>
            <a:ext cx="3856037" cy="3257550"/>
          </a:xfrm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818187"/>
          </a:xfrm>
        </p:spPr>
        <p:txBody>
          <a:bodyPr/>
          <a:lstStyle/>
          <a:p>
            <a:pPr eaLnBrk="1" hangingPunct="1"/>
            <a:endParaRPr lang="ru-RU" sz="6000" smtClean="0">
              <a:solidFill>
                <a:srgbClr val="0000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23592" y="2136338"/>
            <a:ext cx="7096815" cy="2585323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Где ещё</a:t>
            </a:r>
            <a:br>
              <a:rPr lang="ru-RU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используется</a:t>
            </a:r>
            <a:br>
              <a:rPr lang="ru-RU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ядерная энергия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56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82550"/>
            <a:ext cx="8280400" cy="682625"/>
          </a:xfrm>
        </p:spPr>
        <p:txBody>
          <a:bodyPr/>
          <a:lstStyle/>
          <a:p>
            <a:pPr algn="l" eaLnBrk="1" hangingPunct="1"/>
            <a:r>
              <a:rPr lang="ru-RU" sz="2800" smtClean="0">
                <a:solidFill>
                  <a:srgbClr val="0000FF"/>
                </a:solidFill>
              </a:rPr>
              <a:t>Бомба.</a:t>
            </a:r>
            <a:r>
              <a:rPr lang="ru-RU" sz="2400" smtClean="0">
                <a:solidFill>
                  <a:srgbClr val="0000FF"/>
                </a:solidFill>
              </a:rPr>
              <a:t> </a:t>
            </a:r>
            <a:r>
              <a:rPr lang="ru-RU" sz="2000" smtClean="0">
                <a:solidFill>
                  <a:srgbClr val="0000FF"/>
                </a:solidFill>
              </a:rPr>
              <a:t>Принцип неуправляемой ядерной реакции</a:t>
            </a:r>
            <a:r>
              <a:rPr lang="ru-RU" sz="2400" smtClean="0">
                <a:solidFill>
                  <a:srgbClr val="0000FF"/>
                </a:solidFill>
              </a:rPr>
              <a:t>. 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0" y="836613"/>
            <a:ext cx="91440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Times New Roman" pitchFamily="1" charset="0"/>
              </a:rPr>
              <a:t>Единственная физическая необходимость – получение критической массы для </a:t>
            </a:r>
            <a:r>
              <a:rPr lang="en-US">
                <a:latin typeface="Times New Roman" pitchFamily="1" charset="0"/>
              </a:rPr>
              <a:t>k&gt;</a:t>
            </a:r>
            <a:r>
              <a:rPr lang="ru-RU">
                <a:latin typeface="Times New Roman" pitchFamily="1" charset="0"/>
              </a:rPr>
              <a:t>1.01. Разработки систем управления не требуется – дешевле, чем АЭС.</a:t>
            </a:r>
          </a:p>
          <a:p>
            <a:pPr algn="ctr">
              <a:spcBef>
                <a:spcPct val="50000"/>
              </a:spcBef>
            </a:pPr>
            <a:r>
              <a:rPr lang="ru-RU">
                <a:latin typeface="Times New Roman" pitchFamily="1" charset="0"/>
              </a:rPr>
              <a:t>Метод «пушки»</a:t>
            </a:r>
          </a:p>
        </p:txBody>
      </p:sp>
      <p:pic>
        <p:nvPicPr>
          <p:cNvPr id="15364" name="Picture 4" descr="Gun-type_Nuclear_weap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988" y="1774825"/>
            <a:ext cx="83439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3640138" y="1847850"/>
            <a:ext cx="1685925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>
                <a:latin typeface="Times New Roman" pitchFamily="1" charset="0"/>
              </a:rPr>
              <a:t>Ствол</a:t>
            </a: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5942013" y="1812925"/>
            <a:ext cx="2652712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>
                <a:latin typeface="Times New Roman" pitchFamily="1" charset="0"/>
              </a:rPr>
              <a:t>Обычная взрывчатка</a:t>
            </a: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5443538" y="5037138"/>
            <a:ext cx="2157412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>
                <a:latin typeface="Times New Roman" pitchFamily="1" charset="0"/>
              </a:rPr>
              <a:t>Урановая «пуля»</a:t>
            </a: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1104900" y="4976813"/>
            <a:ext cx="2724150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>
                <a:latin typeface="Times New Roman" pitchFamily="1" charset="0"/>
              </a:rPr>
              <a:t>Урановая «мишень»</a:t>
            </a:r>
          </a:p>
        </p:txBody>
      </p:sp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106363" y="5387975"/>
            <a:ext cx="8931275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>
                <a:latin typeface="Times New Roman" pitchFamily="1" charset="0"/>
              </a:rPr>
              <a:t>Два слитка урана докритических масс при объединении превышают критическую. Степень обогащения </a:t>
            </a:r>
            <a:r>
              <a:rPr lang="en-US" sz="1600" baseline="30000">
                <a:latin typeface="Times New Roman" pitchFamily="1" charset="0"/>
              </a:rPr>
              <a:t>235</a:t>
            </a:r>
            <a:r>
              <a:rPr lang="en-US" sz="1600">
                <a:latin typeface="Times New Roman" pitchFamily="1" charset="0"/>
              </a:rPr>
              <a:t>U</a:t>
            </a:r>
            <a:r>
              <a:rPr lang="ru-RU" sz="1600">
                <a:latin typeface="Times New Roman" pitchFamily="1" charset="0"/>
              </a:rPr>
              <a:t> – не менее 80%. </a:t>
            </a:r>
          </a:p>
          <a:p>
            <a:pPr>
              <a:spcBef>
                <a:spcPct val="50000"/>
              </a:spcBef>
            </a:pPr>
            <a:r>
              <a:rPr lang="ru-RU" sz="1600">
                <a:latin typeface="Times New Roman" pitchFamily="1" charset="0"/>
              </a:rPr>
              <a:t>Такого типа бомба «малыш» были сброшены на Хиросиму</a:t>
            </a:r>
            <a:r>
              <a:rPr lang="en-US" sz="1600">
                <a:latin typeface="Times New Roman" pitchFamily="1" charset="0"/>
              </a:rPr>
              <a:t> 06/08/45 8:15</a:t>
            </a:r>
            <a:r>
              <a:rPr lang="ru-RU" sz="1600">
                <a:latin typeface="Times New Roman" pitchFamily="1" charset="0"/>
              </a:rPr>
              <a:t>        </a:t>
            </a:r>
            <a:r>
              <a:rPr lang="en-US" sz="1600">
                <a:latin typeface="Times New Roman" pitchFamily="1" charset="0"/>
              </a:rPr>
              <a:t> (7</a:t>
            </a:r>
            <a:r>
              <a:rPr lang="ru-RU" sz="1600">
                <a:latin typeface="Times New Roman" pitchFamily="1" charset="0"/>
              </a:rPr>
              <a:t>8-240</a:t>
            </a:r>
            <a:r>
              <a:rPr lang="en-US" sz="1600">
                <a:latin typeface="Times New Roman" pitchFamily="1" charset="0"/>
              </a:rPr>
              <a:t> </a:t>
            </a:r>
            <a:r>
              <a:rPr lang="ru-RU" sz="1600">
                <a:latin typeface="Times New Roman" pitchFamily="1" charset="0"/>
              </a:rPr>
              <a:t>тыс. убитых, 140 тыс. умерло в течении 6 мес.</a:t>
            </a:r>
            <a:r>
              <a:rPr lang="en-US" sz="1600">
                <a:latin typeface="Times New Roman" pitchFamily="1" charset="0"/>
              </a:rPr>
              <a:t>)</a:t>
            </a:r>
            <a:endParaRPr lang="ru-RU" sz="1600">
              <a:latin typeface="Times New Roman" pitchFamily="1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Implosion_Nuclear_weap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63" y="676275"/>
            <a:ext cx="8015287" cy="494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66675"/>
            <a:ext cx="7772400" cy="495300"/>
          </a:xfrm>
        </p:spPr>
        <p:txBody>
          <a:bodyPr/>
          <a:lstStyle/>
          <a:p>
            <a:pPr eaLnBrk="1" hangingPunct="1"/>
            <a:r>
              <a:rPr lang="ru-RU" sz="2400" smtClean="0">
                <a:solidFill>
                  <a:srgbClr val="0000FF"/>
                </a:solidFill>
              </a:rPr>
              <a:t>Метод взрывного обжима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827088" y="4699000"/>
            <a:ext cx="2505075" cy="7794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latin typeface="Times New Roman" pitchFamily="1" charset="0"/>
              </a:rPr>
              <a:t>Источник нейтронов</a:t>
            </a:r>
          </a:p>
          <a:p>
            <a:pPr algn="ctr">
              <a:spcBef>
                <a:spcPct val="50000"/>
              </a:spcBef>
            </a:pPr>
            <a:r>
              <a:rPr lang="ru-RU" b="1">
                <a:latin typeface="Times New Roman" pitchFamily="1" charset="0"/>
              </a:rPr>
              <a:t>(изотопы бериллия</a:t>
            </a:r>
            <a:r>
              <a:rPr lang="ru-RU">
                <a:latin typeface="Times New Roman" pitchFamily="1" charset="0"/>
              </a:rPr>
              <a:t>)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3457575" y="4735513"/>
            <a:ext cx="2185988" cy="366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latin typeface="Times New Roman" pitchFamily="1" charset="0"/>
              </a:rPr>
              <a:t>Ядро </a:t>
            </a:r>
            <a:r>
              <a:rPr lang="en-US" b="1">
                <a:latin typeface="Times New Roman" pitchFamily="1" charset="0"/>
              </a:rPr>
              <a:t>Pu</a:t>
            </a:r>
            <a:endParaRPr lang="ru-RU" b="1">
              <a:latin typeface="Times New Roman" pitchFamily="1" charset="0"/>
            </a:endParaRP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549400" y="831850"/>
            <a:ext cx="2185988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latin typeface="Times New Roman" pitchFamily="1" charset="0"/>
              </a:rPr>
              <a:t>«Быстрое» ВВ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3844925" y="830263"/>
            <a:ext cx="2185988" cy="366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latin typeface="Times New Roman" pitchFamily="1" charset="0"/>
              </a:rPr>
              <a:t>«Медленное» ВВ</a:t>
            </a: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6034088" y="603250"/>
            <a:ext cx="2701925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latin typeface="Times New Roman" pitchFamily="1" charset="0"/>
              </a:rPr>
              <a:t>Обжимная оболочка и отражатель нейтронов</a:t>
            </a:r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5537200" y="4686300"/>
            <a:ext cx="3046413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latin typeface="Times New Roman" pitchFamily="1" charset="0"/>
              </a:rPr>
              <a:t>Сферическая ударная волна сжимает ядро</a:t>
            </a:r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250825" y="5734050"/>
            <a:ext cx="8748713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b="1">
                <a:latin typeface="Times New Roman" pitchFamily="1" charset="0"/>
              </a:rPr>
              <a:t>Бомба на основе плутония, который с помощью сложной системы одновременного подрыва обычного ВВ сжимается до сверхкритического размера.</a:t>
            </a:r>
          </a:p>
          <a:p>
            <a:pPr>
              <a:spcBef>
                <a:spcPct val="50000"/>
              </a:spcBef>
            </a:pPr>
            <a:r>
              <a:rPr lang="ru-RU" sz="1400" b="1">
                <a:latin typeface="Times New Roman" pitchFamily="1" charset="0"/>
              </a:rPr>
              <a:t>Бомба такого типа «Толстяк» была сброшена на Нагасаки </a:t>
            </a:r>
            <a:r>
              <a:rPr lang="en-US" sz="1400" b="1">
                <a:latin typeface="Times New Roman" pitchFamily="1" charset="0"/>
              </a:rPr>
              <a:t>0</a:t>
            </a:r>
            <a:r>
              <a:rPr lang="ru-RU" sz="1400" b="1">
                <a:latin typeface="Times New Roman" pitchFamily="1" charset="0"/>
              </a:rPr>
              <a:t>9</a:t>
            </a:r>
            <a:r>
              <a:rPr lang="en-US" sz="1400" b="1">
                <a:latin typeface="Times New Roman" pitchFamily="1" charset="0"/>
              </a:rPr>
              <a:t>/08/45 </a:t>
            </a:r>
            <a:r>
              <a:rPr lang="ru-RU" sz="1400" b="1">
                <a:latin typeface="Times New Roman" pitchFamily="1" charset="0"/>
              </a:rPr>
              <a:t>11</a:t>
            </a:r>
            <a:r>
              <a:rPr lang="en-US" sz="1400" b="1">
                <a:latin typeface="Times New Roman" pitchFamily="1" charset="0"/>
              </a:rPr>
              <a:t>:</a:t>
            </a:r>
            <a:r>
              <a:rPr lang="ru-RU" sz="1400" b="1">
                <a:latin typeface="Times New Roman" pitchFamily="1" charset="0"/>
              </a:rPr>
              <a:t>02</a:t>
            </a:r>
            <a:r>
              <a:rPr lang="en-US" sz="1400" b="1">
                <a:latin typeface="Times New Roman" pitchFamily="1" charset="0"/>
              </a:rPr>
              <a:t> </a:t>
            </a:r>
            <a:r>
              <a:rPr lang="ru-RU" sz="1400" b="1">
                <a:latin typeface="Times New Roman" pitchFamily="1" charset="0"/>
              </a:rPr>
              <a:t>           (</a:t>
            </a:r>
            <a:r>
              <a:rPr lang="en-US" sz="1400" b="1">
                <a:latin typeface="Times New Roman" pitchFamily="1" charset="0"/>
              </a:rPr>
              <a:t>7</a:t>
            </a:r>
            <a:r>
              <a:rPr lang="ru-RU" sz="1400" b="1">
                <a:latin typeface="Times New Roman" pitchFamily="1" charset="0"/>
              </a:rPr>
              <a:t>5</a:t>
            </a:r>
            <a:r>
              <a:rPr lang="en-US" sz="1400" b="1">
                <a:latin typeface="Times New Roman" pitchFamily="1" charset="0"/>
              </a:rPr>
              <a:t> </a:t>
            </a:r>
            <a:r>
              <a:rPr lang="ru-RU" sz="1400" b="1">
                <a:latin typeface="Times New Roman" pitchFamily="1" charset="0"/>
              </a:rPr>
              <a:t>тыс. убитых и раненых).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7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6675"/>
            <a:ext cx="7772400" cy="5048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FF0000"/>
                </a:solidFill>
              </a:rPr>
              <a:t>Ядерная энергия в космосе</a:t>
            </a:r>
          </a:p>
        </p:txBody>
      </p:sp>
      <p:pic>
        <p:nvPicPr>
          <p:cNvPr id="73731" name="Picture 3" descr="Cassin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765175"/>
            <a:ext cx="5595938" cy="37274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179388" y="4652963"/>
            <a:ext cx="8675687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latin typeface="Times New Roman" pitchFamily="1" charset="0"/>
              </a:rPr>
              <a:t>Космический зонд «Кассини», созданный по проекту НАСА и ЕКА, запущен 15.10.1997 для исследования ряда объектов Солнечной системы.</a:t>
            </a:r>
          </a:p>
          <a:p>
            <a:pPr>
              <a:spcBef>
                <a:spcPct val="50000"/>
              </a:spcBef>
            </a:pPr>
            <a:r>
              <a:rPr lang="ru-RU" sz="2000">
                <a:latin typeface="Times New Roman" pitchFamily="1" charset="0"/>
              </a:rPr>
              <a:t>Выработка электроэнергии осуществляется тремя радиоизотопными термоэлектрическими генераторами: "Кассини" несет на борту 30 кг </a:t>
            </a:r>
            <a:r>
              <a:rPr lang="ru-RU" sz="2000" baseline="30000">
                <a:latin typeface="Times New Roman" pitchFamily="1" charset="0"/>
              </a:rPr>
              <a:t>238</a:t>
            </a:r>
            <a:r>
              <a:rPr lang="en-US" sz="2000">
                <a:latin typeface="Times New Roman" pitchFamily="1" charset="0"/>
              </a:rPr>
              <a:t>Pu</a:t>
            </a:r>
            <a:r>
              <a:rPr lang="ru-RU" sz="2000">
                <a:latin typeface="Times New Roman" pitchFamily="1" charset="0"/>
              </a:rPr>
              <a:t>, который, распадаясь, выделяет тепло, преобразуемое в электричество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z="660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2508518" y="2551837"/>
            <a:ext cx="4126964" cy="1754326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65100">
                    <a:srgbClr val="0000FF">
                      <a:alpha val="25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</a:t>
            </a:r>
            <a:b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65100">
                    <a:srgbClr val="0000FF">
                      <a:alpha val="25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65100">
                    <a:srgbClr val="0000FF">
                      <a:alpha val="25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внимание !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</TotalTime>
  <Words>1825</Words>
  <Application>Microsoft Office PowerPoint</Application>
  <PresentationFormat>Экран (4:3)</PresentationFormat>
  <Paragraphs>128</Paragraphs>
  <Slides>16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Arial Rounded MT Bold</vt:lpstr>
      <vt:lpstr>Calibri</vt:lpstr>
      <vt:lpstr>Symbol</vt:lpstr>
      <vt:lpstr>Times New Roman</vt:lpstr>
      <vt:lpstr>Wingdings</vt:lpstr>
      <vt:lpstr>Тема Office</vt:lpstr>
      <vt:lpstr>Применение Ядерной энергии</vt:lpstr>
      <vt:lpstr>Ядерный реактор</vt:lpstr>
      <vt:lpstr>История</vt:lpstr>
      <vt:lpstr>История создания ядерного реактора</vt:lpstr>
      <vt:lpstr>Классификация ядерных реакторов</vt:lpstr>
      <vt:lpstr>Плюсы и минусы реакторов на быстрых нейтронах</vt:lpstr>
      <vt:lpstr>Необходимость использования ядерной энергии:</vt:lpstr>
      <vt:lpstr>Где  используются  ядерные реакторы </vt:lpstr>
      <vt:lpstr>Атомная электростанция</vt:lpstr>
      <vt:lpstr>Достоинства и недостатки атомных станций</vt:lpstr>
      <vt:lpstr>Кроме АЭС, ядерные реакторы используются: • на атомных ледоколах;                 • на атомных подводных лодках;                • при работе ядерных ракетных двигателей ( в частности на АМС). </vt:lpstr>
      <vt:lpstr>Презентация PowerPoint</vt:lpstr>
      <vt:lpstr>Бомба. Принцип неуправляемой ядерной реакции. </vt:lpstr>
      <vt:lpstr>Метод взрывного обжима</vt:lpstr>
      <vt:lpstr>Ядерная энергия в космосе</vt:lpstr>
      <vt:lpstr>Презентация PowerPoint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Применение Ядерной энергии</dc:title>
  <dc:creator>Admin</dc:creator>
  <cp:lastModifiedBy>Сергей</cp:lastModifiedBy>
  <cp:revision>14</cp:revision>
  <dcterms:created xsi:type="dcterms:W3CDTF">2012-05-19T13:34:57Z</dcterms:created>
  <dcterms:modified xsi:type="dcterms:W3CDTF">2015-08-11T20:40:26Z</dcterms:modified>
</cp:coreProperties>
</file>