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9" r:id="rId3"/>
    <p:sldId id="262" r:id="rId4"/>
    <p:sldId id="259" r:id="rId5"/>
    <p:sldId id="258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00FF"/>
    <a:srgbClr val="660066"/>
    <a:srgbClr val="FFFF99"/>
    <a:srgbClr val="66FF33"/>
    <a:srgbClr val="FFFFCC"/>
    <a:srgbClr val="333333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3" d="100"/>
          <a:sy n="63" d="100"/>
        </p:scale>
        <p:origin x="75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184 w 5184"/>
                  <a:gd name="T3" fmla="*/ 3159 h 3159"/>
                  <a:gd name="T4" fmla="*/ 518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6 w 556"/>
                  <a:gd name="T5" fmla="*/ 3159 h 3159"/>
                  <a:gd name="T6" fmla="*/ 55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1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1 w 251"/>
                <a:gd name="T7" fmla="*/ 12 h 12"/>
                <a:gd name="T8" fmla="*/ 251 w 251"/>
                <a:gd name="T9" fmla="*/ 0 h 12"/>
                <a:gd name="T10" fmla="*/ 251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51 w 251"/>
                <a:gd name="T5" fmla="*/ 12 h 12"/>
                <a:gd name="T6" fmla="*/ 2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/>
              </a:p>
            </p:txBody>
          </p:sp>
        </p:grpSp>
      </p:grpSp>
      <p:sp>
        <p:nvSpPr>
          <p:cNvPr id="7681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681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7901A0-ADBE-4FF5-BEC2-7F7EF62715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4053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2DF31-3753-48B3-B3B4-A74D4593A91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767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A1BD8-24B8-4658-A629-97145CB55E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209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8C405-2AC1-4C6F-B4FF-1CEFCAC346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1755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5778A-BCB1-4D5F-9DC5-04DA85F95B4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311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D622B-ED9F-48C5-AB48-4B02219E8D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425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877CA-7EE9-40DA-95BB-1C4CE86DAE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3309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D8BDC-F02A-4CCC-84F4-24F9B6C2F0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0075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B7D11-D50A-463C-B186-6844126F4F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483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CBB69-EE8C-4B96-A96E-F5812F6B40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9469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A51D87-9697-4BF1-98C0-3075D3F60A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3283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9C310-466A-44CB-90F7-BE5C5D2189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4398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35F5D-07A9-491D-9746-3A2824D81B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5924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184 w 5184"/>
                <a:gd name="T3" fmla="*/ 3159 h 3159"/>
                <a:gd name="T4" fmla="*/ 518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6 w 556"/>
                <a:gd name="T5" fmla="*/ 3159 h 3159"/>
                <a:gd name="T6" fmla="*/ 55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78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/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51 w 251"/>
                  <a:gd name="T5" fmla="*/ 12 h 12"/>
                  <a:gd name="T6" fmla="*/ 2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1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1 w 251"/>
                  <a:gd name="T7" fmla="*/ 12 h 12"/>
                  <a:gd name="T8" fmla="*/ 251 w 251"/>
                  <a:gd name="T9" fmla="*/ 0 h 12"/>
                  <a:gd name="T10" fmla="*/ 251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79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/>
              </a:p>
            </p:txBody>
          </p:sp>
        </p:grpSp>
      </p:grpSp>
      <p:sp>
        <p:nvSpPr>
          <p:cNvPr id="7579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9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579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9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9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5C232C4F-F4BF-48AA-AFA2-05408D233A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35150" y="1700213"/>
            <a:ext cx="5292725" cy="8318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chemeClr val="accent1"/>
                </a:solidFill>
              </a:rPr>
              <a:t>Колдовские числа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916113"/>
            <a:ext cx="7543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800" smtClean="0">
                <a:solidFill>
                  <a:srgbClr val="99CCFF"/>
                </a:solidFill>
                <a:effectLst/>
                <a:latin typeface="Times New Roman" panose="02020603050405020304" pitchFamily="18" charset="0"/>
              </a:rPr>
              <a:t>            </a:t>
            </a:r>
            <a:r>
              <a:rPr lang="ru-RU" altLang="ru-RU" sz="2800" smtClean="0">
                <a:effectLst/>
                <a:latin typeface="Times New Roman" panose="02020603050405020304" pitchFamily="18" charset="0"/>
              </a:rPr>
              <a:t>С давних времен люди воспринимали число как божественное начало, сущность мира. В исследованиях числовых отношений видели они средство спасения души, некий религиозный ритуал, очищающий человека и сближающий его с богами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800" i="1" smtClean="0">
                <a:effectLst/>
                <a:latin typeface="Times New Roman" panose="02020603050405020304" pitchFamily="18" charset="0"/>
              </a:rPr>
              <a:t>           </a:t>
            </a:r>
            <a:r>
              <a:rPr lang="ru-RU" altLang="ru-RU" sz="2800" smtClean="0">
                <a:effectLst/>
                <a:latin typeface="Times New Roman" panose="02020603050405020304" pitchFamily="18" charset="0"/>
              </a:rPr>
              <a:t>Числам приписывался скрытый смысл, который применяли для предсказаний и тайнописи. Таким образом, возникла наука о магическом значении чисел – </a:t>
            </a:r>
            <a:r>
              <a:rPr lang="ru-RU" altLang="ru-RU" smtClean="0">
                <a:effectLst/>
                <a:latin typeface="Times New Roman" panose="02020603050405020304" pitchFamily="18" charset="0"/>
              </a:rPr>
              <a:t>нумерология</a:t>
            </a:r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title"/>
          </p:nvPr>
        </p:nvSpPr>
        <p:spPr>
          <a:xfrm>
            <a:off x="1116013" y="404813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Колдовские  числа</a:t>
            </a:r>
          </a:p>
        </p:txBody>
      </p:sp>
      <p:sp>
        <p:nvSpPr>
          <p:cNvPr id="117765" name="Rectangle 5"/>
          <p:cNvSpPr>
            <a:spLocks noChangeArrowheads="1"/>
          </p:cNvSpPr>
          <p:nvPr/>
        </p:nvSpPr>
        <p:spPr bwMode="auto">
          <a:xfrm>
            <a:off x="539750" y="3213100"/>
            <a:ext cx="8280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Числа  играют  немаловажную   роль  при совершении колдовских  обрядов</a:t>
            </a:r>
            <a:r>
              <a:rPr lang="en-US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</a:t>
            </a:r>
            <a:r>
              <a:rPr 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Для   совершения  магических действий  выбирается  определенное  число  солнечного  или  лунного   календаря </a:t>
            </a:r>
            <a:r>
              <a:rPr lang="en-US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</a:t>
            </a:r>
            <a:r>
              <a:rPr 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 определенное  количество  магических  предметов  и  т</a:t>
            </a:r>
            <a:r>
              <a:rPr lang="en-US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</a:t>
            </a:r>
            <a:r>
              <a:rPr 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д</a:t>
            </a:r>
            <a:r>
              <a:rPr lang="en-US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..</a:t>
            </a:r>
            <a:r>
              <a:rPr 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При  этом  в  белой и  черной  магии  предпочтение</a:t>
            </a:r>
            <a:r>
              <a:rPr lang="en-US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</a:t>
            </a:r>
            <a:r>
              <a:rPr 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отдается  различным   числам</a:t>
            </a:r>
            <a:r>
              <a:rPr lang="en-US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</a:t>
            </a:r>
            <a:endParaRPr lang="ru-RU" sz="240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117766" name="Picture 6" descr="7c003b9ccc82438d03c0d9c09d92a88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24050"/>
            <a:ext cx="9144000" cy="878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539750" y="3789363"/>
            <a:ext cx="835183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     </a:t>
            </a:r>
            <a:r>
              <a:rPr lang="ru-RU" sz="32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Знакомство со значениями некоторых чисел в белой и черной магии – </a:t>
            </a:r>
          </a:p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32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  цель данной работы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7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77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/>
      <p:bldP spid="117764" grpId="0"/>
      <p:bldP spid="11776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Колдовские  числа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>
                <a:hlinkClick r:id="rId2" action="ppaction://hlinksldjump"/>
              </a:rPr>
              <a:t>Число два</a:t>
            </a: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>
                <a:hlinkClick r:id="rId3" action="ppaction://hlinksldjump"/>
              </a:rPr>
              <a:t>Число  три</a:t>
            </a: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>
                <a:hlinkClick r:id="rId4" action="ppaction://hlinksldjump"/>
              </a:rPr>
              <a:t>Число  четыре </a:t>
            </a: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>
                <a:hlinkClick r:id="rId5" action="ppaction://hlinksldjump"/>
              </a:rPr>
              <a:t>Число  пять</a:t>
            </a: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>
                <a:hlinkClick r:id="rId6" action="ppaction://hlinksldjump"/>
              </a:rPr>
              <a:t>Число шесть</a:t>
            </a: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>
                <a:hlinkClick r:id="rId7" action="ppaction://hlinksldjump"/>
              </a:rPr>
              <a:t>Число  семь</a:t>
            </a: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>
                <a:hlinkClick r:id="rId8" action="ppaction://hlinksldjump"/>
              </a:rPr>
              <a:t>Число девять</a:t>
            </a: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>
                <a:hlinkClick r:id="rId9" action="ppaction://hlinksldjump"/>
              </a:rPr>
              <a:t>Число двенадцать</a:t>
            </a: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>
                <a:hlinkClick r:id="rId10" action="ppaction://hlinksldjump"/>
              </a:rPr>
              <a:t>Число тринадцать</a:t>
            </a: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>
                <a:hlinkClick r:id="rId11" action="ppaction://hlinksldjump"/>
              </a:rPr>
              <a:t>Число семьдесят семь 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defRPr/>
            </a:pPr>
            <a:endParaRPr lang="ru-RU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9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0" descr="629c82a4f464557ce74821c522d9c852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7100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  </a:t>
            </a:r>
            <a:r>
              <a:rPr lang="ru-RU" smtClean="0"/>
              <a:t>Число   два</a:t>
            </a:r>
            <a:r>
              <a:rPr lang="en-US" smtClean="0"/>
              <a:t> </a:t>
            </a:r>
            <a:endParaRPr lang="ru-RU" smtClean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916113"/>
            <a:ext cx="3695700" cy="4114800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r>
              <a:rPr lang="en-US" sz="2800" smtClean="0"/>
              <a:t>    </a:t>
            </a:r>
            <a:r>
              <a:rPr lang="ru-RU" sz="2600" smtClean="0"/>
              <a:t>Это  число   часто  фигурирует  в  любовных  заговорах  </a:t>
            </a:r>
            <a:r>
              <a:rPr lang="en-US" sz="2600" smtClean="0"/>
              <a:t>,  </a:t>
            </a:r>
            <a:r>
              <a:rPr lang="ru-RU" sz="2600" smtClean="0"/>
              <a:t>оно  и  понятно </a:t>
            </a:r>
            <a:r>
              <a:rPr lang="en-US" sz="2600" smtClean="0"/>
              <a:t>,  </a:t>
            </a:r>
            <a:r>
              <a:rPr lang="ru-RU" sz="2600" smtClean="0"/>
              <a:t>ведь речь идет о соединении двоих людей</a:t>
            </a:r>
            <a:r>
              <a:rPr lang="en-US" sz="2600" smtClean="0"/>
              <a:t>.</a:t>
            </a:r>
            <a:r>
              <a:rPr lang="ru-RU" sz="26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05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Число  три </a:t>
            </a:r>
          </a:p>
        </p:txBody>
      </p:sp>
      <p:sp>
        <p:nvSpPr>
          <p:cNvPr id="79907" name="Rectangle 35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2060575"/>
            <a:ext cx="4367212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smtClean="0">
                <a:solidFill>
                  <a:srgbClr val="FFFFCC"/>
                </a:solidFill>
              </a:rPr>
              <a:t>      </a:t>
            </a:r>
            <a:r>
              <a:rPr lang="ru-RU" sz="2600" smtClean="0">
                <a:solidFill>
                  <a:srgbClr val="FFFFCC"/>
                </a:solidFill>
              </a:rPr>
              <a:t>Древние целительские заговоры, избавляющие от болезней, предварялись троекратным прочтением молитвы Богу, Богородице, Иисусу Христу или одному из святых угодников.</a:t>
            </a:r>
          </a:p>
        </p:txBody>
      </p:sp>
      <p:sp>
        <p:nvSpPr>
          <p:cNvPr id="79912" name="Rectangle 40"/>
          <p:cNvSpPr>
            <a:spLocks noChangeArrowheads="1"/>
          </p:cNvSpPr>
          <p:nvPr/>
        </p:nvSpPr>
        <p:spPr bwMode="auto">
          <a:xfrm>
            <a:off x="4775200" y="6400800"/>
            <a:ext cx="2984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pic>
        <p:nvPicPr>
          <p:cNvPr id="79926" name="Picture 54" descr="Untitled-2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060575"/>
            <a:ext cx="3309938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927" name="Rectangle 55"/>
          <p:cNvSpPr>
            <a:spLocks noChangeArrowheads="1"/>
          </p:cNvSpPr>
          <p:nvPr/>
        </p:nvSpPr>
        <p:spPr bwMode="auto">
          <a:xfrm>
            <a:off x="827088" y="2060575"/>
            <a:ext cx="408146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    </a:t>
            </a:r>
            <a:r>
              <a:rPr lang="ru-RU" sz="28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Совсем иной смысл    вкладывался  в троекратное действие у черных магов . Цель их магических опытов</a:t>
            </a:r>
            <a:r>
              <a:rPr lang="en-US" sz="28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ru-RU" sz="28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- нанести физический или психологический вред другому человеку.  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ru-RU" sz="260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9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9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07" grpId="0" build="p"/>
      <p:bldP spid="799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476250"/>
            <a:ext cx="7543800" cy="5762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CC"/>
                </a:solidFill>
              </a:rPr>
              <a:t>Число  четыре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060575"/>
            <a:ext cx="8280400" cy="446405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smtClean="0">
                <a:solidFill>
                  <a:srgbClr val="FFFF99"/>
                </a:solidFill>
              </a:rPr>
              <a:t>      </a:t>
            </a:r>
            <a:r>
              <a:rPr lang="ru-RU" sz="2400" smtClean="0">
                <a:solidFill>
                  <a:srgbClr val="FFFFCC"/>
                </a:solidFill>
              </a:rPr>
              <a:t>Цифра  четыре тоже   весьма  часто  встречается  в самих  текстах  заговоров  и  заклинаний и  в регламенте  магических действий</a:t>
            </a:r>
            <a:r>
              <a:rPr lang="en-US" sz="2400" smtClean="0">
                <a:solidFill>
                  <a:srgbClr val="FFFFCC"/>
                </a:solidFill>
              </a:rPr>
              <a:t>.</a:t>
            </a:r>
            <a:r>
              <a:rPr lang="ru-RU" sz="2400" smtClean="0">
                <a:solidFill>
                  <a:srgbClr val="FFFFCC"/>
                </a:solidFill>
              </a:rPr>
              <a:t>  </a:t>
            </a:r>
            <a:endParaRPr lang="en-US" sz="2400" smtClean="0">
              <a:solidFill>
                <a:srgbClr val="FFFFCC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smtClean="0">
                <a:solidFill>
                  <a:srgbClr val="FFFFCC"/>
                </a:solidFill>
              </a:rPr>
              <a:t>      </a:t>
            </a:r>
            <a:r>
              <a:rPr lang="ru-RU" sz="2400" smtClean="0">
                <a:solidFill>
                  <a:srgbClr val="FFFFCC"/>
                </a:solidFill>
              </a:rPr>
              <a:t>Так</a:t>
            </a:r>
            <a:r>
              <a:rPr lang="en-US" sz="2400" smtClean="0">
                <a:solidFill>
                  <a:srgbClr val="FFFFCC"/>
                </a:solidFill>
              </a:rPr>
              <a:t>,</a:t>
            </a:r>
            <a:r>
              <a:rPr lang="ru-RU" sz="2400" smtClean="0">
                <a:solidFill>
                  <a:srgbClr val="FFFFCC"/>
                </a:solidFill>
              </a:rPr>
              <a:t>  одно  из  самых  распространенных  формул любовных заговорах является следующая</a:t>
            </a:r>
            <a:r>
              <a:rPr lang="en-US" sz="2400" smtClean="0">
                <a:solidFill>
                  <a:srgbClr val="FFFFCC"/>
                </a:solidFill>
              </a:rPr>
              <a:t> ;’’</a:t>
            </a:r>
            <a:r>
              <a:rPr lang="ru-RU" sz="2400" smtClean="0">
                <a:solidFill>
                  <a:srgbClr val="FFFFCC"/>
                </a:solidFill>
              </a:rPr>
              <a:t>Встану я</a:t>
            </a:r>
            <a:r>
              <a:rPr lang="en-US" sz="2400" smtClean="0">
                <a:solidFill>
                  <a:srgbClr val="FFFFCC"/>
                </a:solidFill>
              </a:rPr>
              <a:t>,</a:t>
            </a:r>
            <a:r>
              <a:rPr lang="ru-RU" sz="2400" smtClean="0">
                <a:solidFill>
                  <a:srgbClr val="FFFFCC"/>
                </a:solidFill>
              </a:rPr>
              <a:t> раб Божий</a:t>
            </a:r>
            <a:r>
              <a:rPr lang="en-US" sz="2400" smtClean="0">
                <a:solidFill>
                  <a:srgbClr val="FFFFCC"/>
                </a:solidFill>
              </a:rPr>
              <a:t>(</a:t>
            </a:r>
            <a:r>
              <a:rPr lang="ru-RU" sz="2400" smtClean="0">
                <a:solidFill>
                  <a:srgbClr val="FFFFCC"/>
                </a:solidFill>
              </a:rPr>
              <a:t>раба  Божия)(имя)</a:t>
            </a:r>
            <a:r>
              <a:rPr lang="en-US" sz="2400" smtClean="0">
                <a:solidFill>
                  <a:srgbClr val="FFFFCC"/>
                </a:solidFill>
              </a:rPr>
              <a:t>,</a:t>
            </a:r>
            <a:r>
              <a:rPr lang="ru-RU" sz="2400" smtClean="0">
                <a:solidFill>
                  <a:srgbClr val="FFFFCC"/>
                </a:solidFill>
              </a:rPr>
              <a:t> помолясь</a:t>
            </a:r>
            <a:r>
              <a:rPr lang="en-US" sz="2400" smtClean="0">
                <a:solidFill>
                  <a:srgbClr val="FFFFCC"/>
                </a:solidFill>
              </a:rPr>
              <a:t>, </a:t>
            </a:r>
            <a:r>
              <a:rPr lang="ru-RU" sz="2400" smtClean="0">
                <a:solidFill>
                  <a:srgbClr val="FFFFCC"/>
                </a:solidFill>
              </a:rPr>
              <a:t>на все  четыре стороны  перекрестясь</a:t>
            </a:r>
            <a:r>
              <a:rPr lang="en-US" sz="2400" smtClean="0">
                <a:solidFill>
                  <a:srgbClr val="FFFFCC"/>
                </a:solidFill>
              </a:rPr>
              <a:t>’’.  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smtClean="0">
                <a:solidFill>
                  <a:srgbClr val="FFFFCC"/>
                </a:solidFill>
              </a:rPr>
              <a:t>      </a:t>
            </a:r>
            <a:r>
              <a:rPr lang="ru-RU" sz="2400" smtClean="0">
                <a:solidFill>
                  <a:srgbClr val="FFFFCC"/>
                </a:solidFill>
              </a:rPr>
              <a:t>Употребления  в этом случае цифры четыре обусловлено русской  религиозной традицией</a:t>
            </a:r>
            <a:r>
              <a:rPr lang="en-US" sz="2400" smtClean="0">
                <a:solidFill>
                  <a:srgbClr val="FFFFCC"/>
                </a:solidFill>
              </a:rPr>
              <a:t>-</a:t>
            </a:r>
            <a:r>
              <a:rPr lang="ru-RU" sz="2400" smtClean="0">
                <a:solidFill>
                  <a:srgbClr val="FFFFCC"/>
                </a:solidFill>
              </a:rPr>
              <a:t>креститься  на четыре стороны света – таким образом человек  ограждал себя  с четырех сторон от нечистой силы</a:t>
            </a:r>
            <a:r>
              <a:rPr lang="en-US" sz="2400" smtClean="0">
                <a:solidFill>
                  <a:srgbClr val="FFFFCC"/>
                </a:solidFill>
              </a:rPr>
              <a:t>.</a:t>
            </a:r>
            <a:endParaRPr lang="ru-RU" sz="2400" smtClean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Число  пять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060575"/>
            <a:ext cx="4537075" cy="41148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smtClean="0"/>
              <a:t>        </a:t>
            </a:r>
            <a:r>
              <a:rPr lang="ru-RU" sz="2400" smtClean="0">
                <a:solidFill>
                  <a:srgbClr val="FFFFCC"/>
                </a:solidFill>
              </a:rPr>
              <a:t>Цифра пять</a:t>
            </a:r>
            <a:r>
              <a:rPr lang="en-US" sz="2400" smtClean="0">
                <a:solidFill>
                  <a:srgbClr val="FFFFCC"/>
                </a:solidFill>
              </a:rPr>
              <a:t>, </a:t>
            </a:r>
            <a:r>
              <a:rPr lang="ru-RU" sz="2400" smtClean="0">
                <a:solidFill>
                  <a:srgbClr val="FFFFCC"/>
                </a:solidFill>
              </a:rPr>
              <a:t>используется</a:t>
            </a:r>
            <a:r>
              <a:rPr lang="en-US" sz="2400" smtClean="0">
                <a:solidFill>
                  <a:srgbClr val="FFFFCC"/>
                </a:solidFill>
              </a:rPr>
              <a:t>, </a:t>
            </a:r>
            <a:r>
              <a:rPr lang="ru-RU" sz="2400" smtClean="0">
                <a:solidFill>
                  <a:srgbClr val="FFFFCC"/>
                </a:solidFill>
              </a:rPr>
              <a:t>в основном </a:t>
            </a:r>
            <a:r>
              <a:rPr lang="en-US" sz="2400" smtClean="0">
                <a:solidFill>
                  <a:srgbClr val="FFFFCC"/>
                </a:solidFill>
              </a:rPr>
              <a:t>,</a:t>
            </a:r>
            <a:r>
              <a:rPr lang="ru-RU" sz="2400" smtClean="0">
                <a:solidFill>
                  <a:srgbClr val="FFFFCC"/>
                </a:solidFill>
              </a:rPr>
              <a:t> в черной магии</a:t>
            </a:r>
            <a:r>
              <a:rPr lang="en-US" sz="2400" smtClean="0">
                <a:solidFill>
                  <a:srgbClr val="FFFFCC"/>
                </a:solidFill>
              </a:rPr>
              <a:t>.</a:t>
            </a:r>
            <a:r>
              <a:rPr lang="ru-RU" sz="2400" smtClean="0">
                <a:solidFill>
                  <a:srgbClr val="FFFFCC"/>
                </a:solidFill>
              </a:rPr>
              <a:t> </a:t>
            </a:r>
            <a:r>
              <a:rPr lang="en-US" sz="2400" smtClean="0">
                <a:solidFill>
                  <a:srgbClr val="FFFFCC"/>
                </a:solidFill>
              </a:rPr>
              <a:t> </a:t>
            </a:r>
            <a:r>
              <a:rPr lang="ru-RU" sz="2400" smtClean="0">
                <a:solidFill>
                  <a:srgbClr val="FFFFCC"/>
                </a:solidFill>
              </a:rPr>
              <a:t>В  частности </a:t>
            </a:r>
            <a:r>
              <a:rPr lang="en-US" sz="2400" smtClean="0">
                <a:solidFill>
                  <a:srgbClr val="FFFFCC"/>
                </a:solidFill>
              </a:rPr>
              <a:t>, </a:t>
            </a:r>
            <a:r>
              <a:rPr lang="ru-RU" sz="2400" smtClean="0">
                <a:solidFill>
                  <a:srgbClr val="FFFFCC"/>
                </a:solidFill>
              </a:rPr>
              <a:t>с  ней  связно составление различных пентаграмм</a:t>
            </a:r>
            <a:r>
              <a:rPr lang="en-US" sz="2400" smtClean="0">
                <a:solidFill>
                  <a:srgbClr val="FFFFCC"/>
                </a:solidFill>
              </a:rPr>
              <a:t>.</a:t>
            </a:r>
            <a:r>
              <a:rPr lang="ru-RU" sz="2400" smtClean="0">
                <a:solidFill>
                  <a:srgbClr val="FFFFCC"/>
                </a:solidFill>
              </a:rPr>
              <a:t> Символом пятерки является пятиконечная звезда</a:t>
            </a:r>
            <a:r>
              <a:rPr lang="en-US" sz="2400" smtClean="0">
                <a:solidFill>
                  <a:srgbClr val="FFFFCC"/>
                </a:solidFill>
              </a:rPr>
              <a:t>.</a:t>
            </a:r>
            <a:r>
              <a:rPr lang="ru-RU" sz="2400" smtClean="0">
                <a:solidFill>
                  <a:srgbClr val="FFFFCC"/>
                </a:solidFill>
              </a:rPr>
              <a:t> Именно перевёрнутая пятиконечная звезда является одним из основных знаков Дьявола</a:t>
            </a:r>
            <a:r>
              <a:rPr lang="en-US" sz="2400" smtClean="0">
                <a:solidFill>
                  <a:srgbClr val="FFFFCC"/>
                </a:solidFill>
              </a:rPr>
              <a:t>.</a:t>
            </a:r>
            <a:endParaRPr lang="ru-RU" sz="2400" smtClean="0">
              <a:solidFill>
                <a:srgbClr val="FFFFCC"/>
              </a:solidFill>
            </a:endParaRPr>
          </a:p>
        </p:txBody>
      </p:sp>
      <p:pic>
        <p:nvPicPr>
          <p:cNvPr id="9220" name="Picture 4" descr="poiyng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2492375"/>
            <a:ext cx="3865563" cy="3298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tx1"/>
                </a:solidFill>
              </a:rPr>
              <a:t>Число   шесть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16013" y="2349500"/>
            <a:ext cx="7105650" cy="375285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>
                <a:solidFill>
                  <a:srgbClr val="FFFFCC"/>
                </a:solidFill>
              </a:rPr>
              <a:t>          </a:t>
            </a:r>
            <a:r>
              <a:rPr lang="ru-RU" sz="2800" smtClean="0">
                <a:solidFill>
                  <a:srgbClr val="FFFFCC"/>
                </a:solidFill>
              </a:rPr>
              <a:t>В  черной магии к цифре шесть относятся с большим трепетом, поскольку она входит в число-символ  Дьявола и  признаётся покровительницей всех темных  злых сил вообще. 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>
                <a:solidFill>
                  <a:srgbClr val="FFFFCC"/>
                </a:solidFill>
              </a:rPr>
              <a:t>          </a:t>
            </a:r>
            <a:r>
              <a:rPr lang="ru-RU" sz="2800" smtClean="0">
                <a:solidFill>
                  <a:srgbClr val="FFFFCC"/>
                </a:solidFill>
              </a:rPr>
              <a:t>Считается ,что на теле колдуна , черного мага обязательно должен быть</a:t>
            </a:r>
            <a:r>
              <a:rPr lang="ru-RU" sz="2400" smtClean="0">
                <a:solidFill>
                  <a:srgbClr val="FFFFCC"/>
                </a:solidFill>
              </a:rPr>
              <a:t> знак   </a:t>
            </a:r>
            <a:r>
              <a:rPr lang="ru-RU" sz="2400" smtClean="0">
                <a:solidFill>
                  <a:srgbClr val="FF3399"/>
                </a:solidFill>
              </a:rPr>
              <a:t>666.</a:t>
            </a:r>
            <a:r>
              <a:rPr lang="ru-RU" sz="2400" smtClean="0">
                <a:solidFill>
                  <a:srgbClr val="FFFFCC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Число семь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2988" y="2205038"/>
            <a:ext cx="7826375" cy="440055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en-US" sz="2800" smtClean="0">
                <a:solidFill>
                  <a:srgbClr val="FFFFCC"/>
                </a:solidFill>
              </a:rPr>
              <a:t>            </a:t>
            </a:r>
            <a:r>
              <a:rPr lang="ru-RU" sz="2800" smtClean="0">
                <a:solidFill>
                  <a:srgbClr val="FFFFCC"/>
                </a:solidFill>
              </a:rPr>
              <a:t>В белой магии семерка считается числом благодати, поэтому в любовных заговорах за помощью  обычно обращаются к семи ветрам, к семи старцам и т.д..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Число  девять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2988" y="2492375"/>
            <a:ext cx="7608887" cy="4111625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r>
              <a:rPr lang="en-US" sz="2400" smtClean="0">
                <a:solidFill>
                  <a:srgbClr val="FFFF99"/>
                </a:solidFill>
              </a:rPr>
              <a:t>        </a:t>
            </a:r>
            <a:r>
              <a:rPr lang="ru-RU" sz="2400" smtClean="0">
                <a:solidFill>
                  <a:srgbClr val="FFFF99"/>
                </a:solidFill>
              </a:rPr>
              <a:t>В белой магии девятка очень действительна – ведь это повторение магического действия три раза по три.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r>
              <a:rPr lang="en-US" sz="2400" smtClean="0">
                <a:solidFill>
                  <a:srgbClr val="FFFF99"/>
                </a:solidFill>
              </a:rPr>
              <a:t>         </a:t>
            </a:r>
            <a:r>
              <a:rPr lang="ru-RU" sz="2400" smtClean="0">
                <a:solidFill>
                  <a:srgbClr val="FFFF99"/>
                </a:solidFill>
              </a:rPr>
              <a:t>В черной магии девятка тоже пользуется большой полярностью. Она символизирует собой  9 кругов ада , поэтому, по убеждению   колдунов. обладает огромной силой и энергетикой зла.</a:t>
            </a:r>
          </a:p>
        </p:txBody>
      </p:sp>
      <p:pic>
        <p:nvPicPr>
          <p:cNvPr id="102424" name="Picture 24" descr="1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tx1"/>
                </a:solidFill>
              </a:rPr>
              <a:t>Число двенадцать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331913" y="2205038"/>
            <a:ext cx="7272337" cy="187325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smtClean="0">
                <a:solidFill>
                  <a:srgbClr val="66FF33"/>
                </a:solidFill>
              </a:rPr>
              <a:t>          </a:t>
            </a:r>
            <a:r>
              <a:rPr lang="ru-RU" sz="2400" smtClean="0">
                <a:solidFill>
                  <a:srgbClr val="FFFFCC"/>
                </a:solidFill>
              </a:rPr>
              <a:t>Число 12 в белой магии соотносится с числом апостолов- учеников Иисуса Христа.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endParaRPr lang="ru-RU" sz="2400" smtClean="0">
              <a:solidFill>
                <a:srgbClr val="FFFFCC"/>
              </a:solidFill>
            </a:endParaRPr>
          </a:p>
        </p:txBody>
      </p:sp>
      <p:sp>
        <p:nvSpPr>
          <p:cNvPr id="103438" name="Rectangle 1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187450" y="4292600"/>
            <a:ext cx="7777163" cy="180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smtClean="0">
                <a:solidFill>
                  <a:srgbClr val="66FF33"/>
                </a:solidFill>
              </a:rPr>
              <a:t>       </a:t>
            </a:r>
            <a:r>
              <a:rPr lang="ru-RU" sz="2400" smtClean="0">
                <a:solidFill>
                  <a:srgbClr val="FFFFCC"/>
                </a:solidFill>
              </a:rPr>
              <a:t>Совсем иначе к числу12 относятся колдуны . Для них 12 часов ночи- это  оптимальное время начала магического обряда, ведь именно в полночь ведьмы, колдуны и дьявол собираются на шабаш.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</a:t>
            </a:r>
            <a:r>
              <a:rPr lang="ru-RU" smtClean="0">
                <a:solidFill>
                  <a:schemeClr val="tx1"/>
                </a:solidFill>
              </a:rPr>
              <a:t>Число тринадцать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2133600"/>
            <a:ext cx="7704137" cy="230505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smtClean="0">
                <a:solidFill>
                  <a:srgbClr val="FF3300"/>
                </a:solidFill>
              </a:rPr>
              <a:t>            </a:t>
            </a:r>
            <a:r>
              <a:rPr lang="ru-RU" sz="2400" smtClean="0">
                <a:solidFill>
                  <a:srgbClr val="FFFFCC"/>
                </a:solidFill>
              </a:rPr>
              <a:t>Это число -чертова дюжина</a:t>
            </a:r>
            <a:r>
              <a:rPr lang="en-US" sz="2400" smtClean="0">
                <a:solidFill>
                  <a:srgbClr val="FFFFCC"/>
                </a:solidFill>
              </a:rPr>
              <a:t> - </a:t>
            </a:r>
            <a:r>
              <a:rPr lang="ru-RU" sz="2400" smtClean="0">
                <a:solidFill>
                  <a:srgbClr val="FFFFCC"/>
                </a:solidFill>
              </a:rPr>
              <a:t>практически не используется в белой магии, зато в черной магии ему приписывается исключительная сила</a:t>
            </a:r>
          </a:p>
        </p:txBody>
      </p:sp>
      <p:sp>
        <p:nvSpPr>
          <p:cNvPr id="104461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900113" y="3716338"/>
            <a:ext cx="7777162" cy="2238375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smtClean="0">
                <a:solidFill>
                  <a:srgbClr val="FF3300"/>
                </a:solidFill>
              </a:rPr>
              <a:t>          </a:t>
            </a:r>
            <a:r>
              <a:rPr lang="ru-RU" sz="2400" smtClean="0">
                <a:solidFill>
                  <a:srgbClr val="FFFFCC"/>
                </a:solidFill>
              </a:rPr>
              <a:t>По убеждению черных магов, смертельная  болезнь или даже смерть постигнет жертву, если воткнуть в определенные точки на туловищ фигурки</a:t>
            </a:r>
            <a:r>
              <a:rPr lang="en-US" sz="2400" smtClean="0">
                <a:solidFill>
                  <a:srgbClr val="FFFFCC"/>
                </a:solidFill>
              </a:rPr>
              <a:t> </a:t>
            </a:r>
            <a:r>
              <a:rPr lang="ru-RU" sz="2400" smtClean="0">
                <a:solidFill>
                  <a:srgbClr val="FFFFCC"/>
                </a:solidFill>
              </a:rPr>
              <a:t>(которая изображает человека, которого стремятся уничтожить)</a:t>
            </a:r>
            <a:r>
              <a:rPr lang="en-US" sz="2400" smtClean="0">
                <a:solidFill>
                  <a:srgbClr val="FFFFCC"/>
                </a:solidFill>
              </a:rPr>
              <a:t> </a:t>
            </a:r>
            <a:r>
              <a:rPr lang="ru-RU" sz="2400" smtClean="0">
                <a:solidFill>
                  <a:srgbClr val="FFFFCC"/>
                </a:solidFill>
              </a:rPr>
              <a:t>13 игл. Таким  образом, цифра13 понималась колдунами, как проводник смерти.</a:t>
            </a:r>
          </a:p>
          <a:p>
            <a:pPr marL="533400" indent="-533400" eaLnBrk="1" hangingPunct="1">
              <a:lnSpc>
                <a:spcPct val="80000"/>
              </a:lnSpc>
              <a:defRPr/>
            </a:pPr>
            <a:endParaRPr lang="ru-RU" sz="2400" smtClean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tx1"/>
                </a:solidFill>
              </a:rPr>
              <a:t>Число семьдесят семь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2276475"/>
            <a:ext cx="3695700" cy="41148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en-US" sz="2800" smtClean="0">
                <a:solidFill>
                  <a:srgbClr val="FFFF99"/>
                </a:solidFill>
              </a:rPr>
              <a:t>       </a:t>
            </a:r>
            <a:r>
              <a:rPr lang="ru-RU" sz="2400" smtClean="0">
                <a:solidFill>
                  <a:srgbClr val="FFFFCC"/>
                </a:solidFill>
              </a:rPr>
              <a:t>Это число часто встречается в целительных заговорах, поскольку в древние времена бытовало мнение, что человек состоит из семидесяти семи жил.</a:t>
            </a:r>
          </a:p>
        </p:txBody>
      </p:sp>
      <p:pic>
        <p:nvPicPr>
          <p:cNvPr id="15364" name="Picture 15" descr="1025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2636838"/>
            <a:ext cx="3695700" cy="30749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900113" y="2314575"/>
            <a:ext cx="4535487" cy="4543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/>
              <a:t>     </a:t>
            </a:r>
            <a:r>
              <a:rPr lang="ru-RU" sz="2400" smtClean="0">
                <a:solidFill>
                  <a:srgbClr val="FFFFCC"/>
                </a:solidFill>
              </a:rPr>
              <a:t>О магических и колдовских числах написано немало, но споры о том, почему в своем сознании люди выделили эти числа, продолжаются и поныне.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smtClean="0">
                <a:solidFill>
                  <a:srgbClr val="FFFFCC"/>
                </a:solidFill>
              </a:rPr>
              <a:t>       Как ни странно, большинство исследователей склонны искать некий мистический смысл в довольно простых вещах. </a:t>
            </a:r>
          </a:p>
        </p:txBody>
      </p:sp>
      <p:pic>
        <p:nvPicPr>
          <p:cNvPr id="16387" name="Picture 6" descr="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133600"/>
            <a:ext cx="318611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731</TotalTime>
  <Words>662</Words>
  <Application>Microsoft Office PowerPoint</Application>
  <PresentationFormat>Экран (4:3)</PresentationFormat>
  <Paragraphs>51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Palatino Linotype</vt:lpstr>
      <vt:lpstr>Arial</vt:lpstr>
      <vt:lpstr>Tahoma</vt:lpstr>
      <vt:lpstr>Wingdings</vt:lpstr>
      <vt:lpstr>Calibri</vt:lpstr>
      <vt:lpstr>Times New Roman</vt:lpstr>
      <vt:lpstr>Сумерки</vt:lpstr>
      <vt:lpstr>Колдовские числа</vt:lpstr>
      <vt:lpstr>Колдовские  числа</vt:lpstr>
      <vt:lpstr>Колдовские  числа</vt:lpstr>
      <vt:lpstr>   Число   два </vt:lpstr>
      <vt:lpstr>Число  три </vt:lpstr>
      <vt:lpstr>Число  четыре</vt:lpstr>
      <vt:lpstr>Число  пять</vt:lpstr>
      <vt:lpstr>Число   шесть</vt:lpstr>
      <vt:lpstr>Число семь</vt:lpstr>
      <vt:lpstr>Число  девять</vt:lpstr>
      <vt:lpstr>Число двенадцать</vt:lpstr>
      <vt:lpstr> Число тринадцать</vt:lpstr>
      <vt:lpstr>Число семьдесят семь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Сергей</cp:lastModifiedBy>
  <cp:revision>33</cp:revision>
  <dcterms:created xsi:type="dcterms:W3CDTF">2006-02-01T15:27:03Z</dcterms:created>
  <dcterms:modified xsi:type="dcterms:W3CDTF">2015-08-16T14:39:19Z</dcterms:modified>
</cp:coreProperties>
</file>