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7" r:id="rId4"/>
    <p:sldId id="262" r:id="rId5"/>
    <p:sldId id="261" r:id="rId6"/>
    <p:sldId id="258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A600"/>
    <a:srgbClr val="F5EF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2AE4E6-A5DC-4C9D-B2DF-2E02395C2D4F}" type="datetimeFigureOut">
              <a:rPr lang="ru-RU" smtClean="0"/>
              <a:pPr/>
              <a:t>19.08.2015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353A72A-4167-4F7E-B9DF-9C6FA0FBC69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gif"/><Relationship Id="rId2" Type="http://schemas.openxmlformats.org/officeDocument/2006/relationships/audio" Target="file:///D:\&#1052;&#1086;&#1080;%20&#1076;&#1086;&#1082;&#1091;&#1084;&#1077;&#1085;&#1090;&#1099;\&#1052;&#1086;&#1103;%20&#1084;&#1091;&#1079;&#1099;&#1082;&#1072;\detskie_pesni_-_pesenka_o_rybkah_(-).mp3" TargetMode="External"/><Relationship Id="rId1" Type="http://schemas.openxmlformats.org/officeDocument/2006/relationships/audio" Target="file:///F:\&#1071;&#1097;&#1077;&#1088;\detskie_pesni_-_pesenka_o_rybkah_(-).mp3" TargetMode="Externa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85784" y="928670"/>
            <a:ext cx="8786874" cy="2357454"/>
          </a:xfrm>
        </p:spPr>
        <p:txBody>
          <a:bodyPr>
            <a:normAutofit fontScale="90000"/>
          </a:bodyPr>
          <a:lstStyle/>
          <a:p>
            <a:r>
              <a:rPr lang="ru-RU" sz="54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ru-RU" sz="54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Очень прыткие ящерицы</a:t>
            </a:r>
            <a:r>
              <a:rPr lang="ru-RU" sz="5400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ru-RU" sz="5400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48000" endA="300" endPos="55000" dir="5400000" sy="-90000" algn="bl" rotWithShape="0"/>
                </a:effectLst>
              </a:rPr>
            </a:br>
            <a:endParaRPr lang="ru-RU" sz="5400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4" name="Рисунок 3" descr="38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7356" y="2357430"/>
            <a:ext cx="5667388" cy="423165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7752129c7c89aa4e888ebee26f085a6d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238250" y="5357826"/>
            <a:ext cx="1238250" cy="1333500"/>
          </a:xfrm>
          <a:prstGeom prst="rect">
            <a:avLst/>
          </a:prstGeom>
        </p:spPr>
      </p:pic>
      <p:pic>
        <p:nvPicPr>
          <p:cNvPr id="6" name="Рисунок 5" descr="1A5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3000428" y="5786454"/>
            <a:ext cx="2000255" cy="857252"/>
          </a:xfrm>
          <a:prstGeom prst="rect">
            <a:avLst/>
          </a:prstGeom>
        </p:spPr>
      </p:pic>
      <p:pic>
        <p:nvPicPr>
          <p:cNvPr id="11" name="Рисунок 10" descr="Babochki80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00364" y="2714620"/>
            <a:ext cx="190500" cy="200025"/>
          </a:xfrm>
          <a:prstGeom prst="rect">
            <a:avLst/>
          </a:prstGeom>
        </p:spPr>
      </p:pic>
      <p:pic>
        <p:nvPicPr>
          <p:cNvPr id="12" name="detskie_pesni_-_pesenka_o_rybkah_(-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-304800" y="6553200"/>
            <a:ext cx="304800" cy="304800"/>
          </a:xfrm>
          <a:prstGeom prst="rect">
            <a:avLst/>
          </a:prstGeom>
        </p:spPr>
      </p:pic>
      <p:pic>
        <p:nvPicPr>
          <p:cNvPr id="9" name="detskie_pesni_-_pesenka_o_rybkah_(-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-304800" y="6553200"/>
            <a:ext cx="304800" cy="304800"/>
          </a:xfrm>
          <a:prstGeom prst="rect">
            <a:avLst/>
          </a:prstGeom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1.14184 0.01065 " pathEditMode="relative" ptsTypes="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6 -7.40741E-7 L 1.22848 -0.01042 " pathEditMode="relative" ptsTypes="AA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24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4 -0.08933  -0.046 -0.16667  -0.113 -0.172  C -0.177 -0.17867  -0.237 -0.11867  -0.241 -0.032  C -0.246 0.048  -0.204 0.12267  -0.144 0.128  C -0.089 0.132  -0.037 0.08267  -0.033 0.008  C -0.029 -0.06  -0.064 -0.124  -0.115 -0.12933  C -0.162 -0.13333  -0.206 -0.092  -0.209 -0.02933  C -0.212 0.02667  -0.184 0.08133  -0.142 0.084  C -0.104 0.088  -0.068 0.056  -0.065 0.00533  C -0.063 -0.04  -0.084 -0.084  -0.117 -0.08667  C -0.146 -0.08933  -0.175 -0.06533  -0.177 -0.02667  C -0.179 0.00667  -0.164 0.03867  -0.14 0.04133  C -0.12 0.044  -0.099 0.02933  -0.098 0.00267  C -0.096 -0.01867  -0.104 -0.04133  -0.119 -0.044  C -0.131 -0.044  -0.143 -0.03867  -0.145 -0.024  C -0.146 -0.01467  -0.144 -0.00533  -0.138 -0.00133  C -0.135 0  -0.133 0  -0.13 -0.00133  E" pathEditMode="relative" ptsTypes="">
                                      <p:cBhvr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numSld="10" showWhenStopped="0">
                <p:cTn id="17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29256" y="428604"/>
            <a:ext cx="3409944" cy="585791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Как только солнце начинает припекать пригорки, из норок выползают погреть свои полосатые спинки прыткие ящерицы. Солнечные- их любимые места. </a:t>
            </a:r>
            <a:endParaRPr lang="ru-RU" sz="3200" b="1" dirty="0"/>
          </a:p>
        </p:txBody>
      </p:sp>
      <p:pic>
        <p:nvPicPr>
          <p:cNvPr id="5" name="Рисунок 4" descr="2008_0505Lacerta_agilis19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500042"/>
            <a:ext cx="3929090" cy="589732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7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285728"/>
            <a:ext cx="495300" cy="2085975"/>
          </a:xfrm>
          <a:prstGeom prst="rect">
            <a:avLst/>
          </a:prstGeom>
        </p:spPr>
      </p:pic>
      <p:pic>
        <p:nvPicPr>
          <p:cNvPr id="7" name="Рисунок 6" descr="7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5000636"/>
            <a:ext cx="495300" cy="2085975"/>
          </a:xfrm>
          <a:prstGeom prst="rect">
            <a:avLst/>
          </a:prstGeom>
        </p:spPr>
      </p:pic>
      <p:pic>
        <p:nvPicPr>
          <p:cNvPr id="8" name="Рисунок 7" descr="7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2428868"/>
            <a:ext cx="495300" cy="2085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14942" y="714356"/>
            <a:ext cx="3671854" cy="557216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Главное условие для обитания - участки земли, не истоптанные домашними животными. Поэтому и стремятся ящерки занять удобные коряги, пни и камни. </a:t>
            </a:r>
            <a:endParaRPr lang="ru-RU" sz="3200" b="1" dirty="0"/>
          </a:p>
        </p:txBody>
      </p:sp>
      <p:pic>
        <p:nvPicPr>
          <p:cNvPr id="5" name="Рисунок 4" descr="yahooeu_ru_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642918"/>
            <a:ext cx="4226482" cy="557214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lezard_0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14475" y="6443662"/>
            <a:ext cx="1514475" cy="828675"/>
          </a:xfrm>
          <a:prstGeom prst="rect">
            <a:avLst/>
          </a:prstGeom>
        </p:spPr>
      </p:pic>
      <p:pic>
        <p:nvPicPr>
          <p:cNvPr id="6" name="Рисунок 5" descr="1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435551">
            <a:off x="-1142223" y="-196280"/>
            <a:ext cx="1514475" cy="828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8 0.03148 L 1.08281 -1.0564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544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702 0.0801 L 0.89253 1.03565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00" y="4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86380" y="857232"/>
            <a:ext cx="3695696" cy="5572164"/>
          </a:xfrm>
        </p:spPr>
        <p:txBody>
          <a:bodyPr>
            <a:no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r>
              <a:rPr lang="ru-RU" sz="2800" b="1" dirty="0" smtClean="0"/>
              <a:t>Прыткая ящерица - представительница пресмыкающихся животных, тело которых прижимается к земле при движении. Пробежит небольшое расстояние ящерица на своих коротеньких ножках и прижмется к камню всей поверхностью брюшка и хвоста.</a:t>
            </a:r>
            <a:endParaRPr lang="ru-RU" sz="2800" b="1" dirty="0"/>
          </a:p>
        </p:txBody>
      </p:sp>
      <p:pic>
        <p:nvPicPr>
          <p:cNvPr id="4" name="Рисунок 3" descr="prytkaya-yasherica-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428604"/>
            <a:ext cx="4500594" cy="600079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8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0"/>
            <a:ext cx="1000132" cy="5064772"/>
          </a:xfrm>
          <a:prstGeom prst="rect">
            <a:avLst/>
          </a:prstGeom>
        </p:spPr>
      </p:pic>
      <p:pic>
        <p:nvPicPr>
          <p:cNvPr id="7" name="Рисунок 6" descr="colec3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0" y="5786454"/>
            <a:ext cx="847725" cy="733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-1.07483 -0.01042 " pathEditMode="relative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929198"/>
            <a:ext cx="8458200" cy="1714512"/>
          </a:xfrm>
        </p:spPr>
        <p:txBody>
          <a:bodyPr>
            <a:normAutofit/>
          </a:bodyPr>
          <a:lstStyle/>
          <a:p>
            <a:r>
              <a:rPr lang="ru-RU" b="1" dirty="0" smtClean="0"/>
              <a:t>О ящерице часто говорят: верткая, быстрая. Недаром ее называют "прыткая". Быстро бегая, она мгновенно меняет направление, сбивая преследователя со своего следа. А еще "прыткой" ее назвали за умение ловко охотиться.</a:t>
            </a:r>
            <a:endParaRPr lang="ru-RU" b="1" dirty="0"/>
          </a:p>
        </p:txBody>
      </p:sp>
      <p:pic>
        <p:nvPicPr>
          <p:cNvPr id="5" name="Рисунок 4" descr="1261804148_pritkaya_yasher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357166"/>
            <a:ext cx="6143668" cy="4614577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7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6858000"/>
            <a:ext cx="304800" cy="304800"/>
          </a:xfrm>
          <a:prstGeom prst="rect">
            <a:avLst/>
          </a:prstGeom>
        </p:spPr>
      </p:pic>
      <p:pic>
        <p:nvPicPr>
          <p:cNvPr id="8" name="Рисунок 7" descr="7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244" y="7010400"/>
            <a:ext cx="304800" cy="304800"/>
          </a:xfrm>
          <a:prstGeom prst="rect">
            <a:avLst/>
          </a:prstGeom>
        </p:spPr>
      </p:pic>
      <p:pic>
        <p:nvPicPr>
          <p:cNvPr id="9" name="Рисунок 8" descr="7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6858000"/>
            <a:ext cx="304800" cy="304800"/>
          </a:xfrm>
          <a:prstGeom prst="rect">
            <a:avLst/>
          </a:prstGeom>
        </p:spPr>
      </p:pic>
      <p:pic>
        <p:nvPicPr>
          <p:cNvPr id="10" name="Рисунок 9" descr="7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15404" y="6858000"/>
            <a:ext cx="304800" cy="304800"/>
          </a:xfrm>
          <a:prstGeom prst="rect">
            <a:avLst/>
          </a:prstGeom>
        </p:spPr>
      </p:pic>
      <p:pic>
        <p:nvPicPr>
          <p:cNvPr id="11" name="Рисунок 10" descr="7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6776" y="6858000"/>
            <a:ext cx="304800" cy="304800"/>
          </a:xfrm>
          <a:prstGeom prst="rect">
            <a:avLst/>
          </a:prstGeom>
        </p:spPr>
      </p:pic>
      <p:pic>
        <p:nvPicPr>
          <p:cNvPr id="12" name="Рисунок 11" descr="7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68580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55556E-6 L 5E-6 -1.08147 " pathEditMode="relative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368 -0.00902 L 0.03368 -1.0905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163 -0.01898 L 0.01163 -1.1004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5E-6 5.55556E-6 L 5E-6 -1.08147 " pathEditMode="relative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5.55556E-6 L 5E-6 -1.08147 " pathEditMode="relative" ptsTypes="AA">
                                      <p:cBhvr>
                                        <p:cTn id="1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E-6 5.55556E-6 L 5E-6 -1.08147 " pathEditMode="relative" ptsTypes="AA">
                                      <p:cBhvr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5000636"/>
            <a:ext cx="8458200" cy="1428760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Охотится прыткая ящерица много часов подряд, бесшумно подкарауливая свою добычу среди камней, сухих веточек. Добычу ящериц составляют жуки, кузнечики, гусеницы, черви, пауки и другие мелкие беспозвоночные</a:t>
            </a:r>
            <a:endParaRPr lang="ru-RU" b="1" dirty="0"/>
          </a:p>
        </p:txBody>
      </p:sp>
      <p:pic>
        <p:nvPicPr>
          <p:cNvPr id="4" name="Рисунок 3" descr="5943e6ba1f6503cde31b56a02aff1a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714356"/>
            <a:ext cx="5286412" cy="396480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7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6072206"/>
            <a:ext cx="1809750" cy="619125"/>
          </a:xfrm>
          <a:prstGeom prst="rect">
            <a:avLst/>
          </a:prstGeom>
        </p:spPr>
      </p:pic>
      <p:pic>
        <p:nvPicPr>
          <p:cNvPr id="6" name="Рисунок 5" descr="Frog_1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0" y="4643446"/>
            <a:ext cx="819150" cy="495300"/>
          </a:xfrm>
          <a:prstGeom prst="rect">
            <a:avLst/>
          </a:prstGeom>
        </p:spPr>
      </p:pic>
      <p:pic>
        <p:nvPicPr>
          <p:cNvPr id="7" name="Рисунок 6" descr="25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44000" y="4572008"/>
            <a:ext cx="1924051" cy="989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1.07483 2.59259E-6 " pathEditMode="relative" ptsTypes="A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44444E-6 2.22222E-6 L -1.14184 -0.02084 " pathEditMode="relative" ptsTypes="AA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572008"/>
            <a:ext cx="8458200" cy="2043130"/>
          </a:xfrm>
        </p:spPr>
        <p:txBody>
          <a:bodyPr>
            <a:normAutofit/>
          </a:bodyPr>
          <a:lstStyle/>
          <a:p>
            <a:r>
              <a:rPr lang="ru-RU" b="1" dirty="0" smtClean="0"/>
              <a:t>Ящерицами питаются различные птицы, мелкие звери и змеи. Даже домашние кошки выходят на охоту "разминаться", охотясь на ящериц. </a:t>
            </a:r>
          </a:p>
          <a:p>
            <a:r>
              <a:rPr lang="ru-RU" b="1" dirty="0" smtClean="0"/>
              <a:t> Если преследователю удается схватить ящерицу за хвост, то часть его отбрасывается, что спасает ящерицу от гибели. </a:t>
            </a:r>
            <a:endParaRPr lang="ru-RU" b="1" dirty="0"/>
          </a:p>
        </p:txBody>
      </p:sp>
      <p:pic>
        <p:nvPicPr>
          <p:cNvPr id="4" name="Рисунок 3" descr="0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357166"/>
            <a:ext cx="6122058" cy="421484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Rept3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0" y="-404813"/>
            <a:ext cx="1666875" cy="809625"/>
          </a:xfrm>
          <a:prstGeom prst="rect">
            <a:avLst/>
          </a:prstGeom>
        </p:spPr>
      </p:pic>
      <p:pic>
        <p:nvPicPr>
          <p:cNvPr id="7" name="Рисунок 6" descr="17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8278367" flipH="1">
            <a:off x="9013343" y="-358696"/>
            <a:ext cx="1311096" cy="717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7 -2.96296E-6 L -1.11025 0.96204 " pathEditMode="relative" ptsTypes="A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L -1.09063 0.95139 " pathEditMode="relative" ptsTypes="AA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4744" y="3357562"/>
            <a:ext cx="5172052" cy="3500438"/>
          </a:xfrm>
        </p:spPr>
        <p:txBody>
          <a:bodyPr>
            <a:normAutofit/>
          </a:bodyPr>
          <a:lstStyle/>
          <a:p>
            <a:r>
              <a:rPr lang="ru-RU" b="1" dirty="0" smtClean="0"/>
              <a:t>Отбрасывание хвоста - это рефлекторный ответ на боль, он осуществляется переламыванием посередине одного из позвонков. Мускулы вокруг раны сокращаются, и кровотечения не бывает. Позднее хвост вновь отрастает - регенерирует</a:t>
            </a:r>
          </a:p>
          <a:p>
            <a:endParaRPr lang="ru-RU" dirty="0"/>
          </a:p>
        </p:txBody>
      </p:sp>
      <p:pic>
        <p:nvPicPr>
          <p:cNvPr id="4" name="Рисунок 3" descr="4974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736"/>
            <a:ext cx="3357586" cy="515344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d2_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428604"/>
            <a:ext cx="4762500" cy="322897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2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72462" y="3857628"/>
            <a:ext cx="866775" cy="781050"/>
          </a:xfrm>
          <a:prstGeom prst="rect">
            <a:avLst/>
          </a:prstGeom>
        </p:spPr>
      </p:pic>
      <p:pic>
        <p:nvPicPr>
          <p:cNvPr id="8" name="Рисунок 7" descr="18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14480" y="500042"/>
            <a:ext cx="1228725" cy="904875"/>
          </a:xfrm>
          <a:prstGeom prst="rect">
            <a:avLst/>
          </a:prstGeom>
        </p:spPr>
      </p:pic>
      <p:pic>
        <p:nvPicPr>
          <p:cNvPr id="9" name="Рисунок 8" descr="15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071602" y="5857892"/>
            <a:ext cx="952500" cy="714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-4.07407E-6 L 1.18906 0.01042 " pathEditMode="relative" ptsTypes="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4214818"/>
            <a:ext cx="8001056" cy="2143140"/>
          </a:xfrm>
        </p:spPr>
        <p:txBody>
          <a:bodyPr>
            <a:normAutofit/>
          </a:bodyPr>
          <a:lstStyle/>
          <a:p>
            <a:r>
              <a:rPr lang="ru-RU" b="1" dirty="0" smtClean="0"/>
              <a:t>С каждым годом этих ящерок становиться все меньше. Существуют  причины сокращения численности по вине человека. Многие люди, не зная, что ящерица для человека совершенно безобидна, при встрече просто их безжалостно убивают. </a:t>
            </a:r>
            <a:endParaRPr lang="ru-RU" b="1" dirty="0"/>
          </a:p>
        </p:txBody>
      </p:sp>
      <p:pic>
        <p:nvPicPr>
          <p:cNvPr id="5" name="Рисунок 4" descr="Маленькая_ящер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142852"/>
            <a:ext cx="5715008" cy="428625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1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86124"/>
            <a:ext cx="1809750" cy="1047750"/>
          </a:xfrm>
          <a:prstGeom prst="rect">
            <a:avLst/>
          </a:prstGeom>
        </p:spPr>
      </p:pic>
      <p:pic>
        <p:nvPicPr>
          <p:cNvPr id="8" name="Рисунок 7" descr="7752129c7c89aa4e888ebee26f085a6d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238250" y="5524500"/>
            <a:ext cx="1238250" cy="1333500"/>
          </a:xfrm>
          <a:prstGeom prst="rect">
            <a:avLst/>
          </a:prstGeom>
        </p:spPr>
      </p:pic>
      <p:pic>
        <p:nvPicPr>
          <p:cNvPr id="9" name="Рисунок 8" descr="7752129c7c89aa4e888ebee26f085a6d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238250" y="5524500"/>
            <a:ext cx="1238250" cy="1333500"/>
          </a:xfrm>
          <a:prstGeom prst="rect">
            <a:avLst/>
          </a:prstGeom>
        </p:spPr>
      </p:pic>
      <p:pic>
        <p:nvPicPr>
          <p:cNvPr id="10" name="Рисунок 9" descr="7752129c7c89aa4e888ebee26f085a6d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357354" y="5524500"/>
            <a:ext cx="1238250" cy="1333500"/>
          </a:xfrm>
          <a:prstGeom prst="rect">
            <a:avLst/>
          </a:prstGeom>
        </p:spPr>
      </p:pic>
      <p:pic>
        <p:nvPicPr>
          <p:cNvPr id="11" name="Рисунок 10" descr="7752129c7c89aa4e888ebee26f085a6d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571668" y="5786454"/>
            <a:ext cx="1238250" cy="1333500"/>
          </a:xfrm>
          <a:prstGeom prst="rect">
            <a:avLst/>
          </a:prstGeom>
        </p:spPr>
      </p:pic>
      <p:pic>
        <p:nvPicPr>
          <p:cNvPr id="12" name="Рисунок 11" descr="7752129c7c89aa4e888ebee26f085a6d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238250" y="5786454"/>
            <a:ext cx="1238250" cy="1333500"/>
          </a:xfrm>
          <a:prstGeom prst="rect">
            <a:avLst/>
          </a:prstGeom>
        </p:spPr>
      </p:pic>
      <p:pic>
        <p:nvPicPr>
          <p:cNvPr id="13" name="Рисунок 12" descr="7752129c7c89aa4e888ebee26f085a6d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238250" y="5524500"/>
            <a:ext cx="1238250" cy="133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-1.11111E-6 L 1.18126 -1.11111E-6 " pathEditMode="relative" ptsTypes="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83333E-6 -1.11111E-6 L 1.18126 -1.11111E-6 " pathEditMode="relative" ptsTypes="AA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99 -0.02477 L 1.17136 -0.02477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5E-6 4.44444E-6 L 1.18126 4.44444E-6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83333E-6 -1.11111E-6 L 1.18126 -1.11111E-6 " pathEditMode="relative" ptsTypes="AA">
                                      <p:cBhvr>
                                        <p:cTn id="1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5.83333E-6 -1.11111E-6 L 1.18126 -1.11111E-6 " pathEditMode="relative" ptsTypes="AA">
                                      <p:cBhvr>
                                        <p:cTn id="1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38">
      <a:dk1>
        <a:srgbClr val="DBAC67"/>
      </a:dk1>
      <a:lt1>
        <a:srgbClr val="181818"/>
      </a:lt1>
      <a:dk2>
        <a:srgbClr val="181818"/>
      </a:dk2>
      <a:lt2>
        <a:srgbClr val="2F2F2F"/>
      </a:lt2>
      <a:accent1>
        <a:srgbClr val="181818"/>
      </a:accent1>
      <a:accent2>
        <a:srgbClr val="F2F2F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2F2F2"/>
      </a:hlink>
      <a:folHlink>
        <a:srgbClr val="FFFFF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190</TotalTime>
  <Words>271</Words>
  <Application>Microsoft Office PowerPoint</Application>
  <PresentationFormat>Экран (4:3)</PresentationFormat>
  <Paragraphs>12</Paragraphs>
  <Slides>9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Franklin Gothic Book</vt:lpstr>
      <vt:lpstr>Franklin Gothic Medium</vt:lpstr>
      <vt:lpstr>Wingdings 2</vt:lpstr>
      <vt:lpstr>Трек</vt:lpstr>
      <vt:lpstr>       Очень прыткие ящерицы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Очень прыткие ящерицы</dc:title>
  <dc:creator>Admin</dc:creator>
  <cp:lastModifiedBy>Сергей</cp:lastModifiedBy>
  <cp:revision>22</cp:revision>
  <dcterms:created xsi:type="dcterms:W3CDTF">2010-11-11T10:57:05Z</dcterms:created>
  <dcterms:modified xsi:type="dcterms:W3CDTF">2015-08-19T10:51:16Z</dcterms:modified>
</cp:coreProperties>
</file>