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05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с двумя скругленными противолежащими углами 6"/>
          <p:cNvGrpSpPr>
            <a:grpSpLocks/>
          </p:cNvGrpSpPr>
          <p:nvPr/>
        </p:nvGrpSpPr>
        <p:grpSpPr bwMode="auto">
          <a:xfrm>
            <a:off x="152400" y="133350"/>
            <a:ext cx="8839200" cy="2530475"/>
            <a:chOff x="96" y="84"/>
            <a:chExt cx="5568" cy="1594"/>
          </a:xfrm>
        </p:grpSpPr>
        <p:pic>
          <p:nvPicPr>
            <p:cNvPr id="5" name="Прямоугольник с двумя скругленными противолежащими углами 6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96" y="84"/>
              <a:ext cx="5568" cy="1594"/>
            </a:xfrm>
            <a:prstGeom prst="rect">
              <a:avLst/>
            </a:prstGeom>
            <a:noFill/>
          </p:spPr>
        </p:pic>
        <p:sp>
          <p:nvSpPr>
            <p:cNvPr id="6" name="Text Box 3"/>
            <p:cNvSpPr txBox="1">
              <a:spLocks noChangeArrowheads="1"/>
            </p:cNvSpPr>
            <p:nvPr/>
          </p:nvSpPr>
          <p:spPr bwMode="auto">
            <a:xfrm>
              <a:off x="158" y="147"/>
              <a:ext cx="5444" cy="14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latin typeface="Rockwell" pitchFamily="18" charset="0"/>
              </a:endParaRPr>
            </a:p>
          </p:txBody>
        </p:sp>
      </p:grp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/>
          <a:lstStyle>
            <a:lvl1pPr marL="0" algn="r">
              <a:defRPr sz="480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8750"/>
            <a:ext cx="3001963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fld id="{81CA2DA5-0B3D-4279-A250-1C3D740CDF68}" type="datetimeFigureOut">
              <a:rPr lang="ru-RU"/>
              <a:pPr>
                <a:defRPr/>
              </a:pPr>
              <a:t>31.03.2010</a:t>
            </a:fld>
            <a:endParaRPr lang="ru-RU"/>
          </a:p>
        </p:txBody>
      </p:sp>
      <p:sp>
        <p:nvSpPr>
          <p:cNvPr id="10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9175" y="6508750"/>
            <a:ext cx="463550" cy="274638"/>
          </a:xfrm>
        </p:spPr>
        <p:txBody>
          <a:bodyPr vert="horz" rtlCol="0"/>
          <a:lstStyle>
            <a:lvl1pPr>
              <a:defRPr smtClean="0"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47785712-7D96-4343-9416-9F802B3530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8750"/>
            <a:ext cx="3906838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70EC1F3-1EF5-46BE-9E06-EF72EF27A361}" type="datetimeFigureOut">
              <a:rPr lang="ru-RU"/>
              <a:pPr>
                <a:defRPr/>
              </a:pPr>
              <a:t>31.03.2010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F6525A3-6726-4F79-92A4-2AF8ED971D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>
          <a:xfrm>
            <a:off x="1000125" y="3267075"/>
            <a:ext cx="7407275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513"/>
            <a:ext cx="3001963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fld id="{35BDCB3F-8A0C-4DF1-9AA5-06D4654356BF}" type="datetimeFigureOut">
              <a:rPr lang="ru-RU"/>
              <a:pPr>
                <a:defRPr/>
              </a:pPr>
              <a:t>31.03.2010</a:t>
            </a:fld>
            <a:endParaRPr lang="ru-RU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9175" y="6513513"/>
            <a:ext cx="463550" cy="274637"/>
          </a:xfrm>
        </p:spPr>
        <p:txBody>
          <a:bodyPr vert="horz" rtlCol="0"/>
          <a:lstStyle>
            <a:lvl1pPr>
              <a:defRPr smtClean="0"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CDFDF2C8-4200-425A-90BE-D3F651EFF9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513"/>
            <a:ext cx="3906838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/>
          <p:nvPr/>
        </p:nvSpPr>
        <p:spPr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BDACF49-1C43-4DC2-8F42-EE298296ABEF}" type="datetimeFigureOut">
              <a:rPr lang="ru-RU"/>
              <a:pPr>
                <a:defRPr/>
              </a:pPr>
              <a:t>31.03.2010</a:t>
            </a:fld>
            <a:endParaRPr lang="ru-RU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0763" y="6515100"/>
            <a:ext cx="465137" cy="27305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0E42CD4-7516-4E27-9EC7-E3E90FFB2C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9"/>
          <p:cNvSpPr/>
          <p:nvPr/>
        </p:nvSpPr>
        <p:spPr>
          <a:xfrm>
            <a:off x="617538" y="2165350"/>
            <a:ext cx="3748087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10"/>
          <p:cNvSpPr/>
          <p:nvPr/>
        </p:nvSpPr>
        <p:spPr>
          <a:xfrm>
            <a:off x="4800600" y="2165350"/>
            <a:ext cx="3749675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9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12592DD-30F0-481B-A9A0-6AA81B06B937}" type="datetimeFigureOut">
              <a:rPr lang="ru-RU"/>
              <a:pPr>
                <a:defRPr/>
              </a:pPr>
              <a:t>31.03.2010</a:t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0763" y="6515100"/>
            <a:ext cx="465137" cy="27305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C17FAC1-342A-4C42-8C8D-C586F499A7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6"/>
          <p:cNvSpPr/>
          <p:nvPr/>
        </p:nvSpPr>
        <p:spPr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FB0CD2C-3AE2-4879-A0DF-9FCFA1DF571F}" type="datetimeFigureOut">
              <a:rPr lang="ru-RU"/>
              <a:pPr>
                <a:defRPr/>
              </a:pPr>
              <a:t>31.03.2010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4D32549-D1C3-4310-A5AC-68202FE182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437000-F3A7-4AC6-AA97-644B8023A3D4}" type="datetimeFigureOut">
              <a:rPr lang="ru-RU"/>
              <a:pPr>
                <a:defRPr/>
              </a:pPr>
              <a:t>31.03.2010</a:t>
            </a:fld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2D0FE-0D88-4C56-8809-D8165D3AA8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>
          <a:xfrm>
            <a:off x="5057775" y="1057275"/>
            <a:ext cx="3748088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/>
          <a:lstStyle>
            <a:lvl1pPr marL="0" algn="r">
              <a:buNone/>
              <a:defRPr sz="20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513"/>
            <a:ext cx="3001963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fld id="{CE245B37-156F-40AE-B8E0-968D2D0651DD}" type="datetimeFigureOut">
              <a:rPr lang="ru-RU"/>
              <a:pPr>
                <a:defRPr/>
              </a:pPr>
              <a:t>31.03.2010</a:t>
            </a:fld>
            <a:endParaRPr lang="ru-RU"/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9175" y="6513513"/>
            <a:ext cx="463550" cy="274637"/>
          </a:xfrm>
        </p:spPr>
        <p:txBody>
          <a:bodyPr vert="horz" rtlCol="0"/>
          <a:lstStyle>
            <a:lvl1pPr>
              <a:defRPr smtClean="0"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8EE98AF5-A947-483A-9C6A-06A893985A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513"/>
            <a:ext cx="3906838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/>
          <a:lstStyle>
            <a:lvl1pPr marL="0" algn="r">
              <a:buNone/>
              <a:defRPr sz="20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8750"/>
            <a:ext cx="3001963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fld id="{477346FF-AB2D-499B-AA90-12CACA0C109F}" type="datetimeFigureOut">
              <a:rPr lang="ru-RU"/>
              <a:pPr>
                <a:defRPr/>
              </a:pPr>
              <a:t>31.03.2010</a:t>
            </a:fld>
            <a:endParaRPr lang="ru-RU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9175" y="6508750"/>
            <a:ext cx="463550" cy="274638"/>
          </a:xfrm>
        </p:spPr>
        <p:txBody>
          <a:bodyPr vert="horz" rtlCol="0"/>
          <a:lstStyle>
            <a:lvl1pPr>
              <a:defRPr smtClean="0"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11181265-23A0-4837-AEF9-628BF9B6F1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8750"/>
            <a:ext cx="3906838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Дата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85D36-D48D-49E8-919A-A242E191540A}" type="datetimeFigureOut">
              <a:rPr lang="ru-RU"/>
              <a:pPr>
                <a:defRPr/>
              </a:pPr>
              <a:t>31.03.2010</a:t>
            </a:fld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1277D-A745-46A1-884C-AA4FFAF229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Дата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92D1F-B00E-4D09-91D1-26142F9062BF}" type="datetimeFigureOut">
              <a:rPr lang="ru-RU"/>
              <a:pPr>
                <a:defRPr/>
              </a:pPr>
              <a:t>31.03.2010</a:t>
            </a:fld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1515EB-B22D-49AA-A2A2-CEB329CC41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1638" cy="274638"/>
          </a:xfrm>
          <a:prstGeom prst="rect">
            <a:avLst/>
          </a:prstGeom>
        </p:spPr>
        <p:txBody>
          <a:bodyPr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1963" cy="274638"/>
          </a:xfrm>
          <a:prstGeom prst="rect">
            <a:avLst/>
          </a:prstGeom>
        </p:spPr>
        <p:txBody>
          <a:bodyPr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300" smtClean="0">
                <a:solidFill>
                  <a:schemeClr val="bg2">
                    <a:tint val="60000"/>
                    <a:satMod val="155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81A415DE-3D64-4E89-BE41-0C66A339FF52}" type="datetimeFigureOut">
              <a:rPr lang="ru-RU"/>
              <a:pPr>
                <a:defRPr/>
              </a:pPr>
              <a:t>31.03.2010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9175" y="6515100"/>
            <a:ext cx="463550" cy="273050"/>
          </a:xfrm>
          <a:prstGeom prst="rect">
            <a:avLst/>
          </a:prstGeom>
        </p:spPr>
        <p:txBody>
          <a:bodyPr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smtClean="0">
                <a:solidFill>
                  <a:schemeClr val="tx2">
                    <a:shade val="9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fld id="{EB97D3E3-4569-4A21-9A6D-9D38E3189A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462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1" r:id="rId7"/>
    <p:sldLayoutId id="2147483678" r:id="rId8"/>
    <p:sldLayoutId id="2147483679" r:id="rId9"/>
    <p:sldLayoutId id="2147483670" r:id="rId10"/>
    <p:sldLayoutId id="2147483669" r:id="rId11"/>
  </p:sldLayoutIdLst>
  <p:txStyles>
    <p:titleStyle>
      <a:lvl1pPr marL="53975" indent="-53975" algn="r" rtl="0" fontAlgn="base">
        <a:spcBef>
          <a:spcPct val="0"/>
        </a:spcBef>
        <a:spcAft>
          <a:spcPct val="0"/>
        </a:spcAft>
        <a:defRPr sz="4600" kern="1200">
          <a:solidFill>
            <a:srgbClr val="E7EACB"/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lvl2pPr marL="53975" indent="-539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Cambria" pitchFamily="18" charset="0"/>
        </a:defRPr>
      </a:lvl2pPr>
      <a:lvl3pPr marL="53975" indent="-539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Cambria" pitchFamily="18" charset="0"/>
        </a:defRPr>
      </a:lvl3pPr>
      <a:lvl4pPr marL="53975" indent="-539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Cambria" pitchFamily="18" charset="0"/>
        </a:defRPr>
      </a:lvl4pPr>
      <a:lvl5pPr marL="53975" indent="-539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Cambria" pitchFamily="18" charset="0"/>
        </a:defRPr>
      </a:lvl5pPr>
      <a:lvl6pPr marL="511175" indent="-539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Cambria" pitchFamily="18" charset="0"/>
        </a:defRPr>
      </a:lvl6pPr>
      <a:lvl7pPr marL="968375" indent="-539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Cambria" pitchFamily="18" charset="0"/>
        </a:defRPr>
      </a:lvl7pPr>
      <a:lvl8pPr marL="1425575" indent="-539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Cambria" pitchFamily="18" charset="0"/>
        </a:defRPr>
      </a:lvl8pPr>
      <a:lvl9pPr marL="1882775" indent="-539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Cambria" pitchFamily="18" charset="0"/>
        </a:defRPr>
      </a:lvl9pPr>
      <a:extLst/>
    </p:titleStyle>
    <p:bodyStyle>
      <a:lvl1pPr marL="292100" indent="-292100" algn="l" rtl="0" fontAlgn="base">
        <a:spcBef>
          <a:spcPct val="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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 rtl="0" fontAlgn="base">
        <a:spcBef>
          <a:spcPts val="400"/>
        </a:spcBef>
        <a:spcAft>
          <a:spcPct val="0"/>
        </a:spcAft>
        <a:buClr>
          <a:schemeClr val="accent2"/>
        </a:buClr>
        <a:buSzPct val="9000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190500" algn="l" rtl="0" fontAlgn="base">
        <a:spcBef>
          <a:spcPts val="400"/>
        </a:spcBef>
        <a:spcAft>
          <a:spcPct val="0"/>
        </a:spcAft>
        <a:buClr>
          <a:srgbClr val="A8CDD7"/>
        </a:buClr>
        <a:buSzPct val="100000"/>
        <a:buFont typeface="Wingdings 2" pitchFamily="18" charset="2"/>
        <a:buChar char="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fontAlgn="base">
        <a:spcBef>
          <a:spcPts val="400"/>
        </a:spcBef>
        <a:spcAft>
          <a:spcPct val="0"/>
        </a:spcAft>
        <a:buClr>
          <a:srgbClr val="A8CDD7"/>
        </a:buClr>
        <a:buSzPct val="100000"/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82563" algn="l" rtl="0" fontAlgn="base">
        <a:spcBef>
          <a:spcPts val="400"/>
        </a:spcBef>
        <a:spcAft>
          <a:spcPct val="0"/>
        </a:spcAft>
        <a:buClr>
          <a:srgbClr val="A8CDD7"/>
        </a:buClr>
        <a:buSzPct val="100000"/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maritur.ru/docs/egypt/egypt-map-03.jpg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hyperlink" Target="http://konan.3dn.ru/foto/persiya/hm_1012.gif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archman.ru/wp-content/2009/08/mmap%D0%BA%D0%B8%D1%82%D0%B0%D0%B92.jpg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hyperlink" Target="http://lib.socio.msu.ru/collect/01ucheb/index/assoc/HASH4ce8.dir/image108.gif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nfox.ru/science/past/2010/02/26/V_Italii_naydyen_dvo.phtml" TargetMode="External"/><Relationship Id="rId5" Type="http://schemas.openxmlformats.org/officeDocument/2006/relationships/hyperlink" Target="http://www.grani.ru/Society/Science/m.175295.html" TargetMode="Externa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http://www.paradistour.ru/pub/ITALIYa/coloseo.jpg"/>
          <p:cNvPicPr>
            <a:picLocks noChangeAspect="1" noChangeArrowheads="1"/>
          </p:cNvPicPr>
          <p:nvPr/>
        </p:nvPicPr>
        <p:blipFill>
          <a:blip r:embed="rId2">
            <a:lum bright="70000" contrast="-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Заголовок 1"/>
          <p:cNvPicPr>
            <a:picLocks noGrp="1" noChangeArrowheads="1"/>
          </p:cNvPicPr>
          <p:nvPr>
            <p:ph type="ctrTitle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-182563" y="847725"/>
            <a:ext cx="9466263" cy="3595688"/>
          </a:xfrm>
        </p:spPr>
      </p:pic>
      <p:sp>
        <p:nvSpPr>
          <p:cNvPr id="1331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5105400"/>
            <a:ext cx="6559550" cy="1752600"/>
          </a:xfrm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ru-RU" sz="2400" b="1" smtClean="0">
                <a:solidFill>
                  <a:schemeClr val="bg1"/>
                </a:solidFill>
              </a:rPr>
              <a:t>История Древнего мира 5 класс</a:t>
            </a:r>
          </a:p>
          <a:p>
            <a:pPr algn="ctr">
              <a:spcBef>
                <a:spcPct val="0"/>
              </a:spcBef>
            </a:pPr>
            <a:r>
              <a:rPr lang="ru-RU" sz="2400" b="1" smtClean="0">
                <a:solidFill>
                  <a:schemeClr val="bg1"/>
                </a:solidFill>
              </a:rPr>
              <a:t>Васильева Светлана Геннадьевна</a:t>
            </a:r>
          </a:p>
          <a:p>
            <a:pPr algn="ctr">
              <a:spcBef>
                <a:spcPct val="0"/>
              </a:spcBef>
            </a:pPr>
            <a:r>
              <a:rPr lang="ru-RU" sz="2400" b="1" smtClean="0">
                <a:solidFill>
                  <a:schemeClr val="bg1"/>
                </a:solidFill>
              </a:rPr>
              <a:t>Учитель истории и обществознания</a:t>
            </a:r>
          </a:p>
          <a:p>
            <a:pPr algn="ctr">
              <a:spcBef>
                <a:spcPct val="0"/>
              </a:spcBef>
            </a:pPr>
            <a:r>
              <a:rPr lang="ru-RU" sz="2400" b="1" smtClean="0">
                <a:solidFill>
                  <a:schemeClr val="bg1"/>
                </a:solidFill>
              </a:rPr>
              <a:t>МОУ СОШ №15 г. Твери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Картинка 28 из 1129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52149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5286375" y="357188"/>
            <a:ext cx="38576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000" b="1">
                <a:solidFill>
                  <a:srgbClr val="FFC000"/>
                </a:solidFill>
                <a:latin typeface="Cambria" pitchFamily="18" charset="0"/>
              </a:rPr>
              <a:t>Укажите название страны.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357813" y="3786188"/>
            <a:ext cx="3786187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0" b="1">
                <a:solidFill>
                  <a:srgbClr val="FFC000"/>
                </a:solidFill>
                <a:latin typeface="Cambria" pitchFamily="18" charset="0"/>
              </a:rPr>
              <a:t>Река?</a:t>
            </a:r>
          </a:p>
        </p:txBody>
      </p:sp>
      <p:sp>
        <p:nvSpPr>
          <p:cNvPr id="5" name="Стрелка вниз 4"/>
          <p:cNvSpPr/>
          <p:nvPr/>
        </p:nvSpPr>
        <p:spPr>
          <a:xfrm rot="6795020">
            <a:off x="3564731" y="1753394"/>
            <a:ext cx="258763" cy="4041775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Zhenia\Мои документы\Мои рисунки\400px-phoenicia_map-en.sv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2149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5286375" y="571500"/>
            <a:ext cx="3643313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000" b="1">
                <a:solidFill>
                  <a:srgbClr val="FFC000"/>
                </a:solidFill>
                <a:latin typeface="Cambria" pitchFamily="18" charset="0"/>
              </a:rPr>
              <a:t>Укажите название страны</a:t>
            </a:r>
            <a:r>
              <a:rPr lang="ru-RU" sz="4400" b="1">
                <a:solidFill>
                  <a:srgbClr val="FFC000"/>
                </a:solidFill>
                <a:latin typeface="Cambria" pitchFamily="18" charset="0"/>
              </a:rPr>
              <a:t>.</a:t>
            </a: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5886450" y="3857625"/>
            <a:ext cx="325755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>
                <a:solidFill>
                  <a:srgbClr val="FFC000"/>
                </a:solidFill>
                <a:latin typeface="Cambria" pitchFamily="18" charset="0"/>
              </a:rPr>
              <a:t>Реки?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 descr="Картинка 15 из 29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3" y="500063"/>
            <a:ext cx="8358187" cy="607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428625" y="214313"/>
            <a:ext cx="6756400" cy="708025"/>
          </a:xfrm>
          <a:prstGeom prst="rect">
            <a:avLst/>
          </a:prstGeom>
          <a:solidFill>
            <a:schemeClr val="accent5"/>
          </a:solidFill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Укажите название страны.</a:t>
            </a:r>
            <a:endParaRPr lang="ru-RU" sz="4000" b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215063" y="928688"/>
            <a:ext cx="2547937" cy="1108075"/>
          </a:xfrm>
          <a:prstGeom prst="rect">
            <a:avLst/>
          </a:prstGeom>
          <a:solidFill>
            <a:schemeClr val="accent5"/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Реки?</a:t>
            </a:r>
            <a:endParaRPr lang="ru-RU" sz="6600" b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 descr="Картинка 17 из 666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142875"/>
            <a:ext cx="6572250" cy="600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5000625" y="142875"/>
            <a:ext cx="4143375" cy="28622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Укажите название страны.</a:t>
            </a:r>
            <a:endParaRPr lang="ru-RU" sz="6000" b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43625" y="4000500"/>
            <a:ext cx="2071688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Реки?</a:t>
            </a:r>
            <a:endParaRPr lang="ru-RU" sz="4800" b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Картинка 6 из 11884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588"/>
            <a:ext cx="45466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5072063" y="285750"/>
            <a:ext cx="3643312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000" b="1">
                <a:solidFill>
                  <a:srgbClr val="FFC000"/>
                </a:solidFill>
                <a:latin typeface="Cambria" pitchFamily="18" charset="0"/>
              </a:rPr>
              <a:t>Укажите название страны.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072063" y="3714750"/>
            <a:ext cx="3214687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0" b="1">
                <a:solidFill>
                  <a:srgbClr val="FFC000"/>
                </a:solidFill>
                <a:latin typeface="Cambria" pitchFamily="18" charset="0"/>
              </a:rPr>
              <a:t>Реки?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http://www.goshenschoolsny.org/Schools/GHS/Websites/Special%20Education/JWeir/English%2010/map_of_Ancient_Greec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8578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Прямоугольник 2"/>
          <p:cNvSpPr>
            <a:spLocks noChangeArrowheads="1"/>
          </p:cNvSpPr>
          <p:nvPr/>
        </p:nvSpPr>
        <p:spPr bwMode="auto">
          <a:xfrm>
            <a:off x="6215063" y="3357563"/>
            <a:ext cx="2547937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6600" b="1">
                <a:solidFill>
                  <a:srgbClr val="FFC000"/>
                </a:solidFill>
                <a:latin typeface="Cambria" pitchFamily="18" charset="0"/>
              </a:rPr>
              <a:t>Реки?</a:t>
            </a:r>
          </a:p>
        </p:txBody>
      </p:sp>
      <p:sp>
        <p:nvSpPr>
          <p:cNvPr id="19459" name="Прямоугольник 3"/>
          <p:cNvSpPr>
            <a:spLocks noChangeArrowheads="1"/>
          </p:cNvSpPr>
          <p:nvPr/>
        </p:nvSpPr>
        <p:spPr bwMode="auto">
          <a:xfrm>
            <a:off x="5715000" y="500063"/>
            <a:ext cx="34290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800" b="1">
                <a:solidFill>
                  <a:srgbClr val="FFC000"/>
                </a:solidFill>
                <a:latin typeface="Cambria" pitchFamily="18" charset="0"/>
              </a:rPr>
              <a:t>Укажите название страны.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http://www.3dnews.ru/_imgdata/img/2007/06/13/51059.jpg"/>
          <p:cNvPicPr>
            <a:picLocks noChangeAspect="1" noChangeArrowheads="1"/>
          </p:cNvPicPr>
          <p:nvPr/>
        </p:nvPicPr>
        <p:blipFill>
          <a:blip r:embed="rId2">
            <a:lum bright="44000" contrast="-46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000125" y="1928813"/>
            <a:ext cx="7858125" cy="304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9600" b="1">
                <a:solidFill>
                  <a:srgbClr val="C00000"/>
                </a:solidFill>
                <a:latin typeface="Cambria" pitchFamily="18" charset="0"/>
              </a:rPr>
              <a:t>Древнейший Рим.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 descr="http://konan.3dn.ru/Rome/italy-8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4" descr="http://ancient-civil.org.ua/images/rome.jpg"/>
          <p:cNvPicPr>
            <a:picLocks noChangeAspect="1" noChangeArrowheads="1"/>
          </p:cNvPicPr>
          <p:nvPr/>
        </p:nvPicPr>
        <p:blipFill>
          <a:blip r:embed="rId2">
            <a:lum bright="52000" contrast="-56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500188" y="142875"/>
            <a:ext cx="7000875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600" b="1">
                <a:solidFill>
                  <a:srgbClr val="C00000"/>
                </a:solidFill>
                <a:latin typeface="Cambria" pitchFamily="18" charset="0"/>
              </a:rPr>
              <a:t>Кто есть кто?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42875" y="1071563"/>
            <a:ext cx="5572125" cy="544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600" b="1">
                <a:solidFill>
                  <a:srgbClr val="7030A0"/>
                </a:solidFill>
                <a:latin typeface="Cambria" pitchFamily="18" charset="0"/>
              </a:rPr>
              <a:t>Нумитор</a:t>
            </a:r>
          </a:p>
          <a:p>
            <a:r>
              <a:rPr lang="ru-RU" sz="6600" b="1">
                <a:solidFill>
                  <a:srgbClr val="7030A0"/>
                </a:solidFill>
                <a:latin typeface="Cambria" pitchFamily="18" charset="0"/>
              </a:rPr>
              <a:t>Амулий</a:t>
            </a:r>
          </a:p>
          <a:p>
            <a:r>
              <a:rPr lang="ru-RU" sz="6600" b="1">
                <a:solidFill>
                  <a:srgbClr val="7030A0"/>
                </a:solidFill>
                <a:latin typeface="Cambria" pitchFamily="18" charset="0"/>
              </a:rPr>
              <a:t>Рея Сильвия</a:t>
            </a:r>
          </a:p>
          <a:p>
            <a:r>
              <a:rPr lang="ru-RU" sz="6600" b="1">
                <a:solidFill>
                  <a:srgbClr val="7030A0"/>
                </a:solidFill>
                <a:latin typeface="Cambria" pitchFamily="18" charset="0"/>
              </a:rPr>
              <a:t>Ромул</a:t>
            </a:r>
          </a:p>
          <a:p>
            <a:r>
              <a:rPr lang="ru-RU" sz="6600" b="1">
                <a:solidFill>
                  <a:srgbClr val="7030A0"/>
                </a:solidFill>
                <a:latin typeface="Cambria" pitchFamily="18" charset="0"/>
              </a:rPr>
              <a:t>Рем</a:t>
            </a:r>
          </a:p>
          <a:p>
            <a:endParaRPr lang="ru-RU">
              <a:latin typeface="Cambria" pitchFamily="18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143500" y="2286000"/>
            <a:ext cx="40005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600" b="1">
                <a:solidFill>
                  <a:srgbClr val="7030A0"/>
                </a:solidFill>
                <a:latin typeface="Cambria" pitchFamily="18" charset="0"/>
              </a:rPr>
              <a:t>Весталка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4" descr="http://ancient-civil.org.ua/images/rome.jpg"/>
          <p:cNvPicPr>
            <a:picLocks noChangeAspect="1" noChangeArrowheads="1"/>
          </p:cNvPicPr>
          <p:nvPr/>
        </p:nvPicPr>
        <p:blipFill>
          <a:blip r:embed="rId2">
            <a:lum bright="52000" contrast="-56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Picture 2" descr="Богиня домашнего очага. Греческая Гестия или римская Вест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50" y="1285875"/>
            <a:ext cx="3505200" cy="535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6" descr="http://www.greenmama.ru/dn_images/01/20/41/17/1220195775gestiy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88" y="1285875"/>
            <a:ext cx="3286125" cy="543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85813" y="0"/>
            <a:ext cx="8072437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 b="1">
                <a:solidFill>
                  <a:srgbClr val="7030A0"/>
                </a:solidFill>
                <a:latin typeface="Cambria" pitchFamily="18" charset="0"/>
              </a:rPr>
              <a:t>Почитание Весты и Марса</a:t>
            </a:r>
          </a:p>
        </p:txBody>
      </p:sp>
      <p:pic>
        <p:nvPicPr>
          <p:cNvPr id="23560" name="Picture 8" descr="http://okomira.ru/images/Simvol/Mars_courtesy_of_Vrom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86438" y="1071563"/>
            <a:ext cx="2714625" cy="565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 descr="http://e-news.com.ua/img/directory/2007/08/53%5B143057%5D(300x232).jpeg"/>
          <p:cNvPicPr>
            <a:picLocks noChangeAspect="1" noChangeArrowheads="1"/>
          </p:cNvPicPr>
          <p:nvPr/>
        </p:nvPicPr>
        <p:blipFill>
          <a:blip r:embed="rId2">
            <a:lum bright="28000" contrast="-54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TextBox 2"/>
          <p:cNvSpPr txBox="1">
            <a:spLocks noChangeArrowheads="1"/>
          </p:cNvSpPr>
          <p:nvPr/>
        </p:nvSpPr>
        <p:spPr bwMode="auto">
          <a:xfrm>
            <a:off x="1214438" y="142875"/>
            <a:ext cx="70008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>
                <a:solidFill>
                  <a:srgbClr val="7030A0"/>
                </a:solidFill>
                <a:latin typeface="Cambria" pitchFamily="18" charset="0"/>
              </a:rPr>
              <a:t>Занятия римлян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14313" y="1357313"/>
            <a:ext cx="4357687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800" b="1" i="1" u="sng">
                <a:solidFill>
                  <a:srgbClr val="7030A0"/>
                </a:solidFill>
                <a:latin typeface="Cambria" pitchFamily="18" charset="0"/>
              </a:rPr>
              <a:t>Выращивали</a:t>
            </a:r>
          </a:p>
          <a:p>
            <a:pPr>
              <a:buFont typeface="Wingdings" pitchFamily="2" charset="2"/>
              <a:buChar char="Ø"/>
            </a:pPr>
            <a:r>
              <a:rPr lang="ru-RU" sz="4800" b="1">
                <a:solidFill>
                  <a:srgbClr val="7030A0"/>
                </a:solidFill>
                <a:latin typeface="Cambria" pitchFamily="18" charset="0"/>
              </a:rPr>
              <a:t>Лен</a:t>
            </a:r>
          </a:p>
          <a:p>
            <a:pPr>
              <a:buFont typeface="Wingdings" pitchFamily="2" charset="2"/>
              <a:buChar char="Ø"/>
            </a:pPr>
            <a:r>
              <a:rPr lang="ru-RU" sz="4800" b="1">
                <a:solidFill>
                  <a:srgbClr val="7030A0"/>
                </a:solidFill>
                <a:latin typeface="Cambria" pitchFamily="18" charset="0"/>
              </a:rPr>
              <a:t>Ячмень</a:t>
            </a:r>
          </a:p>
          <a:p>
            <a:pPr>
              <a:buFont typeface="Wingdings" pitchFamily="2" charset="2"/>
              <a:buChar char="Ø"/>
            </a:pPr>
            <a:r>
              <a:rPr lang="ru-RU" sz="4800" b="1">
                <a:solidFill>
                  <a:srgbClr val="7030A0"/>
                </a:solidFill>
                <a:latin typeface="Cambria" pitchFamily="18" charset="0"/>
              </a:rPr>
              <a:t>Виноград</a:t>
            </a:r>
          </a:p>
          <a:p>
            <a:pPr>
              <a:buFont typeface="Wingdings" pitchFamily="2" charset="2"/>
              <a:buChar char="Ø"/>
            </a:pPr>
            <a:r>
              <a:rPr lang="ru-RU" sz="4800" b="1">
                <a:solidFill>
                  <a:srgbClr val="7030A0"/>
                </a:solidFill>
                <a:latin typeface="Cambria" pitchFamily="18" charset="0"/>
              </a:rPr>
              <a:t>Пшеницу</a:t>
            </a:r>
            <a:endParaRPr lang="ru-RU" b="1">
              <a:solidFill>
                <a:srgbClr val="7030A0"/>
              </a:solidFill>
              <a:latin typeface="Cambria" pitchFamily="18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714875" y="1428750"/>
            <a:ext cx="4429125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 b="1" i="1" u="sng">
                <a:solidFill>
                  <a:srgbClr val="7030A0"/>
                </a:solidFill>
                <a:latin typeface="Cambria" pitchFamily="18" charset="0"/>
              </a:rPr>
              <a:t>Ремесло:</a:t>
            </a:r>
          </a:p>
          <a:p>
            <a:pPr>
              <a:buFont typeface="Wingdings" pitchFamily="2" charset="2"/>
              <a:buChar char="Ø"/>
            </a:pPr>
            <a:r>
              <a:rPr lang="ru-RU" sz="4400" b="1">
                <a:solidFill>
                  <a:srgbClr val="7030A0"/>
                </a:solidFill>
                <a:latin typeface="Cambria" pitchFamily="18" charset="0"/>
              </a:rPr>
              <a:t>Ткачество</a:t>
            </a:r>
          </a:p>
          <a:p>
            <a:pPr>
              <a:buFont typeface="Wingdings" pitchFamily="2" charset="2"/>
              <a:buChar char="Ø"/>
            </a:pPr>
            <a:r>
              <a:rPr lang="ru-RU" sz="4400" b="1">
                <a:solidFill>
                  <a:srgbClr val="7030A0"/>
                </a:solidFill>
                <a:latin typeface="Cambria" pitchFamily="18" charset="0"/>
              </a:rPr>
              <a:t>Кузнечное дело</a:t>
            </a:r>
          </a:p>
          <a:p>
            <a:pPr>
              <a:buFont typeface="Wingdings" pitchFamily="2" charset="2"/>
              <a:buChar char="Ø"/>
            </a:pPr>
            <a:r>
              <a:rPr lang="ru-RU" sz="4400" b="1">
                <a:solidFill>
                  <a:srgbClr val="7030A0"/>
                </a:solidFill>
                <a:latin typeface="Cambria" pitchFamily="18" charset="0"/>
              </a:rPr>
              <a:t>Гончарное дело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4" descr="http://ancient-civil.org.ua/images/rome.jpg"/>
          <p:cNvPicPr>
            <a:picLocks noChangeAspect="1" noChangeArrowheads="1"/>
          </p:cNvPicPr>
          <p:nvPr/>
        </p:nvPicPr>
        <p:blipFill>
          <a:blip r:embed="rId2">
            <a:lum bright="52000" contrast="-56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TextBox 2"/>
          <p:cNvSpPr txBox="1">
            <a:spLocks noChangeArrowheads="1"/>
          </p:cNvSpPr>
          <p:nvPr/>
        </p:nvSpPr>
        <p:spPr bwMode="auto">
          <a:xfrm>
            <a:off x="857250" y="142875"/>
            <a:ext cx="75723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>
                <a:solidFill>
                  <a:srgbClr val="7030A0"/>
                </a:solidFill>
                <a:latin typeface="Cambria" pitchFamily="18" charset="0"/>
              </a:rPr>
              <a:t>Управление Римом.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0" y="857250"/>
            <a:ext cx="450056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>
                <a:solidFill>
                  <a:srgbClr val="002060"/>
                </a:solidFill>
                <a:latin typeface="Cambria" pitchFamily="18" charset="0"/>
              </a:rPr>
              <a:t>Патриции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2875" y="2071688"/>
            <a:ext cx="3500438" cy="230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chemeClr val="tx2">
                    <a:lumMod val="25000"/>
                  </a:schemeClr>
                </a:solidFill>
                <a:latin typeface="+mn-lt"/>
              </a:rPr>
              <a:t>Коренные жители Рима.</a:t>
            </a:r>
            <a:endParaRPr lang="ru-RU" sz="4800" b="1" dirty="0">
              <a:solidFill>
                <a:schemeClr val="tx2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929188" y="1000125"/>
            <a:ext cx="350043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>
                <a:solidFill>
                  <a:srgbClr val="002060"/>
                </a:solidFill>
                <a:latin typeface="Cambria" pitchFamily="18" charset="0"/>
              </a:rPr>
              <a:t>Плебеи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29125" y="2214563"/>
            <a:ext cx="4857750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chemeClr val="tx2">
                    <a:lumMod val="25000"/>
                  </a:schemeClr>
                </a:solidFill>
                <a:latin typeface="+mn-lt"/>
              </a:rPr>
              <a:t>Переселенцы.</a:t>
            </a:r>
            <a:endParaRPr lang="ru-RU" sz="4800" b="1" dirty="0">
              <a:solidFill>
                <a:schemeClr val="tx2">
                  <a:lumMod val="2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4" descr="http://ancient-civil.org.ua/images/rome.jpg"/>
          <p:cNvPicPr>
            <a:picLocks noChangeAspect="1" noChangeArrowheads="1"/>
          </p:cNvPicPr>
          <p:nvPr/>
        </p:nvPicPr>
        <p:blipFill>
          <a:blip r:embed="rId2">
            <a:lum bright="52000" contrast="-56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Прямоугольник 3"/>
          <p:cNvSpPr>
            <a:spLocks noChangeArrowheads="1"/>
          </p:cNvSpPr>
          <p:nvPr/>
        </p:nvSpPr>
        <p:spPr bwMode="auto">
          <a:xfrm>
            <a:off x="2000250" y="0"/>
            <a:ext cx="59753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800" b="1">
                <a:solidFill>
                  <a:srgbClr val="7030A0"/>
                </a:solidFill>
                <a:latin typeface="Cambria" pitchFamily="18" charset="0"/>
              </a:rPr>
              <a:t>Управление Римом.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71625" y="714375"/>
            <a:ext cx="2714625" cy="1108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>
                <a:solidFill>
                  <a:schemeClr val="tx2">
                    <a:lumMod val="25000"/>
                  </a:schemeClr>
                </a:solidFill>
                <a:latin typeface="+mn-lt"/>
              </a:rPr>
              <a:t>Сенат</a:t>
            </a:r>
            <a:endParaRPr lang="ru-RU" sz="6600" b="1" dirty="0">
              <a:solidFill>
                <a:schemeClr val="tx2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43563" y="785813"/>
            <a:ext cx="3500437" cy="2124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chemeClr val="tx2">
                    <a:lumMod val="25000"/>
                  </a:schemeClr>
                </a:solidFill>
                <a:latin typeface="+mn-lt"/>
              </a:rPr>
              <a:t>Совет старейшин родов.</a:t>
            </a:r>
            <a:endParaRPr lang="ru-RU" sz="4400" b="1" dirty="0">
              <a:solidFill>
                <a:schemeClr val="tx2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7" name="Стрелка вправо 6"/>
          <p:cNvSpPr/>
          <p:nvPr/>
        </p:nvSpPr>
        <p:spPr>
          <a:xfrm>
            <a:off x="4357688" y="1143000"/>
            <a:ext cx="977900" cy="5000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143000" y="2571750"/>
            <a:ext cx="3429000" cy="157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chemeClr val="tx2">
                    <a:lumMod val="25000"/>
                  </a:schemeClr>
                </a:solidFill>
                <a:latin typeface="+mn-lt"/>
              </a:rPr>
              <a:t>Народное собрание</a:t>
            </a:r>
            <a:endParaRPr lang="ru-RU" sz="4800" b="1" dirty="0">
              <a:solidFill>
                <a:schemeClr val="tx2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4357688" y="3214688"/>
            <a:ext cx="977900" cy="484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5572125" y="3000375"/>
            <a:ext cx="3286125" cy="2124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chemeClr val="tx2">
                    <a:lumMod val="25000"/>
                  </a:schemeClr>
                </a:solidFill>
                <a:latin typeface="+mn-lt"/>
              </a:rPr>
              <a:t>Мужчины – патриции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dirty="0">
              <a:latin typeface="+mn-lt"/>
            </a:endParaRPr>
          </a:p>
        </p:txBody>
      </p:sp>
      <p:sp>
        <p:nvSpPr>
          <p:cNvPr id="12" name="Стрелка вправо 11"/>
          <p:cNvSpPr/>
          <p:nvPr/>
        </p:nvSpPr>
        <p:spPr>
          <a:xfrm rot="2816087">
            <a:off x="4081463" y="4075112"/>
            <a:ext cx="977900" cy="4857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5400000">
            <a:off x="2610644" y="4247356"/>
            <a:ext cx="977900" cy="4841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 rot="8171344">
            <a:off x="674688" y="4129088"/>
            <a:ext cx="977900" cy="484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42938" y="4995863"/>
            <a:ext cx="642937" cy="186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500" b="1">
                <a:solidFill>
                  <a:srgbClr val="FF0000"/>
                </a:solidFill>
                <a:latin typeface="Cambria" pitchFamily="18" charset="0"/>
              </a:rPr>
              <a:t>?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2714625" y="4995863"/>
            <a:ext cx="1357313" cy="186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500" b="1">
                <a:solidFill>
                  <a:srgbClr val="FF0000"/>
                </a:solidFill>
                <a:latin typeface="Cambria" pitchFamily="18" charset="0"/>
              </a:rPr>
              <a:t>?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4500563" y="4643438"/>
            <a:ext cx="1000125" cy="186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500" b="1">
                <a:solidFill>
                  <a:srgbClr val="FF0000"/>
                </a:solidFill>
                <a:latin typeface="Cambria" pitchFamily="18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8" grpId="0"/>
      <p:bldP spid="9" grpId="0" animBg="1"/>
      <p:bldP spid="10" grpId="0"/>
      <p:bldP spid="12" grpId="0" animBg="1"/>
      <p:bldP spid="13" grpId="0" animBg="1"/>
      <p:bldP spid="14" grpId="0" animBg="1"/>
      <p:bldP spid="16" grpId="0"/>
      <p:bldP spid="17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214313" y="285750"/>
            <a:ext cx="8929687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>
                <a:solidFill>
                  <a:srgbClr val="FFC000"/>
                </a:solidFill>
                <a:latin typeface="Cambria" pitchFamily="18" charset="0"/>
              </a:rPr>
              <a:t>В Риме раскопан дворец </a:t>
            </a:r>
          </a:p>
          <a:p>
            <a:pPr algn="ctr"/>
            <a:r>
              <a:rPr lang="ru-RU" sz="4000" b="1">
                <a:solidFill>
                  <a:srgbClr val="FFC000"/>
                </a:solidFill>
                <a:latin typeface="Cambria" pitchFamily="18" charset="0"/>
              </a:rPr>
              <a:t>Тарквиния Гордого-534−509 гг. до н.э </a:t>
            </a:r>
          </a:p>
        </p:txBody>
      </p:sp>
      <p:pic>
        <p:nvPicPr>
          <p:cNvPr id="27650" name="Picture 6" descr="http://infox.ru/img/photogallery/border-mai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000250" y="-1462088"/>
            <a:ext cx="2155825" cy="304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8" descr="http://infox.ru/img/photogallery/border-main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285750"/>
            <a:ext cx="4572000" cy="7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0" name="Picture 10" descr="http://www.grani.ru/files/3066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85938" y="1643063"/>
            <a:ext cx="5715000" cy="398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12" descr="http://infox.ru/img/photogallery/border-main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524000"/>
            <a:ext cx="4572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285750" y="5643563"/>
            <a:ext cx="87153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latin typeface="Rockwell" pitchFamily="18" charset="0"/>
                <a:hlinkClick r:id="rId5"/>
              </a:rPr>
              <a:t>http://www.grani.ru/Society/Science/m.175295.html</a:t>
            </a:r>
            <a:r>
              <a:rPr lang="en-US" sz="2400" b="1">
                <a:latin typeface="Rockwell" pitchFamily="18" charset="0"/>
              </a:rPr>
              <a:t> </a:t>
            </a:r>
            <a:endParaRPr lang="ru-RU" sz="2400" b="1">
              <a:latin typeface="Cambria" pitchFamily="18" charset="0"/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214313" y="6027738"/>
            <a:ext cx="892968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>
                <a:latin typeface="Rockwell" pitchFamily="18" charset="0"/>
                <a:hlinkClick r:id="rId6"/>
              </a:rPr>
              <a:t>http://infox.ru/science/past/2010/02/26/V_Italii_naydyen_dvo.phtml</a:t>
            </a:r>
            <a:r>
              <a:rPr lang="en-US" sz="2400">
                <a:latin typeface="Rockwell" pitchFamily="18" charset="0"/>
              </a:rPr>
              <a:t> </a:t>
            </a:r>
            <a:endParaRPr lang="ru-RU" sz="240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0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106</TotalTime>
  <Words>102</Words>
  <Application>Microsoft Office PowerPoint</Application>
  <PresentationFormat>Экран (4:3)</PresentationFormat>
  <Paragraphs>52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9</vt:i4>
      </vt:variant>
      <vt:variant>
        <vt:lpstr>Заголовки слайдов</vt:lpstr>
      </vt:variant>
      <vt:variant>
        <vt:i4>15</vt:i4>
      </vt:variant>
    </vt:vector>
  </HeadingPairs>
  <TitlesOfParts>
    <vt:vector size="30" baseType="lpstr">
      <vt:lpstr>Cambria</vt:lpstr>
      <vt:lpstr>Arial</vt:lpstr>
      <vt:lpstr>Wingdings 2</vt:lpstr>
      <vt:lpstr>Calibri</vt:lpstr>
      <vt:lpstr>Rockwell</vt:lpstr>
      <vt:lpstr>Wingdings</vt:lpstr>
      <vt:lpstr>Литейная</vt:lpstr>
      <vt:lpstr>Литейная</vt:lpstr>
      <vt:lpstr>Литейная</vt:lpstr>
      <vt:lpstr>Литейная</vt:lpstr>
      <vt:lpstr>Литейная</vt:lpstr>
      <vt:lpstr>Литейная</vt:lpstr>
      <vt:lpstr>Литейная</vt:lpstr>
      <vt:lpstr>Литейная</vt:lpstr>
      <vt:lpstr>Литейная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Рим: от его возникновения до установления господства над Италией.</dc:title>
  <dc:creator>Admin</dc:creator>
  <cp:lastModifiedBy>Admin</cp:lastModifiedBy>
  <cp:revision>13</cp:revision>
  <dcterms:created xsi:type="dcterms:W3CDTF">2010-03-11T12:45:58Z</dcterms:created>
  <dcterms:modified xsi:type="dcterms:W3CDTF">2010-03-31T03:39:19Z</dcterms:modified>
</cp:coreProperties>
</file>