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46" d="100"/>
          <a:sy n="46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225D5-AB18-4C90-B3E1-566874D428E9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F583A-AC56-4A81-978C-85E398C37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2008_%D0%B3%D0%BE%D0%B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2008_%D0%B3%D0%BE%D0%B4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://ru.wikipedia.org/wiki/13_%D0%BC%D0%B0%D1%80%D1%82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E%D1%80%D0%B4%D0%B5%D0%BD_%D0%A1%D0%B2%D1%8F%D1%82%D0%BE%D0%B3%D0%BE_%D0%90%D0%BD%D0%B4%D1%80%D0%B5%D1%8F_%D0%9F%D0%B5%D1%80%D0%B2%D0%BE%D0%B7%D0%B2%D0%B0%D0%BD%D0%BD%D0%BE%D0%B3%D0%BE_%D0%A0%D0%BE%D1%81%D1%81%D0%B8%D0%B9%D1%81%D0%BA%D0%BE%D0%B9_%D0%A4%D0%B5%D0%B4%D0%B5%D1%80%D0%B0%D1%86%D0%B8%D0%B8" TargetMode="External"/><Relationship Id="rId5" Type="http://schemas.openxmlformats.org/officeDocument/2006/relationships/hyperlink" Target="http://ru.wikipedia.org/wiki/%D0%A3%D0%BA%D0%B0%D0%B7_%D0%9F%D1%80%D0%B5%D0%B7%D0%B8%D0%B4%D0%B5%D0%BD%D1%82%D0%B0_%D0%A0%D0%BE%D1%81%D1%81%D0%B8%D0%B9%D1%81%D0%BA%D0%BE%D0%B9_%D0%A4%D0%B5%D0%B4%D0%B5%D1%80%D0%B0%D1%86%D0%B8%D0%B8" TargetMode="External"/><Relationship Id="rId4" Type="http://schemas.openxmlformats.org/officeDocument/2006/relationships/hyperlink" Target="http://ru.wikipedia.org/wiki/%D0%92%D0%BB%D0%B0%D0%B4%D0%B8%D0%BC%D0%B8%D1%80_%D0%9F%D1%83%D1%82%D0%B8%D0%B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0683635">
            <a:off x="154100" y="1494072"/>
            <a:ext cx="3286148" cy="1022836"/>
          </a:xfrm>
          <a:prstGeom prst="rect">
            <a:avLst/>
          </a:prstGeom>
          <a:noFill/>
        </p:spPr>
        <p:txBody>
          <a:bodyPr wrap="none" rtlCol="0">
            <a:prstTxWarp prst="textDeflateBottom">
              <a:avLst/>
            </a:prstTxWarp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С.Михалков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633360">
            <a:off x="243319" y="2978537"/>
            <a:ext cx="3829895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Comic Sans MS" pitchFamily="66" charset="0"/>
              </a:rPr>
              <a:t>   ПРАЗДНИК</a:t>
            </a:r>
          </a:p>
          <a:p>
            <a:r>
              <a:rPr lang="ru-RU" sz="3200" b="1" i="1" dirty="0" smtClean="0">
                <a:solidFill>
                  <a:srgbClr val="FF0000"/>
                </a:solidFill>
                <a:latin typeface="Comic Sans MS" pitchFamily="66" charset="0"/>
              </a:rPr>
              <a:t>НЕПОСЛУШАНИЯ</a:t>
            </a:r>
            <a:endParaRPr lang="ru-RU" sz="3200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prazdNeposlu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49785">
            <a:off x="4760780" y="416483"/>
            <a:ext cx="2934296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0587008">
            <a:off x="246202" y="4636410"/>
            <a:ext cx="5006911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latin typeface="Comic Sans MS" pitchFamily="66" charset="0"/>
              </a:rPr>
              <a:t>Урок внеклассного чтения</a:t>
            </a:r>
            <a:endParaRPr lang="ru-RU" sz="2800" b="1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ihalko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77025">
            <a:off x="4639756" y="391460"/>
            <a:ext cx="2857500" cy="3962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641797">
            <a:off x="378783" y="1571610"/>
            <a:ext cx="41320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Сергей Владимирович</a:t>
            </a: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Михалков (1913-2009) –</a:t>
            </a: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</a:rPr>
              <a:t>с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оветский писатель,</a:t>
            </a: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</a:rPr>
              <a:t>п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оэт, баснописец,</a:t>
            </a: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</a:rPr>
              <a:t>в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оенный корреспондент</a:t>
            </a: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</a:rPr>
              <a:t>в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о время ВОВ, автор </a:t>
            </a: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</a:rPr>
              <a:t>т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екстов гимнов </a:t>
            </a: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Советского Союза</a:t>
            </a: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</a:rPr>
              <a:t>и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 Российской Федерации.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27750">
            <a:off x="250946" y="1649361"/>
            <a:ext cx="40222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Наибольшую</a:t>
            </a: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и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звестность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Михалкову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принесли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его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п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роизведения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для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детей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: «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Дядя Стёпа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»,</a:t>
            </a: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«А что у вас?», «Мой щенок».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0287123">
            <a:off x="4483083" y="584232"/>
            <a:ext cx="35785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К </a:t>
            </a:r>
            <a:r>
              <a:rPr lang="ru-RU" sz="2800" b="1" i="1" u="sng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hlinkClick r:id="rId2" tooltip="2008 год"/>
              </a:rPr>
              <a:t>2008 году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суммарный тираж книг Сергея Михалкова составил, по разным оценкам, около 300</a:t>
            </a: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 </a:t>
            </a:r>
            <a:r>
              <a:rPr lang="ru-RU" sz="2800" b="1" i="1" dirty="0" err="1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млн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экземпляров.</a:t>
            </a:r>
            <a:endParaRPr lang="en-US" sz="2800" b="1" i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05848">
            <a:off x="259542" y="1401795"/>
            <a:ext cx="39537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hlinkClick r:id="rId2" tooltip="13 марта"/>
              </a:rPr>
              <a:t>13 марта</a:t>
            </a: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hlinkClick r:id="rId3" tooltip="2008 год"/>
              </a:rPr>
              <a:t>2008 года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, в день 95-летия писателя, </a:t>
            </a:r>
            <a:r>
              <a:rPr lang="ru-RU" sz="2800" b="1" i="1" u="sng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hlinkClick r:id="rId4" tooltip="Владимир Путин"/>
              </a:rPr>
              <a:t>Владимир Путин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подписал </a:t>
            </a:r>
            <a:r>
              <a:rPr lang="ru-RU" sz="2800" b="1" i="1" u="sng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hlinkClick r:id="rId5" tooltip="Указ Президента Российской Федерации"/>
              </a:rPr>
              <a:t>указ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о награждении Михалкова </a:t>
            </a:r>
            <a:r>
              <a:rPr lang="ru-RU" sz="2800" b="1" i="1" u="sng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hlinkClick r:id="rId6" tooltip="Орден Святого Андрея Первозванного Российской Федерации"/>
              </a:rPr>
              <a:t>орденом Святого апостола Андрея Первозванного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Vladimir_Putin_13_March_2003-4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20215335">
            <a:off x="4439824" y="478747"/>
            <a:ext cx="3259457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887068">
            <a:off x="163313" y="1048892"/>
            <a:ext cx="4048625" cy="470898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/>
                </a:solidFill>
                <a:latin typeface="Comic Sans MS" pitchFamily="66" charset="0"/>
              </a:rPr>
              <a:t>В сказке Праздник непослушания Сергей Михалков рассказал, как однажды сбылось заветное желание всех детей. Каждый ребёнок, наверное, мечтает стать взрослым и делать все, что хочется: есть мороженное без запретов, конфеты, пирожные. Не ходить в школу, долго гулять, прыгать, бегать и бездельничать. Вот такое желание однажды исполнилось в одном городе.</a:t>
            </a:r>
            <a:endParaRPr lang="en-US" sz="2000" b="1" i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chizh-prazdnik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719843">
            <a:off x="4668046" y="452608"/>
            <a:ext cx="2956070" cy="39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0cc4cf65471f590be3c053956f6b7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73870">
            <a:off x="4457142" y="279552"/>
            <a:ext cx="3241105" cy="41994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495001">
            <a:off x="275737" y="1157773"/>
            <a:ext cx="40211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/>
                </a:solidFill>
                <a:latin typeface="Comic Sans MS" pitchFamily="66" charset="0"/>
              </a:rPr>
              <a:t> Книга Михалкова Праздник непослушания - поучительная история о том, как из одного города ушли все взрослые. Поначалу дети очень этому обрадовались и устроили настоящий праздник, когда можно делать все, и никого не слушать. Но потом дети не справились с вольной жизнью и написали взрослым письмо. А вернутся ли мамы и папы?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ergey-mihalkov-prazdnik-neposlushaniya-1990g_33927525_1_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73588">
            <a:off x="4449187" y="429481"/>
            <a:ext cx="3173537" cy="39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601599">
            <a:off x="285720" y="1496785"/>
            <a:ext cx="39290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Вопросы к сказке:</a:t>
            </a:r>
          </a:p>
          <a:p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 Как звали близнецов-героев повести?</a:t>
            </a:r>
          </a:p>
          <a:p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-Вспомните название </a:t>
            </a:r>
          </a:p>
          <a:p>
            <a:r>
              <a:rPr lang="ru-RU" sz="2800" b="1" i="1" dirty="0">
                <a:solidFill>
                  <a:srgbClr val="008000"/>
                </a:solidFill>
                <a:latin typeface="Comic Sans MS" pitchFamily="66" charset="0"/>
              </a:rPr>
              <a:t>г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ородской площади.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n1-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33991">
            <a:off x="4529539" y="619302"/>
            <a:ext cx="2837449" cy="36433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624585">
            <a:off x="203759" y="1399922"/>
            <a:ext cx="37290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Сколько детей было у</a:t>
            </a:r>
          </a:p>
          <a:p>
            <a:r>
              <a:rPr lang="ru-RU" sz="2800" b="1" i="1" dirty="0" err="1" smtClean="0">
                <a:solidFill>
                  <a:srgbClr val="008000"/>
                </a:solidFill>
                <a:latin typeface="Comic Sans MS" pitchFamily="66" charset="0"/>
              </a:rPr>
              <a:t>Ухогорлоноса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?</a:t>
            </a:r>
          </a:p>
          <a:p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 Кто из взрослых </a:t>
            </a:r>
          </a:p>
          <a:p>
            <a:r>
              <a:rPr lang="ru-RU" sz="2800" b="1" i="1" dirty="0">
                <a:solidFill>
                  <a:srgbClr val="008000"/>
                </a:solidFill>
                <a:latin typeface="Comic Sans MS" pitchFamily="66" charset="0"/>
              </a:rPr>
              <a:t>о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стался в городе?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7pt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05167">
            <a:off x="4510012" y="411524"/>
            <a:ext cx="2899826" cy="39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584382">
            <a:off x="307802" y="1725321"/>
            <a:ext cx="38657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 Что поразило Фантика утром?</a:t>
            </a:r>
          </a:p>
          <a:p>
            <a:endParaRPr lang="ru-RU" sz="2800" b="1" i="1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  <a:p>
            <a:pPr>
              <a:buFontTx/>
              <a:buChar char="-"/>
            </a:pP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Какое состязание </a:t>
            </a:r>
          </a:p>
          <a:p>
            <a:r>
              <a:rPr lang="ru-RU" sz="2800" b="1" i="1" dirty="0">
                <a:solidFill>
                  <a:srgbClr val="008000"/>
                </a:solidFill>
                <a:latin typeface="Comic Sans MS" pitchFamily="66" charset="0"/>
              </a:rPr>
              <a:t>п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ридумали </a:t>
            </a:r>
            <a:r>
              <a:rPr lang="ru-RU" sz="2800" b="1" i="1" dirty="0" err="1" smtClean="0">
                <a:solidFill>
                  <a:srgbClr val="008000"/>
                </a:solidFill>
                <a:latin typeface="Comic Sans MS" pitchFamily="66" charset="0"/>
              </a:rPr>
              <a:t>Ухогорлоносики</a:t>
            </a:r>
            <a:endParaRPr lang="ru-RU" sz="2800" b="1" i="1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r>
              <a:rPr lang="ru-RU" sz="2800" b="1" i="1" dirty="0">
                <a:solidFill>
                  <a:srgbClr val="008000"/>
                </a:solidFill>
                <a:latin typeface="Comic Sans MS" pitchFamily="66" charset="0"/>
              </a:rPr>
              <a:t>и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 Таракашки?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higikov_michalkov_0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229921">
            <a:off x="4517490" y="382158"/>
            <a:ext cx="2769231" cy="396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470105">
            <a:off x="308777" y="2058549"/>
            <a:ext cx="33050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 Как дети отпраздновали</a:t>
            </a:r>
          </a:p>
          <a:p>
            <a:r>
              <a:rPr lang="ru-RU" sz="2800" b="1" i="1" dirty="0">
                <a:solidFill>
                  <a:srgbClr val="008000"/>
                </a:solidFill>
                <a:latin typeface="Comic Sans MS" pitchFamily="66" charset="0"/>
              </a:rPr>
              <a:t>н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еобычный урок рисования</a:t>
            </a:r>
          </a:p>
          <a:p>
            <a:r>
              <a:rPr lang="ru-RU" sz="2800" b="1" i="1" dirty="0">
                <a:solidFill>
                  <a:srgbClr val="008000"/>
                </a:solidFill>
                <a:latin typeface="Comic Sans MS" pitchFamily="66" charset="0"/>
              </a:rPr>
              <a:t>в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 кабинете у доктора?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38938">
            <a:off x="4742711" y="641648"/>
            <a:ext cx="2733750" cy="37543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560425">
            <a:off x="532442" y="1719246"/>
            <a:ext cx="30044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Что произошло 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с  </a:t>
            </a:r>
            <a:r>
              <a:rPr lang="ru-RU" sz="2800" b="1" i="1" dirty="0" err="1" smtClean="0">
                <a:solidFill>
                  <a:srgbClr val="008000"/>
                </a:solidFill>
                <a:latin typeface="Comic Sans MS" pitchFamily="66" charset="0"/>
              </a:rPr>
              <a:t>Турнепкой</a:t>
            </a: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 вечером?</a:t>
            </a:r>
          </a:p>
          <a:p>
            <a:endParaRPr lang="ru-RU" sz="2800" b="1" i="1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-Как её вылечил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Фантик?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46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08052">
            <a:off x="4620400" y="792011"/>
            <a:ext cx="2374659" cy="33434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0577750">
            <a:off x="510590" y="1841604"/>
            <a:ext cx="32466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Почему во второй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день Праздника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Непослушания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в городе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не чувствовалось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праздничного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настроения?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244B6D2F14DDCF23C8162495CA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31166">
            <a:off x="4500562" y="714356"/>
            <a:ext cx="2857500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520605">
            <a:off x="489467" y="1175475"/>
            <a:ext cx="37961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-Какую просьбу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детей согласился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выполнить бумажный змей?</a:t>
            </a:r>
          </a:p>
          <a:p>
            <a:endParaRPr lang="ru-RU" sz="2800" b="1" i="1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-Вспомните стихи,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которыми заканчивалось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письмо детей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взрослым?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343823_000845b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59107">
            <a:off x="4451298" y="595322"/>
            <a:ext cx="2837834" cy="37434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648219">
            <a:off x="445710" y="1470980"/>
            <a:ext cx="30192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-Как ужасные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дети готовились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к встрече родителей?</a:t>
            </a:r>
          </a:p>
          <a:p>
            <a:endParaRPr lang="ru-RU" sz="2800" b="1" i="1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-Чему нас учит</a:t>
            </a:r>
          </a:p>
          <a:p>
            <a:r>
              <a:rPr lang="ru-RU" sz="2800" b="1" i="1" dirty="0" smtClean="0">
                <a:solidFill>
                  <a:srgbClr val="008000"/>
                </a:solidFill>
                <a:latin typeface="Comic Sans MS" pitchFamily="66" charset="0"/>
              </a:rPr>
              <a:t>это произведение?</a:t>
            </a:r>
            <a:endParaRPr lang="ru-RU" sz="2800" b="1" i="1" dirty="0">
              <a:solidFill>
                <a:srgbClr val="008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20612394">
            <a:off x="587622" y="1502975"/>
            <a:ext cx="35700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Все взрослые в детстве тоже читали эту книгу. Но не все знают, о продолжении повести…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Тот ребенок, которого невозможно уложить вечером в постель, обязательно должен познакомиться с героиней повести "Сон с продолжением" девочкой Любой: она как раз очень любила спать, и с ней во сне происходили самые удивительные приключения.</a:t>
            </a:r>
            <a:endParaRPr lang="en-US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endParaRPr lang="ru-RU" b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0_4f416_de92bc3e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60560">
            <a:off x="4504853" y="312994"/>
            <a:ext cx="3079800" cy="417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394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Сергей</cp:lastModifiedBy>
  <cp:revision>18</cp:revision>
  <dcterms:created xsi:type="dcterms:W3CDTF">2011-07-29T19:53:33Z</dcterms:created>
  <dcterms:modified xsi:type="dcterms:W3CDTF">2015-08-22T15:49:51Z</dcterms:modified>
</cp:coreProperties>
</file>