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  <p:sldId id="267" r:id="rId13"/>
    <p:sldId id="268" r:id="rId14"/>
    <p:sldId id="272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4" d="100"/>
          <a:sy n="44" d="100"/>
        </p:scale>
        <p:origin x="-2102" y="-8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FB5B2F-CD6D-477E-A42A-9771FF362BB2}" type="datetimeFigureOut">
              <a:rPr lang="ru-RU" smtClean="0"/>
              <a:pPr/>
              <a:t>18.10.2014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3ED44E-9BC0-4465-9444-9A21B0ECD66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095C8C3-D4EA-44A0-A41F-C508ECCBD5BB}" type="datetimeFigureOut">
              <a:rPr lang="ru-RU" smtClean="0"/>
              <a:pPr/>
              <a:t>18.10.2014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E35F4D8-9C08-4654-8BFB-28DF7C143E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12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095C8C3-D4EA-44A0-A41F-C508ECCBD5BB}" type="datetimeFigureOut">
              <a:rPr lang="ru-RU" smtClean="0"/>
              <a:pPr/>
              <a:t>18.10.2014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E35F4D8-9C08-4654-8BFB-28DF7C143EB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  <p:transition spd="slow" advClick="0" advTm="12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095C8C3-D4EA-44A0-A41F-C508ECCBD5BB}" type="datetimeFigureOut">
              <a:rPr lang="ru-RU" smtClean="0"/>
              <a:pPr/>
              <a:t>18.10.2014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E35F4D8-9C08-4654-8BFB-28DF7C143E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2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C8C3-D4EA-44A0-A41F-C508ECCBD5BB}" type="datetimeFigureOut">
              <a:rPr lang="ru-RU" smtClean="0"/>
              <a:pPr/>
              <a:t>18.10.2014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F4D8-9C08-4654-8BFB-28DF7C143EB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 advClick="0" advTm="12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C8C3-D4EA-44A0-A41F-C508ECCBD5BB}" type="datetimeFigureOut">
              <a:rPr lang="ru-RU" smtClean="0"/>
              <a:pPr/>
              <a:t>18.10.2014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F4D8-9C08-4654-8BFB-28DF7C143EB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 advClick="0" advTm="12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095C8C3-D4EA-44A0-A41F-C508ECCBD5BB}" type="datetimeFigureOut">
              <a:rPr lang="ru-RU" smtClean="0"/>
              <a:pPr/>
              <a:t>18.10.2014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E35F4D8-9C08-4654-8BFB-28DF7C143EB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  <p:transition spd="slow" advClick="0" advTm="12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C8C3-D4EA-44A0-A41F-C508ECCBD5BB}" type="datetimeFigureOut">
              <a:rPr lang="ru-RU" smtClean="0"/>
              <a:pPr/>
              <a:t>18.10.2014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F4D8-9C08-4654-8BFB-28DF7C143E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12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095C8C3-D4EA-44A0-A41F-C508ECCBD5BB}" type="datetimeFigureOut">
              <a:rPr lang="ru-RU" smtClean="0"/>
              <a:pPr/>
              <a:t>18.10.2014</a:t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E35F4D8-9C08-4654-8BFB-28DF7C143EB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12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095C8C3-D4EA-44A0-A41F-C508ECCBD5BB}" type="datetimeFigureOut">
              <a:rPr lang="ru-RU" smtClean="0"/>
              <a:pPr/>
              <a:t>18.10.2014</a:t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E35F4D8-9C08-4654-8BFB-28DF7C143EB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  <p:transition spd="slow" advClick="0" advTm="12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C8C3-D4EA-44A0-A41F-C508ECCBD5BB}" type="datetimeFigureOut">
              <a:rPr lang="ru-RU" smtClean="0"/>
              <a:pPr/>
              <a:t>18.10.2014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F4D8-9C08-4654-8BFB-28DF7C143E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12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C8C3-D4EA-44A0-A41F-C508ECCBD5BB}" type="datetimeFigureOut">
              <a:rPr lang="ru-RU" smtClean="0"/>
              <a:pPr/>
              <a:t>18.10.2014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F4D8-9C08-4654-8BFB-28DF7C143E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12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095C8C3-D4EA-44A0-A41F-C508ECCBD5BB}" type="datetimeFigureOut">
              <a:rPr lang="ru-RU" smtClean="0"/>
              <a:pPr/>
              <a:t>18.10.2014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E35F4D8-9C08-4654-8BFB-28DF7C143E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 advClick="0" advTm="1200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F:\&#1042;&#1089;&#1090;&#1072;&#1085;&#1100;&#1090;&#1077;%20&#1044;&#1077;&#1090;&#1080;,%20&#1042;&#1089;&#1090;&#1072;&#1085;&#1100;&#1090;&#1077;%20&#1042;%20&#1050;&#1088;&#1091;&#1075;%202.mid" TargetMode="Externa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5" Type="http://schemas.openxmlformats.org/officeDocument/2006/relationships/image" Target="../media/image22.jpeg"/><Relationship Id="rId4" Type="http://schemas.openxmlformats.org/officeDocument/2006/relationships/image" Target="../media/image21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gif"/><Relationship Id="rId7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4" Type="http://schemas.openxmlformats.org/officeDocument/2006/relationships/image" Target="../media/image2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7" Type="http://schemas.openxmlformats.org/officeDocument/2006/relationships/image" Target="../media/image28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27.jpeg"/><Relationship Id="rId5" Type="http://schemas.openxmlformats.org/officeDocument/2006/relationships/image" Target="../media/image26.gif"/><Relationship Id="rId4" Type="http://schemas.openxmlformats.org/officeDocument/2006/relationships/image" Target="../media/image2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000108"/>
            <a:ext cx="6172200" cy="1714512"/>
          </a:xfrm>
        </p:spPr>
        <p:txBody>
          <a:bodyPr>
            <a:noAutofit/>
          </a:bodyPr>
          <a:lstStyle/>
          <a:p>
            <a:r>
              <a:rPr lang="ru-RU" sz="4800" i="1" dirty="0" smtClean="0">
                <a:solidFill>
                  <a:srgbClr val="FFC000"/>
                </a:solidFill>
              </a:rPr>
              <a:t>Тема </a:t>
            </a:r>
            <a:r>
              <a:rPr lang="ru-RU" sz="4800" i="1" u="sng" dirty="0" smtClean="0">
                <a:solidFill>
                  <a:srgbClr val="0070C0"/>
                </a:solidFill>
              </a:rPr>
              <a:t>: Буква «С» и </a:t>
            </a:r>
            <a:br>
              <a:rPr lang="ru-RU" sz="4800" i="1" u="sng" dirty="0" smtClean="0">
                <a:solidFill>
                  <a:srgbClr val="0070C0"/>
                </a:solidFill>
              </a:rPr>
            </a:br>
            <a:r>
              <a:rPr lang="ru-RU" sz="4800" i="1" dirty="0" smtClean="0">
                <a:solidFill>
                  <a:srgbClr val="0070C0"/>
                </a:solidFill>
              </a:rPr>
              <a:t>             </a:t>
            </a:r>
            <a:r>
              <a:rPr lang="ru-RU" sz="4800" i="1" u="sng" dirty="0" smtClean="0">
                <a:solidFill>
                  <a:srgbClr val="0070C0"/>
                </a:solidFill>
              </a:rPr>
              <a:t>звук </a:t>
            </a:r>
            <a:r>
              <a:rPr lang="en-US" sz="4800" i="1" u="sng" dirty="0" smtClean="0">
                <a:solidFill>
                  <a:srgbClr val="0070C0"/>
                </a:solidFill>
              </a:rPr>
              <a:t>[</a:t>
            </a:r>
            <a:r>
              <a:rPr lang="ru-RU" sz="4800" i="1" u="sng" dirty="0" smtClean="0">
                <a:solidFill>
                  <a:srgbClr val="0070C0"/>
                </a:solidFill>
              </a:rPr>
              <a:t>с</a:t>
            </a:r>
            <a:r>
              <a:rPr lang="en-US" sz="4800" i="1" u="sng" dirty="0" smtClean="0">
                <a:solidFill>
                  <a:srgbClr val="0070C0"/>
                </a:solidFill>
              </a:rPr>
              <a:t>]</a:t>
            </a:r>
            <a:r>
              <a:rPr lang="ru-RU" sz="4800" i="1" u="sng" dirty="0" smtClean="0">
                <a:solidFill>
                  <a:srgbClr val="0070C0"/>
                </a:solidFill>
              </a:rPr>
              <a:t>.</a:t>
            </a:r>
            <a:endParaRPr lang="ru-RU" sz="4800" i="1" u="sng" dirty="0">
              <a:solidFill>
                <a:srgbClr val="0070C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857356" y="2714620"/>
            <a:ext cx="7000924" cy="3660302"/>
          </a:xfrm>
        </p:spPr>
        <p:txBody>
          <a:bodyPr>
            <a:normAutofit/>
          </a:bodyPr>
          <a:lstStyle/>
          <a:p>
            <a:r>
              <a:rPr lang="ru-RU" sz="2000" i="1" u="sng" dirty="0" smtClean="0">
                <a:solidFill>
                  <a:srgbClr val="FF0000"/>
                </a:solidFill>
              </a:rPr>
              <a:t>Цели: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tx1"/>
                </a:solidFill>
              </a:rPr>
              <a:t>познакомить со звуком </a:t>
            </a:r>
            <a:r>
              <a:rPr lang="en-US" sz="2000" dirty="0" smtClean="0">
                <a:solidFill>
                  <a:schemeClr val="tx1"/>
                </a:solidFill>
              </a:rPr>
              <a:t>[</a:t>
            </a:r>
            <a:r>
              <a:rPr lang="ru-RU" sz="2000" dirty="0" smtClean="0">
                <a:solidFill>
                  <a:schemeClr val="tx1"/>
                </a:solidFill>
              </a:rPr>
              <a:t>с</a:t>
            </a:r>
            <a:r>
              <a:rPr lang="en-US" sz="2000" dirty="0" smtClean="0">
                <a:solidFill>
                  <a:schemeClr val="tx1"/>
                </a:solidFill>
              </a:rPr>
              <a:t>]</a:t>
            </a:r>
            <a:r>
              <a:rPr lang="ru-RU" sz="2000" dirty="0" smtClean="0">
                <a:solidFill>
                  <a:schemeClr val="tx1"/>
                </a:solidFill>
              </a:rPr>
              <a:t>, буквой «</a:t>
            </a:r>
            <a:r>
              <a:rPr lang="ru-RU" sz="2000" i="1" dirty="0" smtClean="0">
                <a:solidFill>
                  <a:schemeClr val="tx1"/>
                </a:solidFill>
              </a:rPr>
              <a:t>С»;</a:t>
            </a:r>
          </a:p>
          <a:p>
            <a:pPr>
              <a:buFont typeface="Wingdings" pitchFamily="2" charset="2"/>
              <a:buChar char="v"/>
            </a:pPr>
            <a:r>
              <a:rPr lang="ru-RU" sz="2000" i="1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закрепить правильное произношение звука</a:t>
            </a:r>
            <a:r>
              <a:rPr lang="en-US" sz="2000" dirty="0" smtClean="0">
                <a:solidFill>
                  <a:schemeClr val="tx1"/>
                </a:solidFill>
              </a:rPr>
              <a:t> [</a:t>
            </a:r>
            <a:r>
              <a:rPr lang="ru-RU" sz="2000" dirty="0" smtClean="0">
                <a:solidFill>
                  <a:schemeClr val="tx1"/>
                </a:solidFill>
              </a:rPr>
              <a:t>с</a:t>
            </a:r>
            <a:r>
              <a:rPr lang="en-US" sz="2000" dirty="0" smtClean="0">
                <a:solidFill>
                  <a:schemeClr val="tx1"/>
                </a:solidFill>
              </a:rPr>
              <a:t>]</a:t>
            </a:r>
            <a:r>
              <a:rPr lang="ru-RU" sz="2000" dirty="0" smtClean="0">
                <a:solidFill>
                  <a:schemeClr val="tx1"/>
                </a:solidFill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sz="2000" i="1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развивать фонематический слух;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tx1"/>
                </a:solidFill>
              </a:rPr>
              <a:t> продолжать совершенствовать чтение детей;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tx1"/>
                </a:solidFill>
              </a:rPr>
              <a:t> развивать навык фонематического анализа и 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    синтеза;</a:t>
            </a:r>
          </a:p>
          <a:p>
            <a:endParaRPr lang="ru-RU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Содержимое 4" descr="untitled.bmp"/>
          <p:cNvPicPr>
            <a:picLocks noGrp="1" noChangeAspect="1"/>
          </p:cNvPicPr>
          <p:nvPr>
            <p:ph sz="quarter" idx="4294967295"/>
          </p:nvPr>
        </p:nvPicPr>
        <p:blipFill>
          <a:blip r:embed="rId2" cstate="email"/>
          <a:stretch>
            <a:fillRect/>
          </a:stretch>
        </p:blipFill>
        <p:spPr>
          <a:xfrm>
            <a:off x="7000892" y="4551363"/>
            <a:ext cx="2143108" cy="1806575"/>
          </a:xfrm>
        </p:spPr>
      </p:pic>
    </p:spTree>
  </p:cSld>
  <p:clrMapOvr>
    <a:masterClrMapping/>
  </p:clrMapOvr>
  <p:transition spd="slow" advClick="0" advTm="11794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6000" y="357166"/>
            <a:ext cx="6172200" cy="8572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86000" y="857232"/>
            <a:ext cx="6172200" cy="5517690"/>
          </a:xfrm>
        </p:spPr>
        <p:txBody>
          <a:bodyPr/>
          <a:lstStyle/>
          <a:p>
            <a:r>
              <a:rPr lang="ru-RU" sz="2700" i="1" u="sng" dirty="0" smtClean="0">
                <a:solidFill>
                  <a:srgbClr val="FF0000"/>
                </a:solidFill>
              </a:rPr>
              <a:t>1. Организационный момент. </a:t>
            </a:r>
          </a:p>
          <a:p>
            <a:r>
              <a:rPr lang="ru-RU" i="1" dirty="0" smtClean="0"/>
              <a:t>«Психологическая установка на работу»</a:t>
            </a:r>
            <a:endParaRPr lang="ru-RU" dirty="0" smtClean="0"/>
          </a:p>
          <a:p>
            <a:r>
              <a:rPr lang="ru-RU" sz="2800" dirty="0" smtClean="0"/>
              <a:t>Улыбнемся друг другу, дети. </a:t>
            </a:r>
          </a:p>
          <a:p>
            <a:r>
              <a:rPr lang="ru-RU" sz="2800" dirty="0" smtClean="0"/>
              <a:t>Всем, всем добрый день!</a:t>
            </a:r>
            <a:br>
              <a:rPr lang="ru-RU" sz="2800" dirty="0" smtClean="0"/>
            </a:br>
            <a:r>
              <a:rPr lang="ru-RU" sz="2800" dirty="0" smtClean="0"/>
              <a:t>Прочь с дороги, наша лень! </a:t>
            </a:r>
            <a:br>
              <a:rPr lang="ru-RU" sz="2800" dirty="0" smtClean="0"/>
            </a:br>
            <a:r>
              <a:rPr lang="ru-RU" sz="2800" dirty="0" smtClean="0"/>
              <a:t>Не мешай трудиться, не мешай учиться!</a:t>
            </a:r>
          </a:p>
          <a:p>
            <a:endParaRPr lang="ru-RU" sz="2800" dirty="0"/>
          </a:p>
        </p:txBody>
      </p:sp>
      <p:pic>
        <p:nvPicPr>
          <p:cNvPr id="1026" name="Picture 2" descr="F:\6602498_4317391_1191869349_chibi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786183" y="4000504"/>
            <a:ext cx="4143403" cy="264320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2542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714356"/>
          </a:xfrm>
        </p:spPr>
        <p:txBody>
          <a:bodyPr>
            <a:normAutofit/>
          </a:bodyPr>
          <a:lstStyle/>
          <a:p>
            <a:r>
              <a:rPr lang="ru-RU" sz="2700" b="1" i="1" u="sng" dirty="0" smtClean="0">
                <a:solidFill>
                  <a:srgbClr val="FF0000"/>
                </a:solidFill>
              </a:rPr>
              <a:t>2. Отгадайте загадки:</a:t>
            </a:r>
            <a:endParaRPr lang="ru-RU" sz="2700" b="1" i="1" u="sng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457200" y="642918"/>
            <a:ext cx="8258204" cy="5831034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1.Всё лето стояли</a:t>
            </a:r>
          </a:p>
          <a:p>
            <a:pPr>
              <a:buNone/>
            </a:pPr>
            <a:r>
              <a:rPr lang="ru-RU" b="1" dirty="0" smtClean="0"/>
              <a:t>   Зимы ожидали.</a:t>
            </a:r>
          </a:p>
          <a:p>
            <a:pPr>
              <a:buNone/>
            </a:pPr>
            <a:r>
              <a:rPr lang="ru-RU" b="1" dirty="0" smtClean="0"/>
              <a:t>   Дождались  поры-</a:t>
            </a:r>
          </a:p>
          <a:p>
            <a:pPr>
              <a:buNone/>
            </a:pPr>
            <a:r>
              <a:rPr lang="ru-RU" b="1" dirty="0" smtClean="0"/>
              <a:t>   Помчались с горы.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2. В шубе летом,</a:t>
            </a:r>
          </a:p>
          <a:p>
            <a:pPr>
              <a:buNone/>
            </a:pPr>
            <a:r>
              <a:rPr lang="ru-RU" b="1" dirty="0" smtClean="0"/>
              <a:t>    А зимой раздетый.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3.  Девичья краса-</a:t>
            </a:r>
          </a:p>
          <a:p>
            <a:pPr>
              <a:buNone/>
            </a:pPr>
            <a:r>
              <a:rPr lang="ru-RU" b="1" dirty="0" smtClean="0"/>
              <a:t>     Длинная …….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Users\Ирина\Pictures\санки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00561" y="1000109"/>
            <a:ext cx="3500463" cy="15716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Users\Public\Pictures\Sample Pictures\Forest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00562" y="3143249"/>
            <a:ext cx="3643338" cy="1500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 descr="C:\Users\Ирина\Pictures\коса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572000" y="5000636"/>
            <a:ext cx="3571899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</p:cSld>
  <p:clrMapOvr>
    <a:masterClrMapping/>
  </p:clrMapOvr>
  <p:transition spd="slow" advClick="0" advTm="510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71480"/>
            <a:ext cx="7467600" cy="59024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400" i="1" u="sng" dirty="0" smtClean="0">
                <a:solidFill>
                  <a:srgbClr val="FF0000"/>
                </a:solidFill>
              </a:rPr>
              <a:t>3.Выделите один общий звук для этих слов</a:t>
            </a:r>
            <a:r>
              <a:rPr lang="ru-RU" sz="4400" dirty="0" smtClean="0">
                <a:solidFill>
                  <a:srgbClr val="FF0000"/>
                </a:solidFill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4400" dirty="0" smtClean="0">
                <a:solidFill>
                  <a:srgbClr val="7030A0"/>
                </a:solidFill>
              </a:rPr>
              <a:t>     </a:t>
            </a:r>
            <a:r>
              <a:rPr lang="ru-RU" sz="4400" b="1" u="sng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r>
              <a:rPr lang="ru-RU" sz="4400" dirty="0" smtClean="0"/>
              <a:t>анки                </a:t>
            </a:r>
          </a:p>
          <a:p>
            <a:pPr>
              <a:buFont typeface="Arial" pitchFamily="34" charset="0"/>
              <a:buChar char="•"/>
            </a:pPr>
            <a:r>
              <a:rPr lang="ru-RU" sz="4400" dirty="0" smtClean="0"/>
              <a:t>     ле</a:t>
            </a:r>
            <a:r>
              <a:rPr lang="ru-RU" sz="4400" b="1" u="sng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                      </a:t>
            </a:r>
            <a:r>
              <a:rPr lang="en-US" sz="6600" b="1" dirty="0" smtClean="0">
                <a:solidFill>
                  <a:schemeClr val="accent2">
                    <a:lumMod val="75000"/>
                  </a:schemeClr>
                </a:solidFill>
              </a:rPr>
              <a:t>[c]</a:t>
            </a:r>
            <a:endParaRPr lang="ru-RU" sz="6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</a:rPr>
              <a:t>     </a:t>
            </a:r>
            <a:r>
              <a:rPr lang="ru-RU" sz="4400" dirty="0" smtClean="0"/>
              <a:t>ко</a:t>
            </a:r>
            <a:r>
              <a:rPr lang="ru-RU" sz="4400" b="1" u="sng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r>
              <a:rPr lang="ru-RU" sz="4400" dirty="0" smtClean="0"/>
              <a:t>а</a:t>
            </a:r>
            <a:endParaRPr lang="ru-RU" sz="4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4400" dirty="0" smtClean="0">
                <a:solidFill>
                  <a:srgbClr val="7030A0"/>
                </a:solidFill>
              </a:rPr>
              <a:t>                </a:t>
            </a:r>
            <a:endParaRPr lang="ru-RU" sz="4400" dirty="0">
              <a:solidFill>
                <a:srgbClr val="7030A0"/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500430" y="2786058"/>
            <a:ext cx="1571636" cy="928694"/>
          </a:xfrm>
          <a:prstGeom prst="rightArrow">
            <a:avLst>
              <a:gd name="adj1" fmla="val 50000"/>
              <a:gd name="adj2" fmla="val 663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custDataLst>
      <p:tags r:id="rId1"/>
    </p:custDataLst>
  </p:cSld>
  <p:clrMapOvr>
    <a:masterClrMapping/>
  </p:clrMapOvr>
  <p:transition spd="slow" advClick="0" advTm="188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     4</a:t>
            </a:r>
            <a:r>
              <a:rPr lang="ru-RU" b="1" i="1" u="sng" dirty="0" smtClean="0">
                <a:solidFill>
                  <a:srgbClr val="FF0000"/>
                </a:solidFill>
              </a:rPr>
              <a:t>.  Давайте  вспомним  песенку </a:t>
            </a:r>
            <a:br>
              <a:rPr lang="ru-RU" b="1" i="1" u="sng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                     </a:t>
            </a:r>
            <a:r>
              <a:rPr lang="ru-RU" b="1" i="1" u="sng" dirty="0" smtClean="0">
                <a:solidFill>
                  <a:srgbClr val="FF0000"/>
                </a:solidFill>
              </a:rPr>
              <a:t>«НАСОСА»</a:t>
            </a:r>
            <a:endParaRPr lang="ru-RU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                              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          </a:t>
            </a:r>
            <a:r>
              <a:rPr lang="ru-RU" sz="6600" b="1" i="1" dirty="0" smtClean="0">
                <a:solidFill>
                  <a:schemeClr val="accent2">
                    <a:lumMod val="75000"/>
                  </a:schemeClr>
                </a:solidFill>
              </a:rPr>
              <a:t>с-с-с</a:t>
            </a:r>
            <a:endParaRPr lang="ru-RU" sz="66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 descr="F:\насос3.gif"/>
          <p:cNvPicPr>
            <a:picLocks noChangeAspect="1" noChangeArrowheads="1"/>
          </p:cNvPicPr>
          <p:nvPr/>
        </p:nvPicPr>
        <p:blipFill>
          <a:blip r:embed="rId3" cstate="email">
            <a:lum contrast="-40000"/>
          </a:blip>
          <a:srcRect/>
          <a:stretch>
            <a:fillRect/>
          </a:stretch>
        </p:blipFill>
        <p:spPr bwMode="auto">
          <a:xfrm>
            <a:off x="785786" y="1928802"/>
            <a:ext cx="3571900" cy="35004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custDataLst>
      <p:tags r:id="rId1"/>
    </p:custDataLst>
  </p:cSld>
  <p:clrMapOvr>
    <a:masterClrMapping/>
  </p:clrMapOvr>
  <p:transition spd="slow" advClick="0" advTm="1687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5918" y="571480"/>
            <a:ext cx="6672282" cy="1643074"/>
          </a:xfrm>
        </p:spPr>
        <p:txBody>
          <a:bodyPr/>
          <a:lstStyle/>
          <a:p>
            <a:r>
              <a:rPr lang="ru-RU" i="1" u="sng" dirty="0" smtClean="0">
                <a:solidFill>
                  <a:srgbClr val="FF0000"/>
                </a:solidFill>
              </a:rPr>
              <a:t>5.Сегодня мы с вами познакомимся </a:t>
            </a:r>
            <a:br>
              <a:rPr lang="ru-RU" i="1" u="sng" dirty="0" smtClean="0">
                <a:solidFill>
                  <a:srgbClr val="FF0000"/>
                </a:solidFill>
              </a:rPr>
            </a:br>
            <a:r>
              <a:rPr lang="ru-RU" i="1" u="sng" dirty="0" smtClean="0">
                <a:solidFill>
                  <a:srgbClr val="FF0000"/>
                </a:solidFill>
              </a:rPr>
              <a:t>со звуком </a:t>
            </a:r>
            <a:r>
              <a:rPr lang="en-US" b="1" i="1" u="sng" dirty="0" smtClean="0">
                <a:solidFill>
                  <a:schemeClr val="accent2">
                    <a:lumMod val="75000"/>
                  </a:schemeClr>
                </a:solidFill>
              </a:rPr>
              <a:t>[</a:t>
            </a:r>
            <a:r>
              <a:rPr lang="ru-RU" b="1" i="1" u="sng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r>
              <a:rPr lang="en-US" b="1" i="1" u="sng" dirty="0" smtClean="0">
                <a:solidFill>
                  <a:schemeClr val="accent2">
                    <a:lumMod val="75000"/>
                  </a:schemeClr>
                </a:solidFill>
              </a:rPr>
              <a:t>]</a:t>
            </a:r>
            <a:r>
              <a:rPr lang="en-US" i="1" u="sng" dirty="0" smtClean="0">
                <a:solidFill>
                  <a:srgbClr val="FF0000"/>
                </a:solidFill>
              </a:rPr>
              <a:t> </a:t>
            </a:r>
            <a:r>
              <a:rPr lang="ru-RU" i="1" u="sng" dirty="0" smtClean="0">
                <a:solidFill>
                  <a:srgbClr val="FF0000"/>
                </a:solidFill>
              </a:rPr>
              <a:t>и буквой </a:t>
            </a:r>
            <a:r>
              <a:rPr lang="ru-RU" b="1" i="1" u="sng" dirty="0" smtClean="0">
                <a:solidFill>
                  <a:schemeClr val="accent2">
                    <a:lumMod val="75000"/>
                  </a:schemeClr>
                </a:solidFill>
              </a:rPr>
              <a:t>«с»</a:t>
            </a:r>
            <a:endParaRPr lang="ru-RU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>
          <a:xfrm>
            <a:off x="1928794" y="2214554"/>
            <a:ext cx="7000924" cy="41603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i="1" u="sng" dirty="0" smtClean="0"/>
              <a:t>Характеристика звука:</a:t>
            </a:r>
          </a:p>
          <a:p>
            <a:r>
              <a:rPr lang="en-US" sz="2800" i="1" dirty="0" smtClean="0">
                <a:solidFill>
                  <a:schemeClr val="accent2">
                    <a:lumMod val="75000"/>
                  </a:schemeClr>
                </a:solidFill>
              </a:rPr>
              <a:t>[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r>
              <a:rPr lang="en-US" sz="2800" i="1" dirty="0" smtClean="0">
                <a:solidFill>
                  <a:schemeClr val="accent2">
                    <a:lumMod val="75000"/>
                  </a:schemeClr>
                </a:solidFill>
              </a:rPr>
              <a:t>]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</a:rPr>
              <a:t>- согласный, глухой, твёрдый</a:t>
            </a:r>
          </a:p>
          <a:p>
            <a:endParaRPr lang="ru-RU" sz="2800" b="1" i="1" u="sng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2800" i="1" u="sng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800" i="1" u="sng" dirty="0" smtClean="0">
                <a:solidFill>
                  <a:schemeClr val="tx2">
                    <a:lumMod val="75000"/>
                  </a:schemeClr>
                </a:solidFill>
              </a:rPr>
              <a:t>А</a:t>
            </a:r>
            <a:r>
              <a:rPr lang="ru-RU" sz="2800" b="1" i="1" u="sng" dirty="0" smtClean="0">
                <a:solidFill>
                  <a:schemeClr val="tx2">
                    <a:lumMod val="75000"/>
                  </a:schemeClr>
                </a:solidFill>
              </a:rPr>
              <a:t>ртикуляция</a:t>
            </a:r>
            <a:r>
              <a:rPr lang="en-US" sz="2800" i="1" dirty="0" smtClean="0">
                <a:solidFill>
                  <a:schemeClr val="accent2">
                    <a:lumMod val="75000"/>
                  </a:schemeClr>
                </a:solidFill>
              </a:rPr>
              <a:t> [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r>
              <a:rPr lang="en-US" sz="2800" i="1" dirty="0" smtClean="0">
                <a:solidFill>
                  <a:schemeClr val="accent2">
                    <a:lumMod val="75000"/>
                  </a:schemeClr>
                </a:solidFill>
              </a:rPr>
              <a:t>]</a:t>
            </a:r>
            <a:endParaRPr lang="ru-RU" sz="2800" b="1" i="1" u="sng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8434" name="Picture 2" descr="C:\Users\Ирина\Pictures\2009-10-19\009.JPG"/>
          <p:cNvPicPr>
            <a:picLocks noChangeAspect="1" noChangeArrowheads="1"/>
          </p:cNvPicPr>
          <p:nvPr/>
        </p:nvPicPr>
        <p:blipFill>
          <a:blip r:embed="rId3" cstate="email">
            <a:lum contrast="40000"/>
          </a:blip>
          <a:srcRect/>
          <a:stretch>
            <a:fillRect/>
          </a:stretch>
        </p:blipFill>
        <p:spPr bwMode="auto">
          <a:xfrm>
            <a:off x="5500694" y="3286124"/>
            <a:ext cx="3429024" cy="293089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Click="0" advTm="290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6000" y="428604"/>
            <a:ext cx="6172200" cy="785818"/>
          </a:xfrm>
        </p:spPr>
        <p:txBody>
          <a:bodyPr>
            <a:noAutofit/>
          </a:bodyPr>
          <a:lstStyle/>
          <a:p>
            <a:r>
              <a:rPr lang="ru-RU" i="1" u="sng" dirty="0" smtClean="0">
                <a:solidFill>
                  <a:srgbClr val="FF0000"/>
                </a:solidFill>
              </a:rPr>
              <a:t>6.  Составьте слоги по </a:t>
            </a:r>
            <a:br>
              <a:rPr lang="ru-RU" i="1" u="sng" dirty="0" smtClean="0">
                <a:solidFill>
                  <a:srgbClr val="FF0000"/>
                </a:solidFill>
              </a:rPr>
            </a:br>
            <a:r>
              <a:rPr lang="ru-RU" i="1" u="sng" dirty="0" smtClean="0">
                <a:solidFill>
                  <a:srgbClr val="FF0000"/>
                </a:solidFill>
              </a:rPr>
              <a:t>лабиринтам и произнеси.</a:t>
            </a:r>
            <a:endParaRPr lang="ru-RU" i="1" u="sng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000232" y="1285860"/>
            <a:ext cx="6929486" cy="508906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                                     </a:t>
            </a:r>
          </a:p>
          <a:p>
            <a:r>
              <a:rPr lang="ru-RU" dirty="0" smtClean="0"/>
              <a:t>                         </a:t>
            </a:r>
            <a:r>
              <a:rPr lang="ru-RU" sz="8000" dirty="0" smtClean="0"/>
              <a:t>       </a:t>
            </a:r>
            <a:r>
              <a:rPr lang="ru-RU" sz="8000" dirty="0" smtClean="0">
                <a:solidFill>
                  <a:srgbClr val="FF0000"/>
                </a:solidFill>
              </a:rPr>
              <a:t>А</a:t>
            </a:r>
            <a:r>
              <a:rPr lang="ru-RU" dirty="0" smtClean="0">
                <a:solidFill>
                  <a:srgbClr val="FF0000"/>
                </a:solidFill>
              </a:rPr>
              <a:t>                </a:t>
            </a:r>
            <a:r>
              <a:rPr lang="ru-RU" sz="7700" dirty="0" smtClean="0">
                <a:solidFill>
                  <a:schemeClr val="accent2">
                    <a:lumMod val="50000"/>
                  </a:schemeClr>
                </a:solidFill>
              </a:rPr>
              <a:t>(С</a:t>
            </a:r>
            <a:r>
              <a:rPr lang="ru-RU" sz="7700" dirty="0" smtClean="0">
                <a:solidFill>
                  <a:srgbClr val="FF0000"/>
                </a:solidFill>
              </a:rPr>
              <a:t>А</a:t>
            </a:r>
            <a:r>
              <a:rPr lang="ru-RU" sz="7700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  <a:p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            </a:t>
            </a:r>
            <a:r>
              <a:rPr lang="ru-RU" sz="8000" dirty="0" smtClean="0">
                <a:solidFill>
                  <a:schemeClr val="accent2">
                    <a:lumMod val="50000"/>
                  </a:schemeClr>
                </a:solidFill>
              </a:rPr>
              <a:t>С</a:t>
            </a:r>
            <a:r>
              <a:rPr lang="ru-RU" dirty="0" smtClean="0">
                <a:solidFill>
                  <a:srgbClr val="FF0000"/>
                </a:solidFill>
              </a:rPr>
              <a:t>                                          </a:t>
            </a:r>
            <a:r>
              <a:rPr lang="ru-RU" sz="8000" dirty="0" smtClean="0">
                <a:solidFill>
                  <a:srgbClr val="FF0000"/>
                </a:solidFill>
              </a:rPr>
              <a:t>О     </a:t>
            </a:r>
            <a:r>
              <a:rPr lang="ru-RU" sz="8000" dirty="0" smtClean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ru-RU" sz="8000" dirty="0" smtClean="0">
                <a:solidFill>
                  <a:schemeClr val="accent2">
                    <a:lumMod val="50000"/>
                  </a:schemeClr>
                </a:solidFill>
              </a:rPr>
              <a:t>С</a:t>
            </a:r>
            <a:r>
              <a:rPr lang="ru-RU" sz="8000" dirty="0" smtClean="0">
                <a:solidFill>
                  <a:srgbClr val="FF0000"/>
                </a:solidFill>
              </a:rPr>
              <a:t>О</a:t>
            </a:r>
            <a:r>
              <a:rPr lang="ru-RU" sz="8000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r>
              <a:rPr lang="ru-RU" sz="8000" dirty="0" smtClean="0">
                <a:solidFill>
                  <a:srgbClr val="FF0000"/>
                </a:solidFill>
              </a:rPr>
              <a:t>            У</a:t>
            </a:r>
            <a:r>
              <a:rPr lang="ru-RU" dirty="0" smtClean="0">
                <a:solidFill>
                  <a:srgbClr val="FF0000"/>
                </a:solidFill>
              </a:rPr>
              <a:t>          </a:t>
            </a:r>
            <a:r>
              <a:rPr lang="ru-RU" dirty="0" smtClean="0"/>
              <a:t>                </a:t>
            </a:r>
            <a:r>
              <a:rPr lang="ru-RU" sz="770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sz="7700" dirty="0" smtClean="0">
                <a:solidFill>
                  <a:schemeClr val="accent2">
                    <a:lumMod val="50000"/>
                  </a:schemeClr>
                </a:solidFill>
              </a:rPr>
              <a:t>С</a:t>
            </a:r>
            <a:r>
              <a:rPr lang="ru-RU" sz="7700" dirty="0" smtClean="0">
                <a:solidFill>
                  <a:srgbClr val="FF0000"/>
                </a:solidFill>
              </a:rPr>
              <a:t>У</a:t>
            </a:r>
            <a:r>
              <a:rPr lang="ru-RU" sz="77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r>
              <a:rPr lang="ru-RU" dirty="0" smtClean="0"/>
              <a:t>                         </a:t>
            </a:r>
          </a:p>
          <a:p>
            <a:endParaRPr lang="ru-RU" sz="5700" dirty="0" smtClean="0"/>
          </a:p>
          <a:p>
            <a:r>
              <a:rPr lang="ru-RU" sz="5700" dirty="0" smtClean="0"/>
              <a:t>             </a:t>
            </a:r>
            <a:r>
              <a:rPr lang="ru-RU" sz="5700" dirty="0" smtClean="0">
                <a:solidFill>
                  <a:srgbClr val="002060"/>
                </a:solidFill>
              </a:rPr>
              <a:t>СА   СО     СУ</a:t>
            </a:r>
          </a:p>
          <a:p>
            <a:r>
              <a:rPr lang="ru-RU" sz="5700" dirty="0" smtClean="0">
                <a:solidFill>
                  <a:srgbClr val="002060"/>
                </a:solidFill>
              </a:rPr>
              <a:t>             СУ    СА     СО             </a:t>
            </a:r>
          </a:p>
          <a:p>
            <a:r>
              <a:rPr lang="ru-RU" sz="5700" dirty="0" smtClean="0">
                <a:solidFill>
                  <a:srgbClr val="002060"/>
                </a:solidFill>
              </a:rPr>
              <a:t>             СО    СУ     СА</a:t>
            </a:r>
          </a:p>
        </p:txBody>
      </p:sp>
      <p:cxnSp>
        <p:nvCxnSpPr>
          <p:cNvPr id="31" name="Прямая со стрелкой 30"/>
          <p:cNvCxnSpPr/>
          <p:nvPr/>
        </p:nvCxnSpPr>
        <p:spPr>
          <a:xfrm flipV="1">
            <a:off x="2928926" y="2285992"/>
            <a:ext cx="1571636" cy="500066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3000364" y="2928934"/>
            <a:ext cx="164307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2928926" y="3071810"/>
            <a:ext cx="1285884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4857752" y="2071678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5286380" y="2928934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4714876" y="3571876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5400000">
            <a:off x="4000496" y="5429264"/>
            <a:ext cx="142876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5400000">
            <a:off x="5286380" y="5429264"/>
            <a:ext cx="142876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spd="slow" advClick="0" advTm="4405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6000" y="428604"/>
            <a:ext cx="6172200" cy="571504"/>
          </a:xfrm>
        </p:spPr>
        <p:txBody>
          <a:bodyPr>
            <a:normAutofit/>
          </a:bodyPr>
          <a:lstStyle/>
          <a:p>
            <a:r>
              <a:rPr lang="ru-RU" i="1" u="sng" dirty="0" smtClean="0">
                <a:solidFill>
                  <a:srgbClr val="FF0000"/>
                </a:solidFill>
              </a:rPr>
              <a:t>7.Подбери нужный слог.</a:t>
            </a:r>
            <a:endParaRPr lang="ru-RU" i="1" u="sng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071670" y="1214422"/>
            <a:ext cx="6786610" cy="5160500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                                      </a:t>
            </a:r>
            <a:r>
              <a:rPr lang="ru-RU" sz="2800" dirty="0" smtClean="0"/>
              <a:t>СА</a:t>
            </a:r>
          </a:p>
          <a:p>
            <a:r>
              <a:rPr lang="ru-RU" sz="2800" dirty="0" smtClean="0"/>
              <a:t>                      </a:t>
            </a:r>
          </a:p>
          <a:p>
            <a:r>
              <a:rPr lang="ru-RU" sz="2800" dirty="0" smtClean="0"/>
              <a:t>                         СО</a:t>
            </a:r>
          </a:p>
          <a:p>
            <a:r>
              <a:rPr lang="ru-RU" sz="2800" dirty="0" smtClean="0"/>
              <a:t>                       </a:t>
            </a:r>
          </a:p>
          <a:p>
            <a:r>
              <a:rPr lang="ru-RU" sz="2800" dirty="0" smtClean="0"/>
              <a:t>                         СУ</a:t>
            </a:r>
            <a:endParaRPr lang="ru-RU" sz="2800" dirty="0"/>
          </a:p>
        </p:txBody>
      </p:sp>
      <p:pic>
        <p:nvPicPr>
          <p:cNvPr id="19458" name="Picture 2" descr="C:\Users\Ирина\Pictures\самовар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28794" y="1357298"/>
            <a:ext cx="1808178" cy="2349512"/>
          </a:xfrm>
          <a:prstGeom prst="rect">
            <a:avLst/>
          </a:prstGeom>
          <a:noFill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43636" y="2000240"/>
            <a:ext cx="264320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0" name="Picture 4" descr="C:\Users\Ирина\Pictures\суп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571868" y="4857760"/>
            <a:ext cx="2571768" cy="1857388"/>
          </a:xfrm>
          <a:prstGeom prst="rect">
            <a:avLst/>
          </a:prstGeom>
          <a:noFill/>
        </p:spPr>
      </p:pic>
      <p:cxnSp>
        <p:nvCxnSpPr>
          <p:cNvPr id="10" name="Прямая соединительная линия 9"/>
          <p:cNvCxnSpPr/>
          <p:nvPr/>
        </p:nvCxnSpPr>
        <p:spPr>
          <a:xfrm rot="5400000">
            <a:off x="3036083" y="2964653"/>
            <a:ext cx="278608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429124" y="1571612"/>
            <a:ext cx="100013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4037009" y="2964653"/>
            <a:ext cx="2785288" cy="79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429124" y="4357694"/>
            <a:ext cx="100013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10800000">
            <a:off x="3571868" y="1857364"/>
            <a:ext cx="785818" cy="15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5500694" y="2857496"/>
            <a:ext cx="571504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4786314" y="4572008"/>
            <a:ext cx="285752" cy="15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spd="slow" advClick="0" advTm="324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6000" y="428604"/>
            <a:ext cx="6172200" cy="642942"/>
          </a:xfrm>
        </p:spPr>
        <p:txBody>
          <a:bodyPr/>
          <a:lstStyle/>
          <a:p>
            <a:r>
              <a:rPr lang="ru-RU" i="1" u="sng" dirty="0" smtClean="0">
                <a:solidFill>
                  <a:srgbClr val="FF0000"/>
                </a:solidFill>
              </a:rPr>
              <a:t>8.ФИЗМИНУТКА</a:t>
            </a:r>
            <a:endParaRPr lang="ru-RU" i="1" u="sng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857356" y="1071546"/>
            <a:ext cx="7072362" cy="5303376"/>
          </a:xfrm>
        </p:spPr>
        <p:txBody>
          <a:bodyPr/>
          <a:lstStyle/>
          <a:p>
            <a:r>
              <a:rPr lang="ru-RU" dirty="0" smtClean="0"/>
              <a:t>А  теперь подвигаемся! Повторяй за мной все движения, которые я буду делать. </a:t>
            </a:r>
          </a:p>
          <a:p>
            <a:endParaRPr lang="ru-RU" i="1" dirty="0" smtClean="0"/>
          </a:p>
          <a:p>
            <a:r>
              <a:rPr lang="ru-RU" i="1" dirty="0" smtClean="0">
                <a:solidFill>
                  <a:srgbClr val="0070C0"/>
                </a:solidFill>
              </a:rPr>
              <a:t>Зайке холодно сидеть,       Лапки ставим на  бочок, Нужно лапочки погреть.   На носочках скок-скок-скок,</a:t>
            </a:r>
          </a:p>
          <a:p>
            <a:r>
              <a:rPr lang="ru-RU" i="1" dirty="0" smtClean="0">
                <a:solidFill>
                  <a:srgbClr val="0070C0"/>
                </a:solidFill>
              </a:rPr>
              <a:t> Лапки вверх, лапки вниз,           А затем вприсядку,</a:t>
            </a:r>
          </a:p>
          <a:p>
            <a:r>
              <a:rPr lang="ru-RU" i="1" dirty="0" smtClean="0">
                <a:solidFill>
                  <a:srgbClr val="0070C0"/>
                </a:solidFill>
              </a:rPr>
              <a:t> На носочках подтянись,             Чтоб не мерзли лапки.</a:t>
            </a:r>
          </a:p>
          <a:p>
            <a:r>
              <a:rPr lang="ru-RU" dirty="0" smtClean="0"/>
              <a:t>Повторить 1 раз.</a:t>
            </a:r>
          </a:p>
          <a:p>
            <a:r>
              <a:rPr lang="ru-RU" i="1" dirty="0" smtClean="0"/>
              <a:t>Садись на место, продолжим наш урок.</a:t>
            </a:r>
          </a:p>
          <a:p>
            <a:endParaRPr lang="ru-RU" dirty="0"/>
          </a:p>
        </p:txBody>
      </p:sp>
      <p:pic>
        <p:nvPicPr>
          <p:cNvPr id="3074" name="Picture 2" descr="F:\физмин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14678" y="4071942"/>
            <a:ext cx="3824764" cy="2571768"/>
          </a:xfrm>
          <a:prstGeom prst="rect">
            <a:avLst/>
          </a:prstGeom>
          <a:noFill/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8001024" y="4837348"/>
          <a:ext cx="857256" cy="734791"/>
        </p:xfrm>
        <a:graphic>
          <a:graphicData uri="http://schemas.openxmlformats.org/presentationml/2006/ole">
            <p:oleObj spid="_x0000_s1026" name="Объект упаковщика для оболочки" showAsIcon="1" r:id="rId5" imgW="4068000" imgH="862920" progId="Package">
              <p:embed/>
            </p:oleObj>
          </a:graphicData>
        </a:graphic>
      </p:graphicFrame>
      <p:pic>
        <p:nvPicPr>
          <p:cNvPr id="7" name="Встаньте Дети, Встаньте В Круг 2.mid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email"/>
          <a:stretch>
            <a:fillRect/>
          </a:stretch>
        </p:blipFill>
        <p:spPr>
          <a:xfrm>
            <a:off x="4448175" y="3305175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slow" advClick="0" advTm="3474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6000" y="214290"/>
            <a:ext cx="6643718" cy="500066"/>
          </a:xfrm>
        </p:spPr>
        <p:txBody>
          <a:bodyPr>
            <a:normAutofit fontScale="90000"/>
          </a:bodyPr>
          <a:lstStyle/>
          <a:p>
            <a:r>
              <a:rPr lang="ru-RU" i="1" u="sng" dirty="0" smtClean="0">
                <a:solidFill>
                  <a:srgbClr val="FF0000"/>
                </a:solidFill>
              </a:rPr>
              <a:t>9.Закончи предложение</a:t>
            </a:r>
            <a:endParaRPr lang="ru-RU" i="1" u="sng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928794" y="857232"/>
            <a:ext cx="7000924" cy="5517690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/>
              <a:t>И пришла к Айболиту                        : 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«Ой, меня укусила                             !»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И пришёл к Айболиту                       :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«Меня курица клюнула в                ».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572264" y="2500306"/>
            <a:ext cx="2286016" cy="1193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F:\лиса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643702" y="714356"/>
            <a:ext cx="2230108" cy="1714512"/>
          </a:xfrm>
          <a:prstGeom prst="rect">
            <a:avLst/>
          </a:prstGeom>
          <a:noFill/>
        </p:spPr>
      </p:pic>
      <p:pic>
        <p:nvPicPr>
          <p:cNvPr id="1028" name="Picture 4" descr="F:\aj-3ce24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572264" y="3786190"/>
            <a:ext cx="2357454" cy="1381135"/>
          </a:xfrm>
          <a:prstGeom prst="rect">
            <a:avLst/>
          </a:prstGeom>
          <a:noFill/>
        </p:spPr>
      </p:pic>
      <p:pic>
        <p:nvPicPr>
          <p:cNvPr id="1029" name="Picture 5" descr="F:\нос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858016" y="5243501"/>
            <a:ext cx="2071672" cy="1614499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Click="0" advTm="387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6000" y="214290"/>
            <a:ext cx="6172200" cy="642942"/>
          </a:xfrm>
        </p:spPr>
        <p:txBody>
          <a:bodyPr>
            <a:normAutofit/>
          </a:bodyPr>
          <a:lstStyle/>
          <a:p>
            <a:r>
              <a:rPr lang="ru-RU" sz="2700" i="1" u="sng" dirty="0" smtClean="0">
                <a:solidFill>
                  <a:srgbClr val="FF0000"/>
                </a:solidFill>
              </a:rPr>
              <a:t>10.Звуковой анализ слова</a:t>
            </a:r>
            <a:endParaRPr lang="ru-RU" sz="2700" i="1" u="sng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86000" y="857232"/>
            <a:ext cx="6643718" cy="5857916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Найди место звука </a:t>
            </a:r>
            <a:r>
              <a:rPr lang="en-US" dirty="0" smtClean="0"/>
              <a:t>[</a:t>
            </a:r>
            <a:r>
              <a:rPr lang="ru-RU" dirty="0" smtClean="0"/>
              <a:t>с</a:t>
            </a:r>
            <a:r>
              <a:rPr lang="en-US" dirty="0" smtClean="0"/>
              <a:t>]</a:t>
            </a:r>
            <a:r>
              <a:rPr lang="ru-RU" dirty="0" smtClean="0"/>
              <a:t> в слове. Скажите каким цветом вы закрасите квадратики. </a:t>
            </a:r>
          </a:p>
          <a:p>
            <a:r>
              <a:rPr lang="ru-RU" dirty="0" smtClean="0"/>
              <a:t>                               </a:t>
            </a:r>
          </a:p>
          <a:p>
            <a:r>
              <a:rPr lang="ru-RU" dirty="0" smtClean="0"/>
              <a:t>                                                     </a:t>
            </a:r>
          </a:p>
          <a:p>
            <a:r>
              <a:rPr lang="ru-RU" dirty="0" smtClean="0"/>
              <a:t>                              </a:t>
            </a:r>
          </a:p>
          <a:p>
            <a:r>
              <a:rPr lang="ru-RU" dirty="0" smtClean="0"/>
              <a:t>                               О     С     А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928926" y="928670"/>
            <a:ext cx="400052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4286248" y="5286388"/>
            <a:ext cx="500066" cy="42862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786314" y="5286388"/>
            <a:ext cx="500066" cy="42862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286380" y="5286388"/>
            <a:ext cx="500066" cy="42862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custDataLst>
      <p:tags r:id="rId1"/>
    </p:custDataLst>
  </p:cSld>
  <p:clrMapOvr>
    <a:masterClrMapping/>
  </p:clrMapOvr>
  <p:transition spd="slow" advClick="0" advTm="3006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6000" y="214290"/>
            <a:ext cx="6172200" cy="571504"/>
          </a:xfrm>
        </p:spPr>
        <p:txBody>
          <a:bodyPr>
            <a:normAutofit/>
          </a:bodyPr>
          <a:lstStyle/>
          <a:p>
            <a:r>
              <a:rPr lang="ru-RU" sz="2700" i="1" u="sng" dirty="0" smtClean="0">
                <a:solidFill>
                  <a:srgbClr val="FF0000"/>
                </a:solidFill>
              </a:rPr>
              <a:t>11. На что похожа буква «С»?</a:t>
            </a:r>
            <a:endParaRPr lang="ru-RU" sz="2700" i="1" u="sng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785918" y="1000108"/>
            <a:ext cx="7143800" cy="5572164"/>
          </a:xfrm>
        </p:spPr>
        <p:txBody>
          <a:bodyPr/>
          <a:lstStyle/>
          <a:p>
            <a:r>
              <a:rPr lang="ru-RU" dirty="0" smtClean="0"/>
              <a:t>                                               </a:t>
            </a:r>
            <a:r>
              <a:rPr lang="ru-RU" sz="2000" i="1" dirty="0" smtClean="0">
                <a:solidFill>
                  <a:srgbClr val="7030A0"/>
                </a:solidFill>
              </a:rPr>
              <a:t>Полумесяц в небе темном</a:t>
            </a:r>
          </a:p>
          <a:p>
            <a:r>
              <a:rPr lang="ru-RU" sz="2000" i="1" dirty="0" smtClean="0">
                <a:solidFill>
                  <a:srgbClr val="7030A0"/>
                </a:solidFill>
              </a:rPr>
              <a:t>                                          Буквой 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r>
              <a:rPr lang="ru-RU" sz="2800" i="1" dirty="0" smtClean="0">
                <a:solidFill>
                  <a:srgbClr val="7030A0"/>
                </a:solidFill>
              </a:rPr>
              <a:t> </a:t>
            </a:r>
            <a:r>
              <a:rPr lang="ru-RU" sz="2000" i="1" dirty="0" smtClean="0">
                <a:solidFill>
                  <a:srgbClr val="7030A0"/>
                </a:solidFill>
              </a:rPr>
              <a:t>повис над домом.</a:t>
            </a:r>
          </a:p>
          <a:p>
            <a:pPr>
              <a:buBlip>
                <a:blip r:embed="rId3"/>
              </a:buBlip>
            </a:pPr>
            <a:r>
              <a:rPr lang="ru-RU" sz="2000" i="1" dirty="0" smtClean="0"/>
              <a:t>                                                     </a:t>
            </a:r>
          </a:p>
          <a:p>
            <a:pPr>
              <a:buFont typeface="Arial" pitchFamily="34" charset="0"/>
              <a:buChar char="•"/>
            </a:pPr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                                          </a:t>
            </a:r>
            <a:r>
              <a:rPr lang="ru-RU" sz="2000" i="1" dirty="0" smtClean="0"/>
              <a:t>Что за буква светится</a:t>
            </a:r>
          </a:p>
          <a:p>
            <a:pPr>
              <a:buFont typeface="Arial" pitchFamily="34" charset="0"/>
              <a:buChar char="•"/>
            </a:pPr>
            <a:r>
              <a:rPr lang="ru-RU" sz="2000" i="1" dirty="0" smtClean="0"/>
              <a:t>                                          Старым ясным месяцем?</a:t>
            </a:r>
          </a:p>
          <a:p>
            <a:pPr>
              <a:buFont typeface="Arial" pitchFamily="34" charset="0"/>
              <a:buChar char="•"/>
            </a:pPr>
            <a:endParaRPr lang="ru-RU" sz="2000" i="1" dirty="0" smtClean="0"/>
          </a:p>
          <a:p>
            <a:pPr>
              <a:buFont typeface="Arial" pitchFamily="34" charset="0"/>
              <a:buChar char="•"/>
            </a:pPr>
            <a:endParaRPr lang="ru-RU" sz="2000" i="1" dirty="0" smtClean="0"/>
          </a:p>
          <a:p>
            <a:pPr>
              <a:buFont typeface="Arial" pitchFamily="34" charset="0"/>
              <a:buChar char="•"/>
            </a:pPr>
            <a:r>
              <a:rPr lang="ru-RU" sz="2000" i="1" dirty="0" smtClean="0"/>
              <a:t>         </a:t>
            </a:r>
            <a:endParaRPr lang="ru-RU" sz="2000" i="1" dirty="0"/>
          </a:p>
        </p:txBody>
      </p:sp>
      <p:pic>
        <p:nvPicPr>
          <p:cNvPr id="4098" name="Picture 2" descr="F:\месяц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14480" y="1071546"/>
            <a:ext cx="2857520" cy="2571768"/>
          </a:xfrm>
          <a:prstGeom prst="rect">
            <a:avLst/>
          </a:prstGeom>
          <a:noFill/>
        </p:spPr>
      </p:pic>
      <p:pic>
        <p:nvPicPr>
          <p:cNvPr id="4100" name="Picture 4" descr="C:\Users\Ирина\Pictures\2009-10-20\002.JPG"/>
          <p:cNvPicPr>
            <a:picLocks noChangeAspect="1" noChangeArrowheads="1"/>
          </p:cNvPicPr>
          <p:nvPr/>
        </p:nvPicPr>
        <p:blipFill>
          <a:blip r:embed="rId5" cstate="email">
            <a:lum bright="-10000" contrast="40000"/>
          </a:blip>
          <a:srcRect/>
          <a:stretch>
            <a:fillRect/>
          </a:stretch>
        </p:blipFill>
        <p:spPr bwMode="auto">
          <a:xfrm>
            <a:off x="1857356" y="3929066"/>
            <a:ext cx="7286644" cy="292893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Click="0" advTm="433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000108"/>
          </a:xfrm>
        </p:spPr>
        <p:txBody>
          <a:bodyPr>
            <a:normAutofit fontScale="90000"/>
          </a:bodyPr>
          <a:lstStyle/>
          <a:p>
            <a:r>
              <a:rPr lang="ru-RU" b="1" i="1" u="sng" dirty="0" smtClean="0">
                <a:solidFill>
                  <a:srgbClr val="FF0000"/>
                </a:solidFill>
              </a:rPr>
              <a:t>12.кроссворд.</a:t>
            </a:r>
            <a:r>
              <a:rPr lang="ru-RU" dirty="0" smtClean="0"/>
              <a:t>  Посмотри на картинки и отгадай  кроссворд.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8043890" cy="5572164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1.</a:t>
            </a:r>
          </a:p>
          <a:p>
            <a:pPr>
              <a:buNone/>
            </a:pPr>
            <a:r>
              <a:rPr lang="ru-RU" dirty="0" smtClean="0"/>
              <a:t>                                    3 .                               2. </a:t>
            </a:r>
            <a:endParaRPr lang="ru-RU" dirty="0"/>
          </a:p>
        </p:txBody>
      </p:sp>
      <p:pic>
        <p:nvPicPr>
          <p:cNvPr id="5122" name="Picture 2" descr="F:\112.gi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85984" y="1357298"/>
            <a:ext cx="4071966" cy="2357453"/>
          </a:xfrm>
          <a:prstGeom prst="rect">
            <a:avLst/>
          </a:prstGeom>
          <a:noFill/>
        </p:spPr>
      </p:pic>
      <p:pic>
        <p:nvPicPr>
          <p:cNvPr id="5123" name="Picture 3" descr="F:\113.gif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4214818"/>
            <a:ext cx="2709852" cy="2214578"/>
          </a:xfrm>
          <a:prstGeom prst="rect">
            <a:avLst/>
          </a:prstGeom>
          <a:noFill/>
        </p:spPr>
      </p:pic>
      <p:pic>
        <p:nvPicPr>
          <p:cNvPr id="5124" name="Picture 4" descr="F:\114.gif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823966" y="4572008"/>
            <a:ext cx="1891438" cy="1824036"/>
          </a:xfrm>
          <a:prstGeom prst="rect">
            <a:avLst/>
          </a:prstGeom>
          <a:noFill/>
        </p:spPr>
      </p:pic>
      <p:pic>
        <p:nvPicPr>
          <p:cNvPr id="5125" name="Picture 5" descr="F:\115.gif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786182" y="4429132"/>
            <a:ext cx="2000264" cy="2000264"/>
          </a:xfrm>
          <a:prstGeom prst="rect">
            <a:avLst/>
          </a:prstGeom>
          <a:noFill/>
        </p:spPr>
      </p:pic>
      <p:pic>
        <p:nvPicPr>
          <p:cNvPr id="5127" name="Picture 7" descr="F:\нос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14282" y="1785926"/>
            <a:ext cx="2154570" cy="1857388"/>
          </a:xfrm>
          <a:prstGeom prst="rect">
            <a:avLst/>
          </a:prstGeom>
          <a:noFill/>
        </p:spPr>
      </p:pic>
      <p:pic>
        <p:nvPicPr>
          <p:cNvPr id="5128" name="Picture 8" descr="G:\DCIM\100CANON\IMG_0880.JPG"/>
          <p:cNvPicPr>
            <a:picLocks noChangeAspect="1" noChangeArrowheads="1"/>
          </p:cNvPicPr>
          <p:nvPr/>
        </p:nvPicPr>
        <p:blipFill>
          <a:blip r:embed="rId8" cstate="email">
            <a:lum bright="-20000" contrast="40000"/>
          </a:blip>
          <a:srcRect/>
          <a:stretch>
            <a:fillRect/>
          </a:stretch>
        </p:blipFill>
        <p:spPr bwMode="auto">
          <a:xfrm>
            <a:off x="6143636" y="1000108"/>
            <a:ext cx="2643206" cy="2492166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Click="0" advTm="6726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3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6000" y="500042"/>
            <a:ext cx="6172200" cy="857256"/>
          </a:xfrm>
        </p:spPr>
        <p:txBody>
          <a:bodyPr>
            <a:normAutofit/>
          </a:bodyPr>
          <a:lstStyle/>
          <a:p>
            <a:r>
              <a:rPr lang="ru-RU" sz="2800" i="1" u="sng" dirty="0" smtClean="0">
                <a:solidFill>
                  <a:srgbClr val="FF0000"/>
                </a:solidFill>
              </a:rPr>
              <a:t>Правильные ответы:</a:t>
            </a:r>
            <a:endParaRPr lang="ru-RU" sz="2800" i="1" u="sng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85984" y="1643050"/>
            <a:ext cx="5572148" cy="2357454"/>
          </a:xfrm>
        </p:spPr>
        <p:txBody>
          <a:bodyPr/>
          <a:lstStyle/>
          <a:p>
            <a:pPr marL="457200" indent="-457200"/>
            <a:r>
              <a:rPr lang="ru-RU" sz="2400" dirty="0" smtClean="0"/>
              <a:t>  1.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r>
              <a:rPr lang="ru-RU" sz="2400" dirty="0" smtClean="0"/>
              <a:t>нег</a:t>
            </a:r>
          </a:p>
          <a:p>
            <a:pPr marL="342900" indent="-342900"/>
            <a:r>
              <a:rPr lang="ru-RU" sz="2400" dirty="0" smtClean="0"/>
              <a:t>      2.Под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r>
              <a:rPr lang="ru-RU" sz="2400" dirty="0" smtClean="0"/>
              <a:t>нежник </a:t>
            </a:r>
          </a:p>
          <a:p>
            <a:pPr marL="342900" indent="-342900"/>
            <a:r>
              <a:rPr lang="ru-RU" sz="2400" dirty="0" smtClean="0"/>
              <a:t>          3.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r>
              <a:rPr lang="ru-RU" sz="2400" dirty="0" smtClean="0"/>
              <a:t>ова</a:t>
            </a:r>
          </a:p>
          <a:p>
            <a:pPr marL="342900" indent="-342900"/>
            <a:r>
              <a:rPr lang="ru-RU" sz="2400" dirty="0" smtClean="0"/>
              <a:t>               4. Но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r>
              <a:rPr lang="ru-RU" sz="2400" dirty="0" smtClean="0"/>
              <a:t> </a:t>
            </a:r>
          </a:p>
          <a:p>
            <a:pPr marL="342900" indent="-342900"/>
            <a:r>
              <a:rPr lang="ru-RU" sz="2400" dirty="0" smtClean="0"/>
              <a:t>                   5.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r>
              <a:rPr lang="ru-RU" sz="2400" dirty="0" smtClean="0"/>
              <a:t>амолёт </a:t>
            </a:r>
          </a:p>
          <a:p>
            <a:pPr marL="342900" indent="-342900"/>
            <a:endParaRPr lang="ru-RU" dirty="0" smtClean="0"/>
          </a:p>
          <a:p>
            <a:pPr marL="342900" indent="-342900">
              <a:buAutoNum type="arabicPeriod"/>
            </a:pPr>
            <a:endParaRPr lang="ru-RU" dirty="0"/>
          </a:p>
        </p:txBody>
      </p:sp>
      <p:pic>
        <p:nvPicPr>
          <p:cNvPr id="6" name="Picture 3" descr="F:\113.gi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15074" y="1357298"/>
            <a:ext cx="2709852" cy="2286016"/>
          </a:xfrm>
          <a:prstGeom prst="rect">
            <a:avLst/>
          </a:prstGeom>
          <a:noFill/>
        </p:spPr>
      </p:pic>
      <p:pic>
        <p:nvPicPr>
          <p:cNvPr id="7" name="Picture 4" descr="F:\114.gif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28662" y="1857364"/>
            <a:ext cx="1534236" cy="1824036"/>
          </a:xfrm>
          <a:prstGeom prst="rect">
            <a:avLst/>
          </a:prstGeom>
          <a:noFill/>
        </p:spPr>
      </p:pic>
      <p:pic>
        <p:nvPicPr>
          <p:cNvPr id="8" name="Picture 5" descr="F:\115.gif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142976" y="4000504"/>
            <a:ext cx="2000264" cy="2000264"/>
          </a:xfrm>
          <a:prstGeom prst="rect">
            <a:avLst/>
          </a:prstGeom>
          <a:noFill/>
        </p:spPr>
      </p:pic>
      <p:pic>
        <p:nvPicPr>
          <p:cNvPr id="9" name="Picture 7" descr="F:\нос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500430" y="4357694"/>
            <a:ext cx="2154570" cy="1857388"/>
          </a:xfrm>
          <a:prstGeom prst="rect">
            <a:avLst/>
          </a:prstGeom>
          <a:noFill/>
        </p:spPr>
      </p:pic>
      <p:pic>
        <p:nvPicPr>
          <p:cNvPr id="10" name="Picture 8" descr="G:\DCIM\100CANON\IMG_0880.JPG"/>
          <p:cNvPicPr>
            <a:picLocks noChangeAspect="1" noChangeArrowheads="1"/>
          </p:cNvPicPr>
          <p:nvPr/>
        </p:nvPicPr>
        <p:blipFill>
          <a:blip r:embed="rId7" cstate="email">
            <a:lum bright="-20000" contrast="40000"/>
          </a:blip>
          <a:srcRect/>
          <a:stretch>
            <a:fillRect/>
          </a:stretch>
        </p:blipFill>
        <p:spPr bwMode="auto">
          <a:xfrm>
            <a:off x="6500794" y="4000504"/>
            <a:ext cx="2643206" cy="2492166"/>
          </a:xfrm>
          <a:prstGeom prst="rect">
            <a:avLst/>
          </a:prstGeom>
          <a:noFill/>
        </p:spPr>
      </p:pic>
      <p:cxnSp>
        <p:nvCxnSpPr>
          <p:cNvPr id="12" name="Прямая со стрелкой 11"/>
          <p:cNvCxnSpPr/>
          <p:nvPr/>
        </p:nvCxnSpPr>
        <p:spPr>
          <a:xfrm>
            <a:off x="3857620" y="1928802"/>
            <a:ext cx="235745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 flipV="1">
            <a:off x="2285984" y="2357430"/>
            <a:ext cx="571504" cy="28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2678893" y="3107529"/>
            <a:ext cx="1071570" cy="714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3536149" y="3607595"/>
            <a:ext cx="785818" cy="28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715008" y="3786190"/>
            <a:ext cx="642942" cy="2143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spd="slow" advClick="0" advTm="309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785918" y="214290"/>
            <a:ext cx="7358082" cy="714380"/>
          </a:xfrm>
        </p:spPr>
        <p:txBody>
          <a:bodyPr>
            <a:normAutofit/>
          </a:bodyPr>
          <a:lstStyle/>
          <a:p>
            <a:r>
              <a:rPr lang="ru-RU" i="1" u="sng" dirty="0" smtClean="0">
                <a:solidFill>
                  <a:srgbClr val="FF0000"/>
                </a:solidFill>
              </a:rPr>
              <a:t>13. Выучите стишок .</a:t>
            </a:r>
            <a:endParaRPr lang="ru-RU" i="1" u="sng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785918" y="2071678"/>
            <a:ext cx="7358082" cy="4088930"/>
          </a:xfrm>
        </p:spPr>
        <p:txBody>
          <a:bodyPr>
            <a:normAutofit fontScale="70000" lnSpcReduction="20000"/>
          </a:bodyPr>
          <a:lstStyle/>
          <a:p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           </a:t>
            </a:r>
            <a:r>
              <a:rPr lang="ru-RU" sz="3800" i="1" u="sng" dirty="0" smtClean="0">
                <a:solidFill>
                  <a:schemeClr val="accent6">
                    <a:lumMod val="50000"/>
                  </a:schemeClr>
                </a:solidFill>
              </a:rPr>
              <a:t>Сова</a:t>
            </a:r>
          </a:p>
          <a:p>
            <a:r>
              <a:rPr lang="ru-RU" sz="3800" dirty="0" smtClean="0">
                <a:solidFill>
                  <a:srgbClr val="7030A0"/>
                </a:solidFill>
              </a:rPr>
              <a:t>В дупле</a:t>
            </a:r>
          </a:p>
          <a:p>
            <a:r>
              <a:rPr lang="ru-RU" sz="3800" dirty="0" smtClean="0">
                <a:solidFill>
                  <a:srgbClr val="7030A0"/>
                </a:solidFill>
              </a:rPr>
              <a:t>Укрылась совушка.</a:t>
            </a:r>
          </a:p>
          <a:p>
            <a:r>
              <a:rPr lang="ru-RU" sz="3800" dirty="0" smtClean="0">
                <a:solidFill>
                  <a:srgbClr val="7030A0"/>
                </a:solidFill>
              </a:rPr>
              <a:t>- Кого боишься?</a:t>
            </a:r>
          </a:p>
          <a:p>
            <a:r>
              <a:rPr lang="ru-RU" sz="3800" dirty="0" smtClean="0">
                <a:solidFill>
                  <a:srgbClr val="7030A0"/>
                </a:solidFill>
              </a:rPr>
              <a:t>-Солнышка!</a:t>
            </a:r>
          </a:p>
          <a:p>
            <a:endParaRPr lang="ru-RU" sz="2800" dirty="0" smtClean="0">
              <a:solidFill>
                <a:srgbClr val="7030A0"/>
              </a:solidFill>
            </a:endParaRPr>
          </a:p>
          <a:p>
            <a:r>
              <a:rPr lang="ru-RU" sz="2800" dirty="0" smtClean="0">
                <a:solidFill>
                  <a:srgbClr val="7030A0"/>
                </a:solidFill>
              </a:rPr>
              <a:t> 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 </a:t>
            </a:r>
          </a:p>
          <a:p>
            <a:endParaRPr lang="ru-RU" sz="2800" dirty="0" smtClean="0">
              <a:solidFill>
                <a:srgbClr val="7030A0"/>
              </a:solidFill>
            </a:endParaRPr>
          </a:p>
          <a:p>
            <a:endParaRPr lang="ru-RU" sz="2800" dirty="0" smtClean="0">
              <a:solidFill>
                <a:srgbClr val="7030A0"/>
              </a:solidFill>
            </a:endParaRPr>
          </a:p>
          <a:p>
            <a:r>
              <a:rPr lang="ru-RU" sz="2800" dirty="0" smtClean="0">
                <a:solidFill>
                  <a:srgbClr val="7030A0"/>
                </a:solidFill>
              </a:rPr>
              <a:t>  </a:t>
            </a:r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6146" name="Picture 2" descr="F:\сова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429256" y="1571612"/>
            <a:ext cx="3508540" cy="3714776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Click="0" advTm="151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6000" y="214290"/>
            <a:ext cx="6172200" cy="785818"/>
          </a:xfrm>
        </p:spPr>
        <p:txBody>
          <a:bodyPr>
            <a:normAutofit/>
          </a:bodyPr>
          <a:lstStyle/>
          <a:p>
            <a:r>
              <a:rPr lang="ru-RU" sz="2700" i="1" u="sng" dirty="0" smtClean="0">
                <a:solidFill>
                  <a:srgbClr val="FF0000"/>
                </a:solidFill>
              </a:rPr>
              <a:t>14. Итог урока.</a:t>
            </a:r>
            <a:endParaRPr lang="ru-RU" sz="2700" i="1" u="sng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86000" y="1071546"/>
            <a:ext cx="6172200" cy="5303376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 Чему мы сегодня научились?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научились правильно произносить твёрдый звук</a:t>
            </a:r>
            <a:r>
              <a:rPr lang="en-US" dirty="0" smtClean="0"/>
              <a:t> [</a:t>
            </a:r>
            <a:r>
              <a:rPr lang="ru-RU" dirty="0" smtClean="0"/>
              <a:t>С</a:t>
            </a:r>
            <a:r>
              <a:rPr lang="en-US" dirty="0" smtClean="0"/>
              <a:t>]</a:t>
            </a:r>
            <a:r>
              <a:rPr lang="ru-RU" dirty="0" smtClean="0"/>
              <a:t>;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выделять его из слов,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находить место звука в слове.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познакомились с буквой «С», научились сравнивать её с другими предметами.</a:t>
            </a:r>
          </a:p>
          <a:p>
            <a:pPr>
              <a:buFont typeface="Wingdings" pitchFamily="2" charset="2"/>
              <a:buChar char="q"/>
            </a:pPr>
            <a:endParaRPr lang="ru-RU" dirty="0"/>
          </a:p>
        </p:txBody>
      </p:sp>
      <p:pic>
        <p:nvPicPr>
          <p:cNvPr id="7170" name="Picture 2" descr="F:\месяц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000496" y="3786190"/>
            <a:ext cx="3571900" cy="271464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Click="0" advTm="171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6000" y="214290"/>
            <a:ext cx="6172200" cy="571504"/>
          </a:xfrm>
        </p:spPr>
        <p:txBody>
          <a:bodyPr>
            <a:normAutofit/>
          </a:bodyPr>
          <a:lstStyle/>
          <a:p>
            <a:r>
              <a:rPr lang="ru-RU" sz="2800" i="1" u="sng" dirty="0" smtClean="0">
                <a:solidFill>
                  <a:srgbClr val="FF0000"/>
                </a:solidFill>
              </a:rPr>
              <a:t>15. литература</a:t>
            </a:r>
            <a:endParaRPr lang="ru-RU" sz="2800" i="1" u="sng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857356" y="857232"/>
            <a:ext cx="6715172" cy="523193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1.Крылова Н.А , И.Б.Писарева, Н.Л. Ипатова</a:t>
            </a:r>
          </a:p>
          <a:p>
            <a:r>
              <a:rPr lang="ru-RU" dirty="0" smtClean="0"/>
              <a:t>« Логопедический букварь»-  М.: 2005г.</a:t>
            </a:r>
          </a:p>
          <a:p>
            <a:r>
              <a:rPr lang="ru-RU" dirty="0" smtClean="0"/>
              <a:t>2. Новоторцева Н.В «Рабочая тетрадь по развитию речи на звуки</a:t>
            </a:r>
            <a:r>
              <a:rPr lang="en-US" dirty="0" smtClean="0"/>
              <a:t>[c]</a:t>
            </a:r>
            <a:r>
              <a:rPr lang="ru-RU" dirty="0" smtClean="0"/>
              <a:t>»</a:t>
            </a:r>
            <a:r>
              <a:rPr lang="en-US" dirty="0" smtClean="0"/>
              <a:t>-</a:t>
            </a:r>
            <a:r>
              <a:rPr lang="ru-RU" dirty="0" smtClean="0"/>
              <a:t>М.;1996г</a:t>
            </a:r>
          </a:p>
          <a:p>
            <a:r>
              <a:rPr lang="ru-RU" dirty="0" smtClean="0"/>
              <a:t>3. Пожиленко Е.А. «Волшебный мир звуков и слов»</a:t>
            </a:r>
          </a:p>
          <a:p>
            <a:r>
              <a:rPr lang="ru-RU" dirty="0" smtClean="0"/>
              <a:t>  - М.; 1999г.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2000" dirty="0" smtClean="0">
                <a:solidFill>
                  <a:schemeClr val="tx1"/>
                </a:solidFill>
              </a:rPr>
              <a:t>Выполнили студентки очно-заочного отделения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                             группы № 54</a:t>
            </a:r>
          </a:p>
          <a:p>
            <a:r>
              <a:rPr lang="ru-RU" dirty="0" smtClean="0"/>
              <a:t>        </a:t>
            </a:r>
            <a:r>
              <a:rPr lang="ru-RU" sz="2800" i="1" u="sng" dirty="0" smtClean="0">
                <a:solidFill>
                  <a:srgbClr val="FF0000"/>
                </a:solidFill>
              </a:rPr>
              <a:t>Бакаева И.А ,  Шишкина С.Г.</a:t>
            </a:r>
          </a:p>
          <a:p>
            <a:endParaRPr lang="ru-RU" dirty="0"/>
          </a:p>
        </p:txBody>
      </p:sp>
      <p:pic>
        <p:nvPicPr>
          <p:cNvPr id="8194" name="Picture 2" descr="C:\Program Files\Microsoft Office\MEDIA\CAGCAT10\j0299125.wmf"/>
          <p:cNvPicPr>
            <a:picLocks noChangeAspect="1" noChangeArrowheads="1"/>
          </p:cNvPicPr>
          <p:nvPr/>
        </p:nvPicPr>
        <p:blipFill>
          <a:blip r:embed="rId2" cstate="email"/>
          <a:srcRect r="-6380" b="61534"/>
          <a:stretch>
            <a:fillRect/>
          </a:stretch>
        </p:blipFill>
        <p:spPr bwMode="auto">
          <a:xfrm>
            <a:off x="4286248" y="3214686"/>
            <a:ext cx="2643206" cy="133281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2153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4|16.5|1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6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3.4|7|3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3.4|4.6|5.2|5.8|4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7.3|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5.4|5.1|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2|6.5|3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16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8.5|12.7|11.4|8.8|7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5.6|5|5.5|5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689</TotalTime>
  <Words>526</Words>
  <Application>Microsoft Office PowerPoint</Application>
  <PresentationFormat>Экран (4:3)</PresentationFormat>
  <Paragraphs>157</Paragraphs>
  <Slides>17</Slides>
  <Notes>0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Эркер</vt:lpstr>
      <vt:lpstr>Объект упаковщика для оболочки</vt:lpstr>
      <vt:lpstr>Тема : Буква «С» и               звук [с].</vt:lpstr>
      <vt:lpstr> </vt:lpstr>
      <vt:lpstr>2. Отгадайте загадки:</vt:lpstr>
      <vt:lpstr> </vt:lpstr>
      <vt:lpstr>     4.  Давайте  вспомним  песенку                       «НАСОСА»</vt:lpstr>
      <vt:lpstr>5.Сегодня мы с вами познакомимся  со звуком [с] и буквой «с»</vt:lpstr>
      <vt:lpstr>6.  Составьте слоги по  лабиринтам и произнеси.</vt:lpstr>
      <vt:lpstr>7.Подбери нужный слог.</vt:lpstr>
      <vt:lpstr>8.ФИЗМИНУТКА</vt:lpstr>
      <vt:lpstr>9.Закончи предложение</vt:lpstr>
      <vt:lpstr>10.Звуковой анализ слова</vt:lpstr>
      <vt:lpstr>11. На что похожа буква «С»?</vt:lpstr>
      <vt:lpstr>12.кроссворд.  Посмотри на картинки и отгадай  кроссворд.</vt:lpstr>
      <vt:lpstr>Правильные ответы:</vt:lpstr>
      <vt:lpstr>13. Выучите стишок .</vt:lpstr>
      <vt:lpstr>14. Итог урока.</vt:lpstr>
      <vt:lpstr>15. литература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: Буква и               звук [с]</dc:title>
  <dc:creator>Бакаева</dc:creator>
  <cp:lastModifiedBy>user</cp:lastModifiedBy>
  <cp:revision>71</cp:revision>
  <dcterms:created xsi:type="dcterms:W3CDTF">2009-10-18T19:09:40Z</dcterms:created>
  <dcterms:modified xsi:type="dcterms:W3CDTF">2014-10-18T12:48:34Z</dcterms:modified>
</cp:coreProperties>
</file>