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7" r:id="rId2"/>
    <p:sldId id="258" r:id="rId3"/>
    <p:sldId id="259" r:id="rId4"/>
    <p:sldId id="273" r:id="rId5"/>
    <p:sldId id="274" r:id="rId6"/>
    <p:sldId id="275" r:id="rId7"/>
    <p:sldId id="276" r:id="rId8"/>
    <p:sldId id="277" r:id="rId9"/>
    <p:sldId id="261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69" r:id="rId22"/>
    <p:sldId id="290" r:id="rId23"/>
    <p:sldId id="270" r:id="rId24"/>
    <p:sldId id="291" r:id="rId25"/>
    <p:sldId id="292" r:id="rId26"/>
    <p:sldId id="271" r:id="rId27"/>
    <p:sldId id="295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24" autoAdjust="0"/>
    <p:restoredTop sz="94660"/>
  </p:normalViewPr>
  <p:slideViewPr>
    <p:cSldViewPr>
      <p:cViewPr varScale="1">
        <p:scale>
          <a:sx n="63" d="100"/>
          <a:sy n="63" d="100"/>
        </p:scale>
        <p:origin x="75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78FFC4-61A5-4C62-9E4B-5B7ED2649ED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3E7EE-054B-4F25-95D4-E44CA6F288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713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8423BA-AD45-454B-9119-3937799C04D7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516547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7BD3BE-B129-4846-9B6F-A4F7A222C9B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98345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E67AA7-E11B-4539-8FD2-F79757EA903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633824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8BFCB9-D2B5-435B-AF06-03C404B6B20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20087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CAF6B39-49A8-41B1-935A-BDF03AEA53C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920186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241D2B-79E4-4DFB-9F73-CA02B3560F3F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901956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189D25-A015-4469-AFAF-7D4D08540C7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4880284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ACE0B9-D107-4D1B-8702-2F85562C8D49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08588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471373C-0C66-44F4-ACB9-5F161998971D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170401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72A2BA-703C-4AA9-AAAC-D4B7745724FF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093242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3107D9-BA43-45C6-B67B-3284270712F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481042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C76E55-9C5F-44A6-9A99-FD4F474F0AED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975830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D8B780-2B9F-4B17-AA20-066A905DB35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2497182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46F5C2-7C74-40F0-BA68-D31D1583FECE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1174418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1E8949-03E4-4BD3-BE06-8C364D5EAA1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5980974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07DCF1-7186-4354-9860-3BF74D29FD1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8318409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3A9772-D969-4E8B-953A-4AB6E19C5DAF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6717796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66F635-3369-4252-BD24-613668B2F29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2438885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BD0E9D-F737-46F7-A7C2-7925AA6979AE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3070572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63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DCB2CB-F81F-42B8-B597-68341656877F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4279596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734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CEE29E-7FA6-4082-9605-E175EAF1D11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1312116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1B8CFB-1A2F-4DC5-8D55-851B2447B10D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91987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981046-B358-4202-BDC2-ACD643AA0BC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716058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EF52ED-0163-4CF0-8DD0-B2C1A9A82442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4762604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963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64B0F2-6E32-4C07-8CC9-D05AA1A3E598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11538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A675D5E-A707-4653-B573-B25C6F5C1FD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8824A34-2F40-4008-BA3D-9370F99381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675D5E-A707-4653-B573-B25C6F5C1FD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824A34-2F40-4008-BA3D-9370F99381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A675D5E-A707-4653-B573-B25C6F5C1FD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58824A34-2F40-4008-BA3D-9370F99381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675D5E-A707-4653-B573-B25C6F5C1FD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824A34-2F40-4008-BA3D-9370F99381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675D5E-A707-4653-B573-B25C6F5C1FD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824A34-2F40-4008-BA3D-9370F99381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675D5E-A707-4653-B573-B25C6F5C1FD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824A34-2F40-4008-BA3D-9370F99381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A675D5E-A707-4653-B573-B25C6F5C1FD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824A34-2F40-4008-BA3D-9370F99381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675D5E-A707-4653-B573-B25C6F5C1FD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824A34-2F40-4008-BA3D-9370F99381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675D5E-A707-4653-B573-B25C6F5C1FD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824A34-2F40-4008-BA3D-9370F993816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675D5E-A707-4653-B573-B25C6F5C1FD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824A34-2F40-4008-BA3D-9370F99381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EA675D5E-A707-4653-B573-B25C6F5C1FD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8824A34-2F40-4008-BA3D-9370F99381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A675D5E-A707-4653-B573-B25C6F5C1FD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8824A34-2F40-4008-BA3D-9370F99381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_____Microsoft_Excel_97-20032.xls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oleObject" Target="../embeddings/_____Microsoft_Excel_97-20031.xls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rus.1september.ru/articlef.php?ID=200000401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57554" y="3496236"/>
            <a:ext cx="5014890" cy="94127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i="1" dirty="0" smtClean="0"/>
              <a:t/>
            </a:r>
            <a:br>
              <a:rPr lang="ru-RU" sz="3200" i="1" dirty="0" smtClean="0"/>
            </a:br>
            <a:endParaRPr lang="ru-RU" sz="3200" i="1" dirty="0"/>
          </a:p>
        </p:txBody>
      </p:sp>
      <p:sp>
        <p:nvSpPr>
          <p:cNvPr id="717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43188" y="4805083"/>
            <a:ext cx="5686425" cy="1649505"/>
          </a:xfrm>
        </p:spPr>
        <p:txBody>
          <a:bodyPr>
            <a:normAutofit/>
          </a:bodyPr>
          <a:lstStyle/>
          <a:p>
            <a:pPr algn="l" eaLnBrk="1" hangingPunct="1"/>
            <a:endParaRPr lang="ru-RU" i="1" dirty="0" smtClean="0">
              <a:solidFill>
                <a:srgbClr val="FFC000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42910" y="0"/>
            <a:ext cx="8229600" cy="1748129"/>
          </a:xfrm>
          <a:prstGeom prst="rect">
            <a:avLst/>
          </a:prstGeom>
        </p:spPr>
        <p:txBody>
          <a:bodyPr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5400" b="1" i="1" dirty="0">
                <a:solidFill>
                  <a:srgbClr val="FFC000"/>
                </a:solidFill>
                <a:latin typeface="+mn-lt"/>
              </a:rPr>
              <a:t>Молодёжный жаргон: норма или антинорма?</a:t>
            </a:r>
            <a:endParaRPr lang="ru-RU" sz="5400" b="1" i="1" cap="all" dirty="0">
              <a:ln w="6350">
                <a:noFill/>
              </a:ln>
              <a:solidFill>
                <a:srgbClr val="FFC000"/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i="1" dirty="0" smtClean="0"/>
              <a:t>Почему я выбрала именно эту тему?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	Я считаю, что современный жаргон - это проблема многих поколений, с которой борются уже много лет и даже веков. Это проблема, которая, как мне кажется, никогда не решится. Но если всё пускать на самотёк,  не бороться с  молодёжным жаргоном, то литературного русского языка просто не будет, он исчерпается среди молодёжной речи. Борясь с современным жаргоном, мы поддерживаем баланс речи в мире. Я выбрала эту тему, так как считаю, что надо призвать молодёжь соблюдать правила этикета и разговаривать друг с другом литературным, нормальным языком.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571744"/>
            <a:ext cx="7239000" cy="74868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i="1" dirty="0" smtClean="0"/>
              <a:t>Задачи проекта:</a:t>
            </a:r>
            <a:endParaRPr lang="ru-RU" i="1" dirty="0"/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500063" y="3571875"/>
            <a:ext cx="7239000" cy="2786063"/>
          </a:xfrm>
        </p:spPr>
        <p:txBody>
          <a:bodyPr/>
          <a:lstStyle/>
          <a:p>
            <a:pPr eaLnBrk="1" hangingPunct="1"/>
            <a:r>
              <a:rPr lang="ru-RU" smtClean="0"/>
              <a:t>Разобраться в появлении жаргона</a:t>
            </a:r>
          </a:p>
          <a:p>
            <a:pPr eaLnBrk="1" hangingPunct="1"/>
            <a:r>
              <a:rPr lang="ru-RU" smtClean="0"/>
              <a:t>Понять, что влияет на молодёжный жаргон</a:t>
            </a:r>
            <a:endParaRPr lang="en-US" smtClean="0"/>
          </a:p>
          <a:p>
            <a:pPr eaLnBrk="1" hangingPunct="1"/>
            <a:r>
              <a:rPr lang="ru-RU" smtClean="0"/>
              <a:t>Сравнить два вида жаргона: молодёжный и блатной (тюремный)</a:t>
            </a:r>
          </a:p>
          <a:p>
            <a:pPr eaLnBrk="1" hangingPunct="1"/>
            <a:r>
              <a:rPr lang="ru-RU" smtClean="0"/>
              <a:t>Убедить подростков пользоваться нормативной лексикой</a:t>
            </a:r>
            <a:endParaRPr lang="en-US" smtClean="0"/>
          </a:p>
          <a:p>
            <a:pPr eaLnBrk="1" hangingPunct="1"/>
            <a:endParaRPr lang="ru-RU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71472" y="285728"/>
            <a:ext cx="7239000" cy="748684"/>
          </a:xfrm>
          <a:prstGeom prst="rect">
            <a:avLst/>
          </a:prstGeom>
        </p:spPr>
        <p:txBody>
          <a:bodyPr lIns="45720" tIns="0" rIns="45720" bIns="0"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800" b="1" i="1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ЦЕЛЬ проекта:</a:t>
            </a:r>
          </a:p>
        </p:txBody>
      </p:sp>
      <p:sp>
        <p:nvSpPr>
          <p:cNvPr id="9221" name="TextBox 4"/>
          <p:cNvSpPr txBox="1">
            <a:spLocks noChangeArrowheads="1"/>
          </p:cNvSpPr>
          <p:nvPr/>
        </p:nvSpPr>
        <p:spPr bwMode="auto">
          <a:xfrm>
            <a:off x="571500" y="1143000"/>
            <a:ext cx="73580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/>
              <a:t>Узнать о влиянии жаргонизмов на речь человека </a:t>
            </a: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Содержимое 2"/>
          <p:cNvPicPr>
            <a:picLocks noGrp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01638" y="207963"/>
            <a:ext cx="7358062" cy="3797300"/>
          </a:xfrm>
        </p:spPr>
      </p:pic>
      <p:pic>
        <p:nvPicPr>
          <p:cNvPr id="10243" name="Picture 2" descr="C:\Documents and Settings\User\Desktop\мама\no04.h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3" y="4000500"/>
            <a:ext cx="2052637" cy="263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88" y="3143250"/>
            <a:ext cx="6696075" cy="3500438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Жаргон- 1)наречие, сильно отклоняющееся от основного говора.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	2) язык, свойственный какому-либо классу, профессии.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	3)речь какой-нибудь социальной или иной объединённой общими интересами группы, содержащая много отличных от общего языка слов и выражений, отражающих вкусы и потребности данной группы.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214290"/>
            <a:ext cx="5643602" cy="25853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Так что же   всё-таки такое жаргон?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7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77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i="1" dirty="0" smtClean="0"/>
              <a:t>В разные периоды развития языка и общества разным был и объект борьбы. </a:t>
            </a:r>
            <a:endParaRPr lang="ru-RU" sz="2800" i="1" dirty="0"/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500063" y="3000375"/>
            <a:ext cx="7239000" cy="27146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2400" i="1" smtClean="0">
                <a:solidFill>
                  <a:schemeClr val="tx2"/>
                </a:solidFill>
              </a:rPr>
              <a:t>В 20–30-е гг. разговорную речь захлестывали волны уличной стихии – беспризорников, воров, – а также митинговый язык революционных матросов и солдат (от них – обращение братишка).</a:t>
            </a:r>
          </a:p>
          <a:p>
            <a:pPr eaLnBrk="1" hangingPunct="1">
              <a:buFont typeface="Wingdings 2" pitchFamily="18" charset="2"/>
              <a:buNone/>
            </a:pPr>
            <a:endParaRPr lang="ru-RU" sz="2400" i="1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mtClean="0"/>
              <a:t>Улет, отпад! – так может выразить восторг сегодняшний подросток, скучную музыку назовет депрессняк, а примерного ученика – ботаник. </a:t>
            </a:r>
          </a:p>
        </p:txBody>
      </p:sp>
      <p:pic>
        <p:nvPicPr>
          <p:cNvPr id="13315" name="Picture 2" descr="C:\Documents and Settings\User\Desktop\img001а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75" y="3244850"/>
            <a:ext cx="4572000" cy="361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i="1" dirty="0" smtClean="0"/>
              <a:t>Как мы говорим?</a:t>
            </a:r>
            <a:endParaRPr lang="ru-RU" i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7239000" cy="6241446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000" b="1" i="1" dirty="0" smtClean="0">
                <a:solidFill>
                  <a:schemeClr val="tx2"/>
                </a:solidFill>
              </a:rPr>
              <a:t>Что же теперь???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000" b="1" i="1" dirty="0" smtClean="0">
                <a:solidFill>
                  <a:schemeClr val="tx2"/>
                </a:solidFill>
              </a:rPr>
              <a:t>							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000" b="1" i="1" dirty="0" smtClean="0">
                <a:solidFill>
                  <a:schemeClr val="tx2"/>
                </a:solidFill>
              </a:rPr>
              <a:t>С какой стихией бороться сегодня????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b="1" i="1" dirty="0" smtClean="0">
              <a:solidFill>
                <a:schemeClr val="tx2"/>
              </a:solidFill>
            </a:endParaRPr>
          </a:p>
          <a:p>
            <a:pPr lvl="5" algn="ctr">
              <a:buFont typeface="Wingdings 2"/>
              <a:buNone/>
              <a:defRPr/>
            </a:pPr>
            <a:r>
              <a:rPr lang="ru-RU" sz="4000" b="1" i="1" dirty="0" smtClean="0">
                <a:solidFill>
                  <a:schemeClr val="tx2"/>
                </a:solidFill>
              </a:rPr>
              <a:t>			Как изменяется 			сегодня 				контингент 			носителей???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i="1" dirty="0" smtClean="0">
                <a:solidFill>
                  <a:schemeClr val="tx2"/>
                </a:solidFill>
              </a:rPr>
              <a:t>				</a:t>
            </a:r>
            <a:endParaRPr lang="ru-RU" b="1" i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85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385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385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385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85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385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385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385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Один из самых ярких примеров – язык офеней, бродячих купцов на Руси в XVI – нач. XX в.; они использовали, в частности, прием замены слогов: кустра вместо сестра. </a:t>
            </a:r>
          </a:p>
          <a:p>
            <a:pPr eaLnBrk="1" hangingPunct="1"/>
            <a:r>
              <a:rPr lang="ru-RU" smtClean="0"/>
              <a:t>Другой, не менее древний образец – французский верлен, прием перестановок и замен слогов, испокон веку используемый в воровском арго и в современном молодежном.</a:t>
            </a:r>
          </a:p>
        </p:txBody>
      </p: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i="1" dirty="0" smtClean="0"/>
              <a:t>Появление жаргона</a:t>
            </a:r>
            <a:endParaRPr lang="ru-RU" i="1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72390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i="1" dirty="0" smtClean="0"/>
              <a:t>Первобытность молодёжной речи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1143000"/>
            <a:ext cx="7239000" cy="5715000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smtClean="0"/>
              <a:t>Нестабильность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tx1">
                    <a:tint val="85000"/>
                  </a:schemeClr>
                </a:solidFill>
              </a:rPr>
              <a:t>Не успев закрепиться, одни формы речи уступают место другим: так, не столь давнее жаргонное мани (деньги) заменили баксы и бабки. Аналогичные процессы отмечались в начале века исследователями-этнографами в языках южноамериканских индейцев, для которых миссионеры не успевали переписывать словари. Это естественное состояние любого языкового образования в период его становления.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smtClean="0"/>
              <a:t>Неопределенность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ru-RU" dirty="0" smtClean="0">
                <a:solidFill>
                  <a:schemeClr val="tx1">
                    <a:tint val="85000"/>
                  </a:schemeClr>
                </a:solidFill>
              </a:rPr>
              <a:t>Шоколад, стремно, круто, я прусь могут быть и положительной, и отрицательной оценкой ситуации. Подобное явление было в свое время отмечено Д.С.   Лихачевым для уголовно-лагерного жаргона. </a:t>
            </a:r>
            <a:endParaRPr lang="ru-RU" dirty="0">
              <a:solidFill>
                <a:schemeClr val="tx1">
                  <a:tint val="85000"/>
                </a:schemeClr>
              </a:solidFill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2"/>
          <p:cNvSpPr>
            <a:spLocks noGrp="1"/>
          </p:cNvSpPr>
          <p:nvPr>
            <p:ph idx="1"/>
          </p:nvPr>
        </p:nvSpPr>
        <p:spPr>
          <a:xfrm>
            <a:off x="457200" y="1609725"/>
            <a:ext cx="7239000" cy="1462088"/>
          </a:xfrm>
        </p:spPr>
        <p:txBody>
          <a:bodyPr/>
          <a:lstStyle/>
          <a:p>
            <a:pPr eaLnBrk="1" hangingPunct="1">
              <a:buFont typeface="Trebuchet MS" pitchFamily="34" charset="0"/>
              <a:buChar char="¿"/>
            </a:pPr>
            <a:r>
              <a:rPr lang="ru-RU" sz="2800" smtClean="0"/>
              <a:t>Почему, если молодежь знает, как говорить правильно, она говорит неправильно?</a:t>
            </a:r>
          </a:p>
        </p:txBody>
      </p:sp>
      <p:sp>
        <p:nvSpPr>
          <p:cNvPr id="17411" name="Содержимое 2"/>
          <p:cNvSpPr txBox="1">
            <a:spLocks/>
          </p:cNvSpPr>
          <p:nvPr/>
        </p:nvSpPr>
        <p:spPr bwMode="auto">
          <a:xfrm>
            <a:off x="500063" y="3357563"/>
            <a:ext cx="7239000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endParaRPr lang="ru-RU" sz="2600">
              <a:latin typeface="Trebuchet MS" pitchFamily="34" charset="0"/>
            </a:endParaRPr>
          </a:p>
        </p:txBody>
      </p:sp>
      <p:sp>
        <p:nvSpPr>
          <p:cNvPr id="17412" name="Содержимое 2"/>
          <p:cNvSpPr txBox="1">
            <a:spLocks/>
          </p:cNvSpPr>
          <p:nvPr/>
        </p:nvSpPr>
        <p:spPr bwMode="auto">
          <a:xfrm>
            <a:off x="571500" y="3357563"/>
            <a:ext cx="7239000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Clr>
                <a:schemeClr val="tx2"/>
              </a:buClr>
              <a:buSzPct val="73000"/>
              <a:buFont typeface="Trebuchet MS" pitchFamily="34" charset="0"/>
              <a:buChar char="¿"/>
            </a:pPr>
            <a:r>
              <a:rPr lang="ru-RU" sz="2800">
                <a:latin typeface="Trebuchet MS" pitchFamily="34" charset="0"/>
              </a:rPr>
              <a:t> Почему предпочитает использовать осуждаемые формы речи, зная престижные, нормативные?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i="1" dirty="0" smtClean="0"/>
              <a:t>Почему мы говорим неправильно?</a:t>
            </a:r>
            <a:endParaRPr lang="ru-RU" i="1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Содержимое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 marL="0" indent="0" algn="ctr" eaLnBrk="1" hangingPunct="1">
              <a:buFont typeface="Wingdings 2" pitchFamily="18" charset="2"/>
              <a:buNone/>
            </a:pPr>
            <a:r>
              <a:rPr lang="ru-RU" sz="3200" b="1" i="1" smtClean="0">
                <a:solidFill>
                  <a:schemeClr val="tx2"/>
                </a:solidFill>
              </a:rPr>
              <a:t>Потому что у молодёжи другая система ценностей, другой престиж, другая норма – </a:t>
            </a:r>
            <a:r>
              <a:rPr lang="ru-RU" sz="3200" b="1" i="1" smtClean="0">
                <a:solidFill>
                  <a:srgbClr val="FF0000"/>
                </a:solidFill>
              </a:rPr>
              <a:t>антинорма</a:t>
            </a:r>
          </a:p>
        </p:txBody>
      </p:sp>
      <p:pic>
        <p:nvPicPr>
          <p:cNvPr id="18435" name="Рисунок 3" descr="E:\All_Documets\Таня\d39f2e9182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813" y="4143375"/>
            <a:ext cx="5019675" cy="213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Текст 2"/>
          <p:cNvSpPr>
            <a:spLocks noGrp="1"/>
          </p:cNvSpPr>
          <p:nvPr/>
        </p:nvSpPr>
        <p:spPr bwMode="auto">
          <a:xfrm>
            <a:off x="214313" y="214313"/>
            <a:ext cx="7429500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296" tIns="0" rIns="0" bIns="0"/>
          <a:lstStyle/>
          <a:p>
            <a:pPr>
              <a:buClr>
                <a:schemeClr val="tx2"/>
              </a:buClr>
              <a:buSzPct val="73000"/>
            </a:pPr>
            <a:endParaRPr lang="ru-RU" sz="1400">
              <a:latin typeface="Trebuchet MS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85725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СЛОВАРЬ СЛЕНГА.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50" y="1000125"/>
            <a:ext cx="8072438" cy="5429250"/>
          </a:xfrm>
          <a:ln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Аватар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-  картинка, которую пользователь выбирает себе в качестве «лица». В основном используется на форумах и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блогах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интернете.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Братва- друзья.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Бабки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-  деньги.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Батл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-  бутылка.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Битый -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 поломанный, испорченный. Например, "Битая ссылка" —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ссылка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несуществующий адрес в Интернете. "Битый кластер" - поврежденный кластер.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Бот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-  программа, имитирующая действия человека, иногда с зачатками искусственного интеллекта.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Вольтанутый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странный  человек.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Видюха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- 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видео-карта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Вышка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-  высшее учебное заведение, например, институт, либо высшее образование.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214313"/>
            <a:ext cx="8329613" cy="5911850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/>
              <a:t>Г.</a:t>
            </a:r>
            <a:endParaRPr lang="ru-RU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Грузить- давать большое количество ненужной информации, иногда намеренно забалтывать.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Грузило- тот, кто дает такую информацию.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err="1"/>
              <a:t>Глюк</a:t>
            </a:r>
            <a:r>
              <a:rPr lang="ru-RU" dirty="0"/>
              <a:t>- видение, что-либо показалось.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err="1" smtClean="0"/>
              <a:t>Герыч</a:t>
            </a:r>
            <a:r>
              <a:rPr lang="ru-RU" dirty="0"/>
              <a:t> -  героин.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err="1" smtClean="0"/>
              <a:t>Глюк</a:t>
            </a:r>
            <a:r>
              <a:rPr lang="ru-RU" dirty="0" smtClean="0"/>
              <a:t> </a:t>
            </a:r>
            <a:r>
              <a:rPr lang="ru-RU" dirty="0"/>
              <a:t> -  ошибка в работе программы или устройства.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err="1" smtClean="0"/>
              <a:t>Гуглить</a:t>
            </a:r>
            <a:r>
              <a:rPr lang="ru-RU" dirty="0" smtClean="0"/>
              <a:t> </a:t>
            </a:r>
            <a:r>
              <a:rPr lang="ru-RU" dirty="0"/>
              <a:t> -  искать какую-либо информацию в интернете с помощью поисковика </a:t>
            </a:r>
            <a:r>
              <a:rPr lang="ru-RU" dirty="0" err="1"/>
              <a:t>Google</a:t>
            </a:r>
            <a:r>
              <a:rPr lang="ru-RU" dirty="0"/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/>
              <a:t>Д.</a:t>
            </a:r>
            <a:endParaRPr lang="ru-RU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Движок </a:t>
            </a:r>
            <a:r>
              <a:rPr lang="ru-RU" dirty="0"/>
              <a:t> -  стимул, </a:t>
            </a:r>
            <a:r>
              <a:rPr lang="ru-RU" dirty="0" err="1"/>
              <a:t>пpичина</a:t>
            </a:r>
            <a:r>
              <a:rPr lang="ru-RU" dirty="0"/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err="1" smtClean="0"/>
              <a:t>Демо</a:t>
            </a:r>
            <a:r>
              <a:rPr lang="ru-RU" dirty="0" smtClean="0"/>
              <a:t> </a:t>
            </a:r>
            <a:r>
              <a:rPr lang="ru-RU" dirty="0"/>
              <a:t> -  неполная (ознакомительная) версия программы или игры.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err="1" smtClean="0"/>
              <a:t>Дискач</a:t>
            </a:r>
            <a:r>
              <a:rPr lang="ru-RU" dirty="0" smtClean="0"/>
              <a:t> </a:t>
            </a:r>
            <a:r>
              <a:rPr lang="ru-RU" dirty="0"/>
              <a:t> -  дискотека.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err="1" smtClean="0"/>
              <a:t>Дубак</a:t>
            </a:r>
            <a:r>
              <a:rPr lang="ru-RU" dirty="0" smtClean="0"/>
              <a:t> </a:t>
            </a:r>
            <a:r>
              <a:rPr lang="ru-RU" dirty="0"/>
              <a:t> -  холод.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err="1" smtClean="0"/>
              <a:t>Дымовуха</a:t>
            </a:r>
            <a:r>
              <a:rPr lang="ru-RU" dirty="0" smtClean="0"/>
              <a:t> </a:t>
            </a:r>
            <a:r>
              <a:rPr lang="ru-RU" dirty="0"/>
              <a:t> -  дымовая граната.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285750"/>
            <a:ext cx="8401050" cy="5929313"/>
          </a:xfrm>
        </p:spPr>
        <p:txBody>
          <a:bodyPr>
            <a:normAutofit fontScale="8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/>
              <a:t>Е.</a:t>
            </a:r>
            <a:endParaRPr lang="ru-RU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err="1"/>
              <a:t>Еггог</a:t>
            </a:r>
            <a:r>
              <a:rPr lang="ru-RU" dirty="0"/>
              <a:t>  -  </a:t>
            </a:r>
            <a:r>
              <a:rPr lang="ru-RU" dirty="0" err="1"/>
              <a:t>error</a:t>
            </a:r>
            <a:r>
              <a:rPr lang="ru-RU" dirty="0"/>
              <a:t> (ошибка) по-русски.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/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/>
              <a:t>Ж. </a:t>
            </a:r>
            <a:endParaRPr lang="ru-RU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Жмот- жадный человек.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Жаба</a:t>
            </a:r>
            <a:r>
              <a:rPr lang="ru-RU" dirty="0"/>
              <a:t> -  язык программирования </a:t>
            </a:r>
            <a:r>
              <a:rPr lang="ru-RU" dirty="0" err="1"/>
              <a:t>Java</a:t>
            </a:r>
            <a:r>
              <a:rPr lang="ru-RU" dirty="0"/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Жужжать  -  устанавливать связь при помощи модема.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/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/>
              <a:t>З.</a:t>
            </a:r>
            <a:endParaRPr lang="ru-RU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Зависать</a:t>
            </a:r>
            <a:r>
              <a:rPr lang="ru-RU" dirty="0"/>
              <a:t> -  нахождение программы в состоянии, когда она совершенно не реагирует на действия пользователя и сама не выполняет никаких действий.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err="1" smtClean="0"/>
              <a:t>Закусон</a:t>
            </a:r>
            <a:r>
              <a:rPr lang="ru-RU" dirty="0"/>
              <a:t> -  закуска.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/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/>
              <a:t>И.</a:t>
            </a:r>
            <a:endParaRPr lang="ru-RU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err="1" smtClean="0"/>
              <a:t>Инет</a:t>
            </a:r>
            <a:r>
              <a:rPr lang="ru-RU" dirty="0"/>
              <a:t> -  интернет.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err="1"/>
              <a:t>ИксПи</a:t>
            </a:r>
            <a:r>
              <a:rPr lang="ru-RU" dirty="0"/>
              <a:t>  -  Операционная система </a:t>
            </a:r>
            <a:r>
              <a:rPr lang="ru-RU" dirty="0" err="1"/>
              <a:t>Microsoft</a:t>
            </a:r>
            <a:r>
              <a:rPr lang="ru-RU" dirty="0"/>
              <a:t> </a:t>
            </a:r>
            <a:r>
              <a:rPr lang="ru-RU" dirty="0" err="1"/>
              <a:t>Windows</a:t>
            </a:r>
            <a:r>
              <a:rPr lang="ru-RU" dirty="0"/>
              <a:t> XP.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214313"/>
            <a:ext cx="8329613" cy="5911850"/>
          </a:xfrm>
        </p:spPr>
        <p:txBody>
          <a:bodyPr>
            <a:normAutofit fontScale="2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6400" b="1" dirty="0"/>
              <a:t>К.</a:t>
            </a:r>
            <a:endParaRPr lang="ru-RU" sz="6400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8000" dirty="0"/>
              <a:t>Крыша- защита.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8000" dirty="0"/>
              <a:t>Колеса- наркотические таблетки.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8000" dirty="0"/>
              <a:t>Косяк- самокрутка с наркотиком, ошибка.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8000" dirty="0" err="1"/>
              <a:t>Клёвый</a:t>
            </a:r>
            <a:r>
              <a:rPr lang="ru-RU" sz="8000" dirty="0"/>
              <a:t>- хороший, веселый.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8000" dirty="0" err="1" smtClean="0"/>
              <a:t>Калаш</a:t>
            </a:r>
            <a:r>
              <a:rPr lang="ru-RU" sz="8000" dirty="0"/>
              <a:t> -  Автомат Калашникова.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8000" dirty="0"/>
              <a:t>Кранты  -  Конец (в переносном смысле, вроде, "мне конец"), либо неудачный исход какого-то мероприятия. Например, "Ну все - нам кранты!" - "Ну все - нам конец!".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8000" dirty="0" err="1"/>
              <a:t>Контер</a:t>
            </a:r>
            <a:r>
              <a:rPr lang="ru-RU" sz="8000" dirty="0"/>
              <a:t>  -  спецназ в компьютерной игре </a:t>
            </a:r>
            <a:r>
              <a:rPr lang="ru-RU" sz="8000" dirty="0" err="1"/>
              <a:t>Counter-Strike</a:t>
            </a:r>
            <a:r>
              <a:rPr lang="ru-RU" sz="8000" dirty="0"/>
              <a:t>, либо игрок, играющий за этот спецназ.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8000" dirty="0" smtClean="0"/>
              <a:t>Кряк</a:t>
            </a:r>
            <a:r>
              <a:rPr lang="ru-RU" sz="8000" dirty="0"/>
              <a:t> -  небольшая программа, взламывающая </a:t>
            </a:r>
            <a:r>
              <a:rPr lang="ru-RU" sz="8000" dirty="0" err="1"/>
              <a:t>зашиту</a:t>
            </a:r>
            <a:r>
              <a:rPr lang="ru-RU" sz="8000" dirty="0"/>
              <a:t> от нелегального использования другой программы.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6200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6400" b="1" dirty="0"/>
              <a:t>Л. </a:t>
            </a:r>
            <a:endParaRPr lang="ru-RU" sz="6400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8000" dirty="0"/>
              <a:t>В ломы – лень, неохота что-либо делать.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8000" dirty="0"/>
              <a:t>Липа- ненастоящий, подложный.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8000" dirty="0"/>
              <a:t>Лох- жертва обмана.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6200" b="1" dirty="0"/>
              <a:t> </a:t>
            </a:r>
            <a:endParaRPr lang="ru-RU" sz="6200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6200" b="1" dirty="0"/>
              <a:t>М.</a:t>
            </a:r>
            <a:endParaRPr lang="ru-RU" sz="6200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8000" dirty="0" err="1"/>
              <a:t>Мобила</a:t>
            </a:r>
            <a:r>
              <a:rPr lang="ru-RU" sz="8000" dirty="0"/>
              <a:t> (от мобильный)- телефон.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/>
              <a:t> </a:t>
            </a:r>
            <a:endParaRPr lang="ru-RU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285750"/>
            <a:ext cx="8329613" cy="5840413"/>
          </a:xfrm>
        </p:spPr>
        <p:txBody>
          <a:bodyPr>
            <a:normAutofit fontScale="6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/>
              <a:t>Н.</a:t>
            </a:r>
            <a:endParaRPr lang="ru-RU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err="1"/>
              <a:t>Нюхачи-токсикоманы</a:t>
            </a:r>
            <a:r>
              <a:rPr lang="ru-RU" dirty="0"/>
              <a:t>.                         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Наркота- наркотики.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err="1"/>
              <a:t>Ништяк</a:t>
            </a:r>
            <a:r>
              <a:rPr lang="ru-RU" dirty="0"/>
              <a:t>- все в порядке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/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/>
              <a:t> О</a:t>
            </a:r>
            <a:r>
              <a:rPr lang="ru-RU" b="1" dirty="0"/>
              <a:t>.</a:t>
            </a:r>
            <a:endParaRPr lang="ru-RU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Отстой- плохо, устарело.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err="1"/>
              <a:t>Обдолбанный</a:t>
            </a:r>
            <a:r>
              <a:rPr lang="ru-RU" dirty="0"/>
              <a:t>- находящийся под действием наркотика.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/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/>
              <a:t> П</a:t>
            </a:r>
            <a:r>
              <a:rPr lang="ru-RU" b="1" dirty="0"/>
              <a:t>.</a:t>
            </a:r>
            <a:endParaRPr lang="ru-RU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Пыхтеть- курить.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Перец- парень , мужчина.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/>
              <a:t> </a:t>
            </a:r>
            <a:endParaRPr lang="ru-RU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/>
              <a:t>Р. </a:t>
            </a:r>
            <a:endParaRPr lang="ru-RU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err="1"/>
              <a:t>Ржач</a:t>
            </a:r>
            <a:r>
              <a:rPr lang="ru-RU" dirty="0"/>
              <a:t>- смех.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err="1"/>
              <a:t>Рамцы</a:t>
            </a:r>
            <a:r>
              <a:rPr lang="ru-RU" dirty="0"/>
              <a:t>- разборки.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/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/>
              <a:t>С.</a:t>
            </a:r>
            <a:endParaRPr lang="ru-RU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Сесть на иглу- начать принимать наркотики.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Стрелка- заранее намеченная встреча, сопровождаемая дракой.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err="1"/>
              <a:t>Самустилка</a:t>
            </a:r>
            <a:r>
              <a:rPr lang="ru-RU" dirty="0"/>
              <a:t> (от аббревиатуры </a:t>
            </a:r>
            <a:r>
              <a:rPr lang="en-US" dirty="0"/>
              <a:t>SMS</a:t>
            </a:r>
            <a:r>
              <a:rPr lang="ru-RU" dirty="0"/>
              <a:t>)- способ мобильной связи.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Содержимое 2"/>
          <p:cNvSpPr>
            <a:spLocks noGrp="1"/>
          </p:cNvSpPr>
          <p:nvPr>
            <p:ph idx="4294967295"/>
          </p:nvPr>
        </p:nvSpPr>
        <p:spPr>
          <a:xfrm>
            <a:off x="957263" y="357188"/>
            <a:ext cx="8186737" cy="576897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ru-RU" b="1" smtClean="0"/>
          </a:p>
          <a:p>
            <a:pPr eaLnBrk="1" hangingPunct="1">
              <a:buFont typeface="Wingdings 2" pitchFamily="18" charset="2"/>
              <a:buNone/>
            </a:pPr>
            <a:r>
              <a:rPr lang="ru-RU" b="1" smtClean="0"/>
              <a:t>Ш.</a:t>
            </a:r>
            <a:endParaRPr lang="ru-RU" smtClean="0"/>
          </a:p>
          <a:p>
            <a:pPr eaLnBrk="1" hangingPunct="1"/>
            <a:r>
              <a:rPr lang="ru-RU" smtClean="0"/>
              <a:t>Шпенгалет- маленький.</a:t>
            </a:r>
          </a:p>
          <a:p>
            <a:pPr eaLnBrk="1" hangingPunct="1"/>
            <a:r>
              <a:rPr lang="ru-RU" smtClean="0"/>
              <a:t>Шухер - опасность.</a:t>
            </a:r>
          </a:p>
          <a:p>
            <a:pPr eaLnBrk="1" hangingPunct="1"/>
            <a:r>
              <a:rPr lang="ru-RU" smtClean="0"/>
              <a:t>Шмон- проверка.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mtClean="0"/>
              <a:t> </a:t>
            </a:r>
          </a:p>
          <a:p>
            <a:pPr eaLnBrk="1" hangingPunct="1"/>
            <a:r>
              <a:rPr lang="ru-RU" b="1" smtClean="0"/>
              <a:t>Я.</a:t>
            </a:r>
            <a:endParaRPr lang="ru-RU" smtClean="0"/>
          </a:p>
          <a:p>
            <a:pPr eaLnBrk="1" hangingPunct="1"/>
            <a:r>
              <a:rPr lang="ru-RU" smtClean="0"/>
              <a:t>Ящик- телевизор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i="1" dirty="0" smtClean="0"/>
              <a:t>Молодёжный жаргон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bg1">
                  <a:lumMod val="95000"/>
                  <a:lumOff val="5000"/>
                </a:schemeClr>
              </a:buClr>
              <a:buSzPct val="105000"/>
              <a:buFont typeface="Wingdings" pitchFamily="2" charset="2"/>
              <a:buChar char="Ø"/>
              <a:defRPr/>
            </a:pPr>
            <a:r>
              <a:rPr lang="ru-RU" dirty="0" smtClean="0"/>
              <a:t>Родители-предки, шнурки, фауны, </a:t>
            </a:r>
            <a:r>
              <a:rPr lang="ru-RU" dirty="0" err="1" smtClean="0"/>
              <a:t>родоки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bg1">
                  <a:lumMod val="95000"/>
                  <a:lumOff val="5000"/>
                </a:schemeClr>
              </a:buClr>
              <a:buSzPct val="105000"/>
              <a:buFont typeface="Wingdings" pitchFamily="2" charset="2"/>
              <a:buChar char="Ø"/>
              <a:defRPr/>
            </a:pPr>
            <a:r>
              <a:rPr lang="ru-RU" dirty="0" smtClean="0"/>
              <a:t>Мобильный телефон- </a:t>
            </a:r>
            <a:r>
              <a:rPr lang="ru-RU" dirty="0" err="1" smtClean="0"/>
              <a:t>мобила</a:t>
            </a:r>
            <a:r>
              <a:rPr lang="ru-RU" dirty="0" smtClean="0"/>
              <a:t>, </a:t>
            </a:r>
            <a:r>
              <a:rPr lang="ru-RU" dirty="0" err="1" smtClean="0"/>
              <a:t>мобилка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bg1">
                  <a:lumMod val="95000"/>
                  <a:lumOff val="5000"/>
                </a:schemeClr>
              </a:buClr>
              <a:buSzPct val="105000"/>
              <a:buFont typeface="Wingdings" pitchFamily="2" charset="2"/>
              <a:buChar char="Ø"/>
              <a:defRPr/>
            </a:pPr>
            <a:r>
              <a:rPr lang="ru-RU" dirty="0" smtClean="0"/>
              <a:t>Телевизор- </a:t>
            </a:r>
            <a:r>
              <a:rPr lang="ru-RU" dirty="0" err="1" smtClean="0"/>
              <a:t>телек</a:t>
            </a:r>
            <a:r>
              <a:rPr lang="ru-RU" dirty="0" smtClean="0"/>
              <a:t>, ящик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bg1">
                  <a:lumMod val="95000"/>
                  <a:lumOff val="5000"/>
                </a:schemeClr>
              </a:buClr>
              <a:buSzPct val="105000"/>
              <a:buFont typeface="Wingdings" pitchFamily="2" charset="2"/>
              <a:buChar char="Ø"/>
              <a:defRPr/>
            </a:pPr>
            <a:r>
              <a:rPr lang="ru-RU" dirty="0" smtClean="0"/>
              <a:t>Дискотека- </a:t>
            </a:r>
            <a:r>
              <a:rPr lang="ru-RU" dirty="0" err="1" smtClean="0"/>
              <a:t>туса</a:t>
            </a:r>
            <a:r>
              <a:rPr lang="ru-RU" dirty="0" smtClean="0"/>
              <a:t>, </a:t>
            </a:r>
            <a:r>
              <a:rPr lang="ru-RU" dirty="0" err="1" smtClean="0"/>
              <a:t>дискач</a:t>
            </a:r>
            <a:r>
              <a:rPr lang="ru-RU" dirty="0" smtClean="0"/>
              <a:t>, тусовка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bg1">
                  <a:lumMod val="95000"/>
                  <a:lumOff val="5000"/>
                </a:schemeClr>
              </a:buClr>
              <a:buSzPct val="105000"/>
              <a:buFont typeface="Wingdings" pitchFamily="2" charset="2"/>
              <a:buChar char="Ø"/>
              <a:defRPr/>
            </a:pPr>
            <a:r>
              <a:rPr lang="ru-RU" dirty="0" smtClean="0"/>
              <a:t>Клавиатура- </a:t>
            </a:r>
            <a:r>
              <a:rPr lang="ru-RU" dirty="0" err="1" smtClean="0"/>
              <a:t>клава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bg1">
                  <a:lumMod val="95000"/>
                  <a:lumOff val="5000"/>
                </a:schemeClr>
              </a:buClr>
              <a:buSzPct val="105000"/>
              <a:buFont typeface="Wingdings" pitchFamily="2" charset="2"/>
              <a:buChar char="Ø"/>
              <a:defRPr/>
            </a:pPr>
            <a:r>
              <a:rPr lang="ru-RU" dirty="0" smtClean="0"/>
              <a:t>Одежда- </a:t>
            </a:r>
            <a:r>
              <a:rPr lang="ru-RU" dirty="0" err="1" smtClean="0"/>
              <a:t>шмот</a:t>
            </a:r>
            <a:r>
              <a:rPr lang="ru-RU" dirty="0" smtClean="0"/>
              <a:t>, </a:t>
            </a:r>
            <a:r>
              <a:rPr lang="ru-RU" dirty="0" err="1" smtClean="0"/>
              <a:t>прикид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bg1">
                  <a:lumMod val="95000"/>
                  <a:lumOff val="5000"/>
                </a:schemeClr>
              </a:buClr>
              <a:buSzPct val="105000"/>
              <a:buFont typeface="Wingdings" pitchFamily="2" charset="2"/>
              <a:buChar char="Ø"/>
              <a:defRPr/>
            </a:pPr>
            <a:endParaRPr lang="ru-RU" dirty="0" smtClean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ChangeArrowheads="1"/>
          </p:cNvSpPr>
          <p:nvPr/>
        </p:nvSpPr>
        <p:spPr bwMode="auto">
          <a:xfrm>
            <a:off x="285750" y="928688"/>
            <a:ext cx="8442325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buFontTx/>
              <a:buChar char="•"/>
            </a:pPr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Знаете ли вы что такое жаргон?</a:t>
            </a:r>
          </a:p>
          <a:p>
            <a:pPr eaLnBrk="0" hangingPunct="0">
              <a:buFontTx/>
              <a:buChar char="•"/>
            </a:pPr>
            <a:endParaRPr lang="ru-RU" sz="2800">
              <a:ea typeface="Calibri" pitchFamily="34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 вы относитесь к молодёжному жаргону?</a:t>
            </a:r>
            <a:endParaRPr lang="ru-RU" sz="2800"/>
          </a:p>
          <a:p>
            <a:pPr eaLnBrk="0" hangingPunct="0">
              <a:buFontTx/>
              <a:buChar char="•"/>
            </a:pPr>
            <a:r>
              <a:rPr lang="ru-RU" sz="2800">
                <a:latin typeface="Times New Roman" pitchFamily="18" charset="0"/>
                <a:ea typeface="Calibri" pitchFamily="34" charset="0"/>
                <a:cs typeface="Calibri" pitchFamily="34" charset="0"/>
              </a:rPr>
              <a:t>Используете ли вы жаргон?</a:t>
            </a:r>
          </a:p>
          <a:p>
            <a:pPr eaLnBrk="0" hangingPunct="0">
              <a:buFontTx/>
              <a:buChar char="•"/>
            </a:pPr>
            <a:endParaRPr lang="ru-RU" sz="2800"/>
          </a:p>
          <a:p>
            <a:pPr eaLnBrk="0" hangingPunct="0">
              <a:buFontTx/>
              <a:buChar char="•"/>
            </a:pPr>
            <a:r>
              <a:rPr lang="ru-RU" sz="2800">
                <a:latin typeface="Times New Roman" pitchFamily="18" charset="0"/>
                <a:ea typeface="Calibri" pitchFamily="34" charset="0"/>
                <a:cs typeface="Calibri" pitchFamily="34" charset="0"/>
              </a:rPr>
              <a:t>Используют ли ваши друзья, одноклассники жаргон?</a:t>
            </a:r>
          </a:p>
          <a:p>
            <a:pPr eaLnBrk="0" hangingPunct="0">
              <a:buFontTx/>
              <a:buChar char="•"/>
            </a:pPr>
            <a:endParaRPr lang="ru-RU" sz="2800"/>
          </a:p>
          <a:p>
            <a:pPr eaLnBrk="0" hangingPunct="0">
              <a:buFontTx/>
              <a:buChar char="•"/>
            </a:pPr>
            <a:r>
              <a:rPr lang="ru-RU" sz="2800">
                <a:latin typeface="Times New Roman" pitchFamily="18" charset="0"/>
                <a:ea typeface="Calibri" pitchFamily="34" charset="0"/>
                <a:cs typeface="Calibri" pitchFamily="34" charset="0"/>
              </a:rPr>
              <a:t>Приведите пример жаргона</a:t>
            </a:r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7239000" cy="677246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i="1" dirty="0" smtClean="0"/>
              <a:t>Диаграмма</a:t>
            </a:r>
            <a:endParaRPr lang="ru-RU" i="1" dirty="0"/>
          </a:p>
        </p:txBody>
      </p:sp>
      <p:sp>
        <p:nvSpPr>
          <p:cNvPr id="102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mtClean="0"/>
              <a:t>Я провела соц. опрос и составила диаграмму использования молодёжной речи. Вот что из этого вышло:</a:t>
            </a:r>
          </a:p>
        </p:txBody>
      </p:sp>
      <p:graphicFrame>
        <p:nvGraphicFramePr>
          <p:cNvPr id="1026" name="Диаграмма 3"/>
          <p:cNvGraphicFramePr>
            <a:graphicFrameLocks/>
          </p:cNvGraphicFramePr>
          <p:nvPr/>
        </p:nvGraphicFramePr>
        <p:xfrm>
          <a:off x="0" y="2643188"/>
          <a:ext cx="4000500" cy="392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r:id="rId5" imgW="3999323" imgH="3920068" progId="Excel.Sheet.8">
                  <p:embed/>
                </p:oleObj>
              </mc:Choice>
              <mc:Fallback>
                <p:oleObj r:id="rId5" imgW="3999323" imgH="3920068" progId="Excel.Sheet.8">
                  <p:embed/>
                  <p:pic>
                    <p:nvPicPr>
                      <p:cNvPr id="0" name="Диаграмма 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643188"/>
                        <a:ext cx="4000500" cy="3921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Диаграмма 4"/>
          <p:cNvGraphicFramePr>
            <a:graphicFrameLocks/>
          </p:cNvGraphicFramePr>
          <p:nvPr/>
        </p:nvGraphicFramePr>
        <p:xfrm>
          <a:off x="4214813" y="2714625"/>
          <a:ext cx="3976687" cy="392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8" imgW="3981033" imgH="3932261" progId="Excel.Sheet.8">
                  <p:embed/>
                </p:oleObj>
              </mc:Choice>
              <mc:Fallback>
                <p:oleObj r:id="rId8" imgW="3981033" imgH="3932261" progId="Excel.Sheet.8">
                  <p:embed/>
                  <p:pic>
                    <p:nvPicPr>
                      <p:cNvPr id="0" name="Диаграмма 4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4813" y="2714625"/>
                        <a:ext cx="3976687" cy="3929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7239000" cy="124938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800" dirty="0" smtClean="0"/>
              <a:t>Занятие</a:t>
            </a:r>
            <a:br>
              <a:rPr lang="ru-RU" sz="2800" dirty="0" smtClean="0"/>
            </a:br>
            <a:r>
              <a:rPr lang="ru-RU" sz="2800" dirty="0" smtClean="0"/>
              <a:t>«</a:t>
            </a:r>
            <a:r>
              <a:rPr lang="ru-RU" sz="2800" i="1" dirty="0" smtClean="0">
                <a:solidFill>
                  <a:srgbClr val="FFC000"/>
                </a:solidFill>
              </a:rPr>
              <a:t>Молодёжный жаргон: </a:t>
            </a:r>
            <a:br>
              <a:rPr lang="ru-RU" sz="2800" i="1" dirty="0" smtClean="0">
                <a:solidFill>
                  <a:srgbClr val="FFC000"/>
                </a:solidFill>
              </a:rPr>
            </a:br>
            <a:r>
              <a:rPr lang="ru-RU" sz="2800" i="1" dirty="0" smtClean="0">
                <a:solidFill>
                  <a:srgbClr val="FFC000"/>
                </a:solidFill>
              </a:rPr>
              <a:t>норма или </a:t>
            </a:r>
            <a:r>
              <a:rPr lang="ru-RU" sz="2800" i="1" dirty="0" err="1" smtClean="0">
                <a:solidFill>
                  <a:srgbClr val="FFC000"/>
                </a:solidFill>
              </a:rPr>
              <a:t>антинорма</a:t>
            </a:r>
            <a:r>
              <a:rPr lang="ru-RU" sz="2800" i="1" dirty="0" smtClean="0">
                <a:solidFill>
                  <a:srgbClr val="FFC000"/>
                </a:solidFill>
              </a:rPr>
              <a:t>?»</a:t>
            </a:r>
            <a:endParaRPr lang="ru-RU" sz="2800" dirty="0"/>
          </a:p>
        </p:txBody>
      </p:sp>
      <p:pic>
        <p:nvPicPr>
          <p:cNvPr id="5" name="Содержимое 4" descr="SAM_71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45608" y="1609725"/>
            <a:ext cx="6462184" cy="48466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mtClean="0"/>
              <a:t>Стоит задуматься. Молодёжь, использующая жаргон, сама себя толкает на преступную дорогу жизни. Ведь жаргон, который она использует исходит от зеков, тюремщиков.</a:t>
            </a:r>
          </a:p>
        </p:txBody>
      </p:sp>
      <p:pic>
        <p:nvPicPr>
          <p:cNvPr id="20483" name="Picture 2" descr="C:\Documents and Settings\User\Desktop\мама\bf9ce3f093f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88" y="3295650"/>
            <a:ext cx="5357812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i="1" dirty="0" smtClean="0"/>
              <a:t>вывод</a:t>
            </a:r>
            <a:endParaRPr lang="ru-RU" i="1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i="1" dirty="0" smtClean="0"/>
              <a:t>А теперь сравним молодёжный жаргон и жаргон тюремный</a:t>
            </a:r>
            <a:endParaRPr lang="ru-RU" i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3550" y="1490663"/>
          <a:ext cx="7751104" cy="886265"/>
        </p:xfrm>
        <a:graphic>
          <a:graphicData uri="http://schemas.openxmlformats.org/drawingml/2006/table">
            <a:tbl>
              <a:tblPr/>
              <a:tblGrid>
                <a:gridCol w="7751104"/>
              </a:tblGrid>
              <a:tr h="88626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357688" y="1500188"/>
          <a:ext cx="3786214" cy="5072097"/>
        </p:xfrm>
        <a:graphic>
          <a:graphicData uri="http://schemas.openxmlformats.org/drawingml/2006/table">
            <a:tbl>
              <a:tblPr/>
              <a:tblGrid>
                <a:gridCol w="3786214"/>
              </a:tblGrid>
              <a:tr h="5072097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Тюремный</a:t>
                      </a:r>
                    </a:p>
                    <a:p>
                      <a:pPr algn="ctr"/>
                      <a:r>
                        <a:rPr lang="ru-RU" sz="2800" dirty="0" smtClean="0"/>
                        <a:t>Жаргон</a:t>
                      </a:r>
                    </a:p>
                    <a:p>
                      <a:pPr algn="l">
                        <a:buFont typeface="Wingdings" pitchFamily="2" charset="2"/>
                        <a:buChar char="ü"/>
                      </a:pPr>
                      <a:r>
                        <a:rPr lang="ru-RU" sz="2800" dirty="0" smtClean="0"/>
                        <a:t>Разговаривать-базарить</a:t>
                      </a:r>
                    </a:p>
                    <a:p>
                      <a:pPr algn="l">
                        <a:buFont typeface="Wingdings" pitchFamily="2" charset="2"/>
                        <a:buChar char="ü"/>
                      </a:pPr>
                      <a:r>
                        <a:rPr lang="ru-RU" sz="2800" dirty="0" smtClean="0"/>
                        <a:t>Драка- </a:t>
                      </a:r>
                      <a:r>
                        <a:rPr lang="ru-RU" sz="2800" dirty="0" err="1" smtClean="0"/>
                        <a:t>махач</a:t>
                      </a:r>
                      <a:endParaRPr lang="ru-RU" sz="2800" dirty="0" smtClean="0"/>
                    </a:p>
                    <a:p>
                      <a:pPr algn="l">
                        <a:buFont typeface="Wingdings" pitchFamily="2" charset="2"/>
                        <a:buChar char="ü"/>
                      </a:pPr>
                      <a:r>
                        <a:rPr lang="ru-RU" sz="2800" dirty="0" smtClean="0"/>
                        <a:t>Письмо- </a:t>
                      </a:r>
                      <a:r>
                        <a:rPr lang="ru-RU" sz="2800" dirty="0" err="1" smtClean="0"/>
                        <a:t>малява</a:t>
                      </a:r>
                      <a:endParaRPr lang="ru-RU" sz="2800" dirty="0" smtClean="0"/>
                    </a:p>
                    <a:p>
                      <a:pPr algn="l">
                        <a:buFont typeface="Wingdings" pitchFamily="2" charset="2"/>
                        <a:buChar char="ü"/>
                      </a:pPr>
                      <a:r>
                        <a:rPr lang="ru-RU" sz="2800" dirty="0" smtClean="0"/>
                        <a:t>Паника- </a:t>
                      </a:r>
                      <a:r>
                        <a:rPr lang="ru-RU" sz="2800" dirty="0" err="1" smtClean="0"/>
                        <a:t>кипиш</a:t>
                      </a:r>
                      <a:endParaRPr lang="ru-RU" sz="2800" dirty="0" smtClean="0"/>
                    </a:p>
                    <a:p>
                      <a:pPr algn="l">
                        <a:buFont typeface="Wingdings" pitchFamily="2" charset="2"/>
                        <a:buChar char="ü"/>
                      </a:pPr>
                      <a:r>
                        <a:rPr lang="ru-RU" sz="2800" dirty="0" smtClean="0"/>
                        <a:t>Друг- кореш, </a:t>
                      </a:r>
                      <a:r>
                        <a:rPr lang="ru-RU" sz="2800" dirty="0" err="1" smtClean="0"/>
                        <a:t>чувак</a:t>
                      </a:r>
                      <a:endParaRPr lang="ru-RU" sz="2800" dirty="0" smtClean="0"/>
                    </a:p>
                    <a:p>
                      <a:pPr algn="l">
                        <a:buFont typeface="Wingdings" pitchFamily="2" charset="2"/>
                        <a:buChar char="ü"/>
                      </a:pPr>
                      <a:r>
                        <a:rPr lang="ru-RU" sz="2800" dirty="0" smtClean="0"/>
                        <a:t>Вспугнуть- </a:t>
                      </a:r>
                      <a:r>
                        <a:rPr lang="ru-RU" sz="2800" dirty="0" err="1" smtClean="0"/>
                        <a:t>шухернуть</a:t>
                      </a:r>
                      <a:endParaRPr lang="ru-RU" sz="2800" dirty="0" smtClean="0"/>
                    </a:p>
                    <a:p>
                      <a:pPr algn="l">
                        <a:buFont typeface="Wingdings" pitchFamily="2" charset="2"/>
                        <a:buChar char="ü"/>
                      </a:pPr>
                      <a:r>
                        <a:rPr lang="ru-RU" sz="2800" dirty="0" smtClean="0"/>
                        <a:t>Донос- телега</a:t>
                      </a:r>
                      <a:endParaRPr lang="ru-RU" sz="28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63550" y="1504950"/>
          <a:ext cx="3893452" cy="5067029"/>
        </p:xfrm>
        <a:graphic>
          <a:graphicData uri="http://schemas.openxmlformats.org/drawingml/2006/table">
            <a:tbl>
              <a:tblPr/>
              <a:tblGrid>
                <a:gridCol w="3893452"/>
              </a:tblGrid>
              <a:tr h="5067029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Молодёжный</a:t>
                      </a:r>
                    </a:p>
                    <a:p>
                      <a:pPr algn="ctr"/>
                      <a:r>
                        <a:rPr lang="ru-RU" sz="2800" dirty="0" smtClean="0"/>
                        <a:t>Жаргон</a:t>
                      </a:r>
                    </a:p>
                    <a:p>
                      <a:pPr algn="l">
                        <a:buFont typeface="Wingdings" pitchFamily="2" charset="2"/>
                        <a:buChar char="ü"/>
                      </a:pPr>
                      <a:r>
                        <a:rPr lang="ru-RU" sz="2800" b="0" dirty="0" smtClean="0"/>
                        <a:t>Разговаривать- базарить</a:t>
                      </a:r>
                    </a:p>
                    <a:p>
                      <a:pPr algn="l">
                        <a:buFont typeface="Wingdings" pitchFamily="2" charset="2"/>
                        <a:buChar char="ü"/>
                      </a:pPr>
                      <a:r>
                        <a:rPr lang="ru-RU" sz="2800" b="0" dirty="0" smtClean="0"/>
                        <a:t>Драка- </a:t>
                      </a:r>
                      <a:r>
                        <a:rPr lang="ru-RU" sz="2800" b="0" dirty="0" err="1" smtClean="0"/>
                        <a:t>махач</a:t>
                      </a:r>
                      <a:endParaRPr lang="ru-RU" sz="2800" b="0" dirty="0" smtClean="0"/>
                    </a:p>
                    <a:p>
                      <a:pPr algn="l">
                        <a:buFont typeface="Wingdings" pitchFamily="2" charset="2"/>
                        <a:buChar char="ü"/>
                      </a:pPr>
                      <a:r>
                        <a:rPr lang="ru-RU" sz="2800" b="0" dirty="0" smtClean="0"/>
                        <a:t>Письмо-</a:t>
                      </a:r>
                      <a:r>
                        <a:rPr lang="ru-RU" sz="2800" b="0" baseline="0" dirty="0" smtClean="0"/>
                        <a:t> письмецо</a:t>
                      </a:r>
                      <a:endParaRPr lang="en-US" sz="2800" b="0" baseline="0" dirty="0" smtClean="0"/>
                    </a:p>
                    <a:p>
                      <a:pPr algn="l">
                        <a:buFont typeface="Wingdings" pitchFamily="2" charset="2"/>
                        <a:buChar char="ü"/>
                      </a:pPr>
                      <a:r>
                        <a:rPr lang="ru-RU" sz="2800" b="0" dirty="0" smtClean="0"/>
                        <a:t>Паника- </a:t>
                      </a:r>
                      <a:r>
                        <a:rPr lang="ru-RU" sz="2800" b="0" dirty="0" err="1" smtClean="0"/>
                        <a:t>кипиш</a:t>
                      </a:r>
                      <a:endParaRPr lang="ru-RU" sz="2800" b="0" dirty="0" smtClean="0"/>
                    </a:p>
                    <a:p>
                      <a:pPr algn="l">
                        <a:buFont typeface="Wingdings" pitchFamily="2" charset="2"/>
                        <a:buChar char="ü"/>
                      </a:pPr>
                      <a:r>
                        <a:rPr lang="ru-RU" sz="2800" b="0" dirty="0" smtClean="0"/>
                        <a:t>Друг- кореш</a:t>
                      </a:r>
                    </a:p>
                    <a:p>
                      <a:pPr algn="l">
                        <a:buFont typeface="Wingdings" pitchFamily="2" charset="2"/>
                        <a:buChar char="ü"/>
                      </a:pPr>
                      <a:r>
                        <a:rPr lang="ru-RU" sz="2800" b="0" dirty="0" smtClean="0"/>
                        <a:t>Вспугнуть- </a:t>
                      </a:r>
                      <a:r>
                        <a:rPr lang="ru-RU" sz="2800" b="0" dirty="0" err="1" smtClean="0"/>
                        <a:t>шухернуть</a:t>
                      </a:r>
                      <a:endParaRPr lang="ru-RU" sz="2800" b="0" dirty="0" smtClean="0"/>
                    </a:p>
                    <a:p>
                      <a:pPr algn="l">
                        <a:buFont typeface="Wingdings" pitchFamily="2" charset="2"/>
                        <a:buChar char="ü"/>
                      </a:pPr>
                      <a:r>
                        <a:rPr lang="ru-RU" sz="2800" b="0" dirty="0" smtClean="0"/>
                        <a:t>Донос- </a:t>
                      </a:r>
                      <a:r>
                        <a:rPr lang="ru-RU" sz="2800" b="0" dirty="0" err="1" smtClean="0"/>
                        <a:t>палево</a:t>
                      </a:r>
                      <a:endParaRPr lang="ru-RU" sz="2800" b="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i="1" dirty="0" smtClean="0"/>
              <a:t>Подведём итоги:</a:t>
            </a:r>
            <a:br>
              <a:rPr lang="ru-RU" i="1" dirty="0" smtClean="0"/>
            </a:br>
            <a:endParaRPr lang="ru-RU" i="1" dirty="0"/>
          </a:p>
        </p:txBody>
      </p:sp>
      <p:sp>
        <p:nvSpPr>
          <p:cNvPr id="35843" name="Содержимое 2"/>
          <p:cNvSpPr>
            <a:spLocks noGrp="1"/>
          </p:cNvSpPr>
          <p:nvPr>
            <p:ph idx="1"/>
          </p:nvPr>
        </p:nvSpPr>
        <p:spPr>
          <a:xfrm>
            <a:off x="457200" y="1609725"/>
            <a:ext cx="7239000" cy="2605088"/>
          </a:xfrm>
        </p:spPr>
        <p:txBody>
          <a:bodyPr/>
          <a:lstStyle/>
          <a:p>
            <a:pPr marL="0" indent="0" algn="just" eaLnBrk="1" hangingPunct="1">
              <a:buFont typeface="Wingdings 2" pitchFamily="18" charset="2"/>
              <a:buNone/>
              <a:defRPr/>
            </a:pPr>
            <a:r>
              <a:rPr lang="ru-RU" i="1" dirty="0" smtClean="0"/>
              <a:t>В итоге я узнала, как и почему появился молодёжный жаргон, как он используется в молодёжной речи. Я надеюсь, что молодёжь сделает вывод из моего выступления и задумается над своей речью.</a:t>
            </a: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6380" y="1785926"/>
            <a:ext cx="3531718" cy="1414474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i="1" dirty="0" smtClean="0"/>
              <a:t>Мы за чистоту русского языка</a:t>
            </a:r>
            <a:endParaRPr lang="ru-RU" sz="3600" i="1" dirty="0"/>
          </a:p>
        </p:txBody>
      </p:sp>
      <p:pic>
        <p:nvPicPr>
          <p:cNvPr id="21507" name="Рисунок 5" descr="E:\All_Documets\Таня\395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17377">
            <a:off x="985838" y="1033463"/>
            <a:ext cx="3436937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E:\All_Documets\Таня\39514.jpg"/>
          <p:cNvPicPr>
            <a:picLocks noGrp="1" noChangeArrowheads="1"/>
          </p:cNvPicPr>
          <p:nvPr>
            <p:ph type="pic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224463" y="3724275"/>
            <a:ext cx="188912" cy="171450"/>
          </a:xfrm>
          <a:noFill/>
          <a:ln w="9525">
            <a:noFill/>
          </a:ln>
          <a:effectLst/>
          <a:scene3d>
            <a:camera prst="orthographicFront"/>
            <a:lightRig rig="balanced" dir="t"/>
          </a:scene3d>
          <a:sp3d prstMaterial="plastic"/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i="1" dirty="0" smtClean="0"/>
              <a:t>Список литературы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584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Информация  -  </a:t>
            </a:r>
            <a:r>
              <a:rPr lang="ru-RU" u="sng" smtClean="0">
                <a:hlinkClick r:id="rId3"/>
              </a:rPr>
              <a:t>http://rus.1september.ru/articlef.php?ID=200000401</a:t>
            </a:r>
            <a:endParaRPr lang="ru-RU" smtClean="0"/>
          </a:p>
          <a:p>
            <a:pPr eaLnBrk="1" hangingPunct="1">
              <a:buFont typeface="Wingdings 2" pitchFamily="18" charset="2"/>
              <a:buNone/>
            </a:pPr>
            <a:endParaRPr lang="ru-RU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92</TotalTime>
  <Words>654</Words>
  <Application>Microsoft Office PowerPoint</Application>
  <PresentationFormat>Экран (4:3)</PresentationFormat>
  <Paragraphs>195</Paragraphs>
  <Slides>27</Slides>
  <Notes>25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Calibri</vt:lpstr>
      <vt:lpstr>Times New Roman</vt:lpstr>
      <vt:lpstr>Trebuchet MS</vt:lpstr>
      <vt:lpstr>Wingdings</vt:lpstr>
      <vt:lpstr>Wingdings 2</vt:lpstr>
      <vt:lpstr>Изящная</vt:lpstr>
      <vt:lpstr>Лист Microsoft Excel 97-2003</vt:lpstr>
      <vt:lpstr> </vt:lpstr>
      <vt:lpstr>Почему я выбрала именно эту тему?</vt:lpstr>
      <vt:lpstr>Задачи проекта:</vt:lpstr>
      <vt:lpstr>Презентация PowerPoint</vt:lpstr>
      <vt:lpstr>Презентация PowerPoint</vt:lpstr>
      <vt:lpstr>В разные периоды развития языка и общества разным был и объект борьбы. </vt:lpstr>
      <vt:lpstr>Как мы говорим?</vt:lpstr>
      <vt:lpstr>Презентация PowerPoint</vt:lpstr>
      <vt:lpstr>Появление жаргона</vt:lpstr>
      <vt:lpstr>Первобытность молодёжной речи</vt:lpstr>
      <vt:lpstr>Почему мы говорим неправильно?</vt:lpstr>
      <vt:lpstr>Презентация PowerPoint</vt:lpstr>
      <vt:lpstr>СЛОВАРЬ СЛЕНГА.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Молодёжный жаргон</vt:lpstr>
      <vt:lpstr>Презентация PowerPoint</vt:lpstr>
      <vt:lpstr>Диаграмма</vt:lpstr>
      <vt:lpstr>Занятие «Молодёжный жаргон:  норма или антинорма?»</vt:lpstr>
      <vt:lpstr>вывод</vt:lpstr>
      <vt:lpstr>А теперь сравним молодёжный жаргон и жаргон тюремный</vt:lpstr>
      <vt:lpstr>Подведём итоги: </vt:lpstr>
      <vt:lpstr>Мы за чистоту русского языка</vt:lpstr>
      <vt:lpstr>Список литературы 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Молодёжный жаргон: норма или антинорма</dc:title>
  <dc:creator>Admin</dc:creator>
  <cp:lastModifiedBy>Сергей</cp:lastModifiedBy>
  <cp:revision>13</cp:revision>
  <dcterms:created xsi:type="dcterms:W3CDTF">2012-04-23T14:32:50Z</dcterms:created>
  <dcterms:modified xsi:type="dcterms:W3CDTF">2015-08-16T11:16:14Z</dcterms:modified>
</cp:coreProperties>
</file>