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2" r:id="rId5"/>
    <p:sldId id="268" r:id="rId6"/>
    <p:sldId id="260" r:id="rId7"/>
    <p:sldId id="263" r:id="rId8"/>
    <p:sldId id="265" r:id="rId9"/>
    <p:sldId id="266" r:id="rId10"/>
    <p:sldId id="267" r:id="rId11"/>
    <p:sldId id="270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8" autoAdjust="0"/>
    <p:restoredTop sz="94628" autoAdjust="0"/>
  </p:normalViewPr>
  <p:slideViewPr>
    <p:cSldViewPr>
      <p:cViewPr varScale="1">
        <p:scale>
          <a:sx n="75" d="100"/>
          <a:sy n="75" d="100"/>
        </p:scale>
        <p:origin x="109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1EEA3F-04CA-42C1-8034-E24E5A431CC9}" type="doc">
      <dgm:prSet loTypeId="urn:microsoft.com/office/officeart/2005/8/layout/target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9EED5E7-3C16-499D-9233-14EAD88B1013}">
      <dgm:prSet/>
      <dgm:spPr/>
      <dgm:t>
        <a:bodyPr/>
        <a:lstStyle/>
        <a:p>
          <a:pPr rtl="0"/>
          <a:r>
            <a:rPr lang="ru-RU" b="1" dirty="0" smtClean="0"/>
            <a:t>Трение скольжения</a:t>
          </a:r>
          <a:r>
            <a:rPr lang="ru-RU" dirty="0" smtClean="0"/>
            <a:t> </a:t>
          </a:r>
          <a:endParaRPr lang="ru-RU" dirty="0"/>
        </a:p>
      </dgm:t>
    </dgm:pt>
    <dgm:pt modelId="{9B16A05A-3491-421F-A722-B4D53C11CAA7}" type="parTrans" cxnId="{FCC10B6C-1477-4933-AA17-049A58FC5D80}">
      <dgm:prSet/>
      <dgm:spPr/>
      <dgm:t>
        <a:bodyPr/>
        <a:lstStyle/>
        <a:p>
          <a:endParaRPr lang="ru-RU"/>
        </a:p>
      </dgm:t>
    </dgm:pt>
    <dgm:pt modelId="{277729E4-A23C-4FEC-A4B5-3D324A97D98A}" type="sibTrans" cxnId="{FCC10B6C-1477-4933-AA17-049A58FC5D80}">
      <dgm:prSet/>
      <dgm:spPr/>
      <dgm:t>
        <a:bodyPr/>
        <a:lstStyle/>
        <a:p>
          <a:endParaRPr lang="ru-RU"/>
        </a:p>
      </dgm:t>
    </dgm:pt>
    <dgm:pt modelId="{38310693-D90E-47A1-B42A-29C6C6B47FDE}">
      <dgm:prSet/>
      <dgm:spPr/>
      <dgm:t>
        <a:bodyPr/>
        <a:lstStyle/>
        <a:p>
          <a:pPr rtl="0"/>
          <a:r>
            <a:rPr lang="ru-RU" b="1" smtClean="0"/>
            <a:t>Трение качения</a:t>
          </a:r>
          <a:r>
            <a:rPr lang="ru-RU" smtClean="0"/>
            <a:t> </a:t>
          </a:r>
          <a:endParaRPr lang="ru-RU"/>
        </a:p>
      </dgm:t>
    </dgm:pt>
    <dgm:pt modelId="{A429B6AE-5E8C-4269-A17C-B64BD22F95A3}" type="parTrans" cxnId="{A60D64F1-9408-424F-9196-BB55053F5628}">
      <dgm:prSet/>
      <dgm:spPr/>
      <dgm:t>
        <a:bodyPr/>
        <a:lstStyle/>
        <a:p>
          <a:endParaRPr lang="ru-RU"/>
        </a:p>
      </dgm:t>
    </dgm:pt>
    <dgm:pt modelId="{ECF5007D-0CC9-48E2-85B3-443C52FC6F9A}" type="sibTrans" cxnId="{A60D64F1-9408-424F-9196-BB55053F5628}">
      <dgm:prSet/>
      <dgm:spPr/>
      <dgm:t>
        <a:bodyPr/>
        <a:lstStyle/>
        <a:p>
          <a:endParaRPr lang="ru-RU"/>
        </a:p>
      </dgm:t>
    </dgm:pt>
    <dgm:pt modelId="{8BAADAF7-FD2D-42E0-9FE8-9FB72ED78F76}">
      <dgm:prSet/>
      <dgm:spPr/>
      <dgm:t>
        <a:bodyPr/>
        <a:lstStyle/>
        <a:p>
          <a:pPr rtl="0"/>
          <a:r>
            <a:rPr lang="ru-RU" b="1" smtClean="0"/>
            <a:t>Трение покоя</a:t>
          </a:r>
          <a:r>
            <a:rPr lang="ru-RU" smtClean="0"/>
            <a:t> </a:t>
          </a:r>
          <a:endParaRPr lang="ru-RU"/>
        </a:p>
      </dgm:t>
    </dgm:pt>
    <dgm:pt modelId="{514FD74D-8DA0-4D12-AE32-22F7900AC62D}" type="parTrans" cxnId="{8BFA6E43-AC32-4A91-81A6-E69D9234A9D8}">
      <dgm:prSet/>
      <dgm:spPr/>
      <dgm:t>
        <a:bodyPr/>
        <a:lstStyle/>
        <a:p>
          <a:endParaRPr lang="ru-RU"/>
        </a:p>
      </dgm:t>
    </dgm:pt>
    <dgm:pt modelId="{DF3F684B-8644-4B0C-A7C7-D25E3062F6A3}" type="sibTrans" cxnId="{8BFA6E43-AC32-4A91-81A6-E69D9234A9D8}">
      <dgm:prSet/>
      <dgm:spPr/>
      <dgm:t>
        <a:bodyPr/>
        <a:lstStyle/>
        <a:p>
          <a:endParaRPr lang="ru-RU"/>
        </a:p>
      </dgm:t>
    </dgm:pt>
    <dgm:pt modelId="{8F75C01E-950B-426B-947A-BE4E082CEEE1}" type="pres">
      <dgm:prSet presAssocID="{BB1EEA3F-04CA-42C1-8034-E24E5A431CC9}" presName="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58EC424-E1E7-417E-9422-7D9AB415F677}" type="pres">
      <dgm:prSet presAssocID="{59EED5E7-3C16-499D-9233-14EAD88B1013}" presName="circle1" presStyleLbl="lnNode1" presStyleIdx="0" presStyleCnt="3"/>
      <dgm:spPr/>
    </dgm:pt>
    <dgm:pt modelId="{9C30EC19-DFA8-49CD-A0F9-0B42B7FC9B43}" type="pres">
      <dgm:prSet presAssocID="{59EED5E7-3C16-499D-9233-14EAD88B1013}" presName="text1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E5727B-85E6-4582-BBC1-AAEE22ADF6E3}" type="pres">
      <dgm:prSet presAssocID="{59EED5E7-3C16-499D-9233-14EAD88B1013}" presName="line1" presStyleLbl="callout" presStyleIdx="0" presStyleCnt="6"/>
      <dgm:spPr/>
    </dgm:pt>
    <dgm:pt modelId="{0B77AAF8-A32B-477F-991C-870AFB23CC58}" type="pres">
      <dgm:prSet presAssocID="{59EED5E7-3C16-499D-9233-14EAD88B1013}" presName="d1" presStyleLbl="callout" presStyleIdx="1" presStyleCnt="6"/>
      <dgm:spPr/>
    </dgm:pt>
    <dgm:pt modelId="{D19CA6A6-04C8-430D-89C5-8C1799AD9D33}" type="pres">
      <dgm:prSet presAssocID="{38310693-D90E-47A1-B42A-29C6C6B47FDE}" presName="circle2" presStyleLbl="lnNode1" presStyleIdx="1" presStyleCnt="3"/>
      <dgm:spPr/>
    </dgm:pt>
    <dgm:pt modelId="{6D9DB648-9100-4202-A2F5-34EC283BC6E4}" type="pres">
      <dgm:prSet presAssocID="{38310693-D90E-47A1-B42A-29C6C6B47FDE}" presName="text2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29F903-3440-497F-97F5-6D22A1D414E4}" type="pres">
      <dgm:prSet presAssocID="{38310693-D90E-47A1-B42A-29C6C6B47FDE}" presName="line2" presStyleLbl="callout" presStyleIdx="2" presStyleCnt="6"/>
      <dgm:spPr/>
    </dgm:pt>
    <dgm:pt modelId="{43F17B1D-787B-40B4-A45D-62BA89D720A7}" type="pres">
      <dgm:prSet presAssocID="{38310693-D90E-47A1-B42A-29C6C6B47FDE}" presName="d2" presStyleLbl="callout" presStyleIdx="3" presStyleCnt="6"/>
      <dgm:spPr/>
    </dgm:pt>
    <dgm:pt modelId="{0FCC2684-B555-4A54-8416-4FB743F664F2}" type="pres">
      <dgm:prSet presAssocID="{8BAADAF7-FD2D-42E0-9FE8-9FB72ED78F76}" presName="circle3" presStyleLbl="lnNode1" presStyleIdx="2" presStyleCnt="3"/>
      <dgm:spPr/>
    </dgm:pt>
    <dgm:pt modelId="{45D2DDAB-E007-4006-8050-984D70DAB6DF}" type="pres">
      <dgm:prSet presAssocID="{8BAADAF7-FD2D-42E0-9FE8-9FB72ED78F76}" presName="text3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F49017-39EB-4189-AC64-7DE9CC8A0B7D}" type="pres">
      <dgm:prSet presAssocID="{8BAADAF7-FD2D-42E0-9FE8-9FB72ED78F76}" presName="line3" presStyleLbl="callout" presStyleIdx="4" presStyleCnt="6"/>
      <dgm:spPr/>
    </dgm:pt>
    <dgm:pt modelId="{BA54184E-755F-4F64-9DC2-9E9057FD9C15}" type="pres">
      <dgm:prSet presAssocID="{8BAADAF7-FD2D-42E0-9FE8-9FB72ED78F76}" presName="d3" presStyleLbl="callout" presStyleIdx="5" presStyleCnt="6"/>
      <dgm:spPr/>
    </dgm:pt>
  </dgm:ptLst>
  <dgm:cxnLst>
    <dgm:cxn modelId="{FCC10B6C-1477-4933-AA17-049A58FC5D80}" srcId="{BB1EEA3F-04CA-42C1-8034-E24E5A431CC9}" destId="{59EED5E7-3C16-499D-9233-14EAD88B1013}" srcOrd="0" destOrd="0" parTransId="{9B16A05A-3491-421F-A722-B4D53C11CAA7}" sibTransId="{277729E4-A23C-4FEC-A4B5-3D324A97D98A}"/>
    <dgm:cxn modelId="{A60D64F1-9408-424F-9196-BB55053F5628}" srcId="{BB1EEA3F-04CA-42C1-8034-E24E5A431CC9}" destId="{38310693-D90E-47A1-B42A-29C6C6B47FDE}" srcOrd="1" destOrd="0" parTransId="{A429B6AE-5E8C-4269-A17C-B64BD22F95A3}" sibTransId="{ECF5007D-0CC9-48E2-85B3-443C52FC6F9A}"/>
    <dgm:cxn modelId="{D12B0AC8-A44A-4753-BC80-204686A30407}" type="presOf" srcId="{8BAADAF7-FD2D-42E0-9FE8-9FB72ED78F76}" destId="{45D2DDAB-E007-4006-8050-984D70DAB6DF}" srcOrd="0" destOrd="0" presId="urn:microsoft.com/office/officeart/2005/8/layout/target1"/>
    <dgm:cxn modelId="{D9DCAFD0-F82C-4FAD-B596-192885849AFF}" type="presOf" srcId="{BB1EEA3F-04CA-42C1-8034-E24E5A431CC9}" destId="{8F75C01E-950B-426B-947A-BE4E082CEEE1}" srcOrd="0" destOrd="0" presId="urn:microsoft.com/office/officeart/2005/8/layout/target1"/>
    <dgm:cxn modelId="{8BFA6E43-AC32-4A91-81A6-E69D9234A9D8}" srcId="{BB1EEA3F-04CA-42C1-8034-E24E5A431CC9}" destId="{8BAADAF7-FD2D-42E0-9FE8-9FB72ED78F76}" srcOrd="2" destOrd="0" parTransId="{514FD74D-8DA0-4D12-AE32-22F7900AC62D}" sibTransId="{DF3F684B-8644-4B0C-A7C7-D25E3062F6A3}"/>
    <dgm:cxn modelId="{52402074-E35E-4A1F-99B1-7E6BF4D3BA99}" type="presOf" srcId="{38310693-D90E-47A1-B42A-29C6C6B47FDE}" destId="{6D9DB648-9100-4202-A2F5-34EC283BC6E4}" srcOrd="0" destOrd="0" presId="urn:microsoft.com/office/officeart/2005/8/layout/target1"/>
    <dgm:cxn modelId="{AB2DCF8A-151A-4445-8B91-BD27A22FA19E}" type="presOf" srcId="{59EED5E7-3C16-499D-9233-14EAD88B1013}" destId="{9C30EC19-DFA8-49CD-A0F9-0B42B7FC9B43}" srcOrd="0" destOrd="0" presId="urn:microsoft.com/office/officeart/2005/8/layout/target1"/>
    <dgm:cxn modelId="{F5445A7F-345E-4F86-92B9-6688B10C4AB6}" type="presParOf" srcId="{8F75C01E-950B-426B-947A-BE4E082CEEE1}" destId="{458EC424-E1E7-417E-9422-7D9AB415F677}" srcOrd="0" destOrd="0" presId="urn:microsoft.com/office/officeart/2005/8/layout/target1"/>
    <dgm:cxn modelId="{2BF07104-DC55-41E3-94B3-1451BBEC45A6}" type="presParOf" srcId="{8F75C01E-950B-426B-947A-BE4E082CEEE1}" destId="{9C30EC19-DFA8-49CD-A0F9-0B42B7FC9B43}" srcOrd="1" destOrd="0" presId="urn:microsoft.com/office/officeart/2005/8/layout/target1"/>
    <dgm:cxn modelId="{B563596A-AEFA-42F5-8865-CDC8F01BE02E}" type="presParOf" srcId="{8F75C01E-950B-426B-947A-BE4E082CEEE1}" destId="{02E5727B-85E6-4582-BBC1-AAEE22ADF6E3}" srcOrd="2" destOrd="0" presId="urn:microsoft.com/office/officeart/2005/8/layout/target1"/>
    <dgm:cxn modelId="{16916123-A89A-4F4D-B176-C730E20C1CFB}" type="presParOf" srcId="{8F75C01E-950B-426B-947A-BE4E082CEEE1}" destId="{0B77AAF8-A32B-477F-991C-870AFB23CC58}" srcOrd="3" destOrd="0" presId="urn:microsoft.com/office/officeart/2005/8/layout/target1"/>
    <dgm:cxn modelId="{5057D6C9-49A9-4322-9636-3DD13C0FEF82}" type="presParOf" srcId="{8F75C01E-950B-426B-947A-BE4E082CEEE1}" destId="{D19CA6A6-04C8-430D-89C5-8C1799AD9D33}" srcOrd="4" destOrd="0" presId="urn:microsoft.com/office/officeart/2005/8/layout/target1"/>
    <dgm:cxn modelId="{D7506603-48A1-4771-847C-4C8B250DF749}" type="presParOf" srcId="{8F75C01E-950B-426B-947A-BE4E082CEEE1}" destId="{6D9DB648-9100-4202-A2F5-34EC283BC6E4}" srcOrd="5" destOrd="0" presId="urn:microsoft.com/office/officeart/2005/8/layout/target1"/>
    <dgm:cxn modelId="{9E1393DB-8480-4AB4-88FC-B71535592CAA}" type="presParOf" srcId="{8F75C01E-950B-426B-947A-BE4E082CEEE1}" destId="{A229F903-3440-497F-97F5-6D22A1D414E4}" srcOrd="6" destOrd="0" presId="urn:microsoft.com/office/officeart/2005/8/layout/target1"/>
    <dgm:cxn modelId="{4E84BE51-6E68-4EC4-AC2D-3178D64B9164}" type="presParOf" srcId="{8F75C01E-950B-426B-947A-BE4E082CEEE1}" destId="{43F17B1D-787B-40B4-A45D-62BA89D720A7}" srcOrd="7" destOrd="0" presId="urn:microsoft.com/office/officeart/2005/8/layout/target1"/>
    <dgm:cxn modelId="{41009BB7-9A49-4A30-8674-55EEFFF10F84}" type="presParOf" srcId="{8F75C01E-950B-426B-947A-BE4E082CEEE1}" destId="{0FCC2684-B555-4A54-8416-4FB743F664F2}" srcOrd="8" destOrd="0" presId="urn:microsoft.com/office/officeart/2005/8/layout/target1"/>
    <dgm:cxn modelId="{AE1BFCA2-F8B2-4A36-9B89-68579843B05B}" type="presParOf" srcId="{8F75C01E-950B-426B-947A-BE4E082CEEE1}" destId="{45D2DDAB-E007-4006-8050-984D70DAB6DF}" srcOrd="9" destOrd="0" presId="urn:microsoft.com/office/officeart/2005/8/layout/target1"/>
    <dgm:cxn modelId="{AAB2615E-D90D-400F-A7EC-742CE503FC4B}" type="presParOf" srcId="{8F75C01E-950B-426B-947A-BE4E082CEEE1}" destId="{EDF49017-39EB-4189-AC64-7DE9CC8A0B7D}" srcOrd="10" destOrd="0" presId="urn:microsoft.com/office/officeart/2005/8/layout/target1"/>
    <dgm:cxn modelId="{8D62F436-F8CC-4770-B7A8-E7CF51C0CD14}" type="presParOf" srcId="{8F75C01E-950B-426B-947A-BE4E082CEEE1}" destId="{BA54184E-755F-4F64-9DC2-9E9057FD9C15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3BDD11-7D7D-4BB9-9630-E61EA65319B1}" type="doc">
      <dgm:prSet loTypeId="urn:microsoft.com/office/officeart/2005/8/layout/funnel1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EEEE01-180A-4490-9821-DC2D53F42713}">
      <dgm:prSet/>
      <dgm:spPr/>
      <dgm:t>
        <a:bodyPr/>
        <a:lstStyle/>
        <a:p>
          <a:pPr rtl="0"/>
          <a:endParaRPr lang="ru-RU" dirty="0"/>
        </a:p>
      </dgm:t>
    </dgm:pt>
    <dgm:pt modelId="{5813E10C-74B5-43E4-8904-4A72152E565B}" type="parTrans" cxnId="{06D28CC5-2F07-41E1-9F05-347F5A93676B}">
      <dgm:prSet/>
      <dgm:spPr/>
      <dgm:t>
        <a:bodyPr/>
        <a:lstStyle/>
        <a:p>
          <a:endParaRPr lang="ru-RU"/>
        </a:p>
      </dgm:t>
    </dgm:pt>
    <dgm:pt modelId="{B67C7507-B5A7-48AC-9C37-7FFEA953F622}" type="sibTrans" cxnId="{06D28CC5-2F07-41E1-9F05-347F5A93676B}">
      <dgm:prSet/>
      <dgm:spPr/>
      <dgm:t>
        <a:bodyPr/>
        <a:lstStyle/>
        <a:p>
          <a:endParaRPr lang="ru-RU"/>
        </a:p>
      </dgm:t>
    </dgm:pt>
    <dgm:pt modelId="{EC40987F-9159-42FC-B243-D4CEAFDB09A2}">
      <dgm:prSet custT="1"/>
      <dgm:spPr/>
      <dgm:t>
        <a:bodyPr/>
        <a:lstStyle/>
        <a:p>
          <a:pPr rtl="0"/>
          <a:r>
            <a:rPr lang="ru-RU" sz="2000" b="1" dirty="0" smtClean="0"/>
            <a:t>Трение качения </a:t>
          </a:r>
          <a:r>
            <a:rPr lang="ru-RU" sz="2000" b="0" dirty="0" smtClean="0"/>
            <a:t>— момент сил, возникающий при качении одного из двух контактирующих/взаимодействующих тел относительно другого</a:t>
          </a:r>
          <a:r>
            <a:rPr lang="ru-RU" sz="600" dirty="0" smtClean="0"/>
            <a:t>.</a:t>
          </a:r>
          <a:endParaRPr lang="ru-RU" sz="600" dirty="0"/>
        </a:p>
      </dgm:t>
    </dgm:pt>
    <dgm:pt modelId="{D4163949-488B-4707-AA35-28EECB0367FB}" type="parTrans" cxnId="{D3743C06-8410-43C5-BB9B-BA3BD7BD8933}">
      <dgm:prSet/>
      <dgm:spPr/>
      <dgm:t>
        <a:bodyPr/>
        <a:lstStyle/>
        <a:p>
          <a:endParaRPr lang="ru-RU"/>
        </a:p>
      </dgm:t>
    </dgm:pt>
    <dgm:pt modelId="{6B276161-87EF-4672-8B66-24DAD0549EAA}" type="sibTrans" cxnId="{D3743C06-8410-43C5-BB9B-BA3BD7BD8933}">
      <dgm:prSet/>
      <dgm:spPr/>
      <dgm:t>
        <a:bodyPr/>
        <a:lstStyle/>
        <a:p>
          <a:endParaRPr lang="ru-RU"/>
        </a:p>
      </dgm:t>
    </dgm:pt>
    <dgm:pt modelId="{0A0A4ECC-E661-41A8-84D1-7FE795DA059B}" type="pres">
      <dgm:prSet presAssocID="{D03BDD11-7D7D-4BB9-9630-E61EA65319B1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1BC030F-F1FD-4C2F-80F1-E7362C0CB45C}" type="pres">
      <dgm:prSet presAssocID="{D03BDD11-7D7D-4BB9-9630-E61EA65319B1}" presName="ellipse" presStyleLbl="trBgShp" presStyleIdx="0" presStyleCnt="1" custAng="10800000" custFlipVert="1" custScaleX="29298" custScaleY="85910" custLinFactNeighborX="68084" custLinFactNeighborY="96848"/>
      <dgm:spPr>
        <a:solidFill>
          <a:schemeClr val="accent2">
            <a:alpha val="40000"/>
          </a:schemeClr>
        </a:solidFill>
      </dgm:spPr>
      <dgm:t>
        <a:bodyPr/>
        <a:lstStyle/>
        <a:p>
          <a:endParaRPr lang="ru-RU"/>
        </a:p>
      </dgm:t>
    </dgm:pt>
    <dgm:pt modelId="{824FE289-A478-482B-A41A-ED838CF025ED}" type="pres">
      <dgm:prSet presAssocID="{D03BDD11-7D7D-4BB9-9630-E61EA65319B1}" presName="arrow1" presStyleLbl="fgShp" presStyleIdx="0" presStyleCnt="1" custAng="4469344" custLinFactY="-75975" custLinFactNeighborX="-32026" custLinFactNeighborY="-100000"/>
      <dgm:spPr/>
    </dgm:pt>
    <dgm:pt modelId="{8F48D0FB-CC4F-4E6B-9D5A-50CF7AD57FDB}" type="pres">
      <dgm:prSet presAssocID="{D03BDD11-7D7D-4BB9-9630-E61EA65319B1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6ED9D6-6320-470D-805C-D38BCC674094}" type="pres">
      <dgm:prSet presAssocID="{55EEEE01-180A-4490-9821-DC2D53F42713}" presName="item1" presStyleLbl="node1" presStyleIdx="0" presStyleCnt="1" custAng="1152164" custScaleX="167524" custScaleY="157234" custLinFactX="-2585" custLinFactNeighborX="-100000" custLinFactNeighborY="-227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E45FE3-3B86-46C1-973D-162C835FE50F}" type="pres">
      <dgm:prSet presAssocID="{D03BDD11-7D7D-4BB9-9630-E61EA65319B1}" presName="funnel" presStyleLbl="trAlignAcc1" presStyleIdx="0" presStyleCnt="1" custAng="4616375" custLinFactNeighborX="42991" custLinFactNeighborY="33556"/>
      <dgm:spPr/>
    </dgm:pt>
  </dgm:ptLst>
  <dgm:cxnLst>
    <dgm:cxn modelId="{06D28CC5-2F07-41E1-9F05-347F5A93676B}" srcId="{D03BDD11-7D7D-4BB9-9630-E61EA65319B1}" destId="{55EEEE01-180A-4490-9821-DC2D53F42713}" srcOrd="1" destOrd="0" parTransId="{5813E10C-74B5-43E4-8904-4A72152E565B}" sibTransId="{B67C7507-B5A7-48AC-9C37-7FFEA953F622}"/>
    <dgm:cxn modelId="{75A38045-76DC-41F3-9F06-001F249FA0B9}" type="presOf" srcId="{D03BDD11-7D7D-4BB9-9630-E61EA65319B1}" destId="{0A0A4ECC-E661-41A8-84D1-7FE795DA059B}" srcOrd="0" destOrd="0" presId="urn:microsoft.com/office/officeart/2005/8/layout/funnel1"/>
    <dgm:cxn modelId="{D3743C06-8410-43C5-BB9B-BA3BD7BD8933}" srcId="{D03BDD11-7D7D-4BB9-9630-E61EA65319B1}" destId="{EC40987F-9159-42FC-B243-D4CEAFDB09A2}" srcOrd="0" destOrd="0" parTransId="{D4163949-488B-4707-AA35-28EECB0367FB}" sibTransId="{6B276161-87EF-4672-8B66-24DAD0549EAA}"/>
    <dgm:cxn modelId="{C34AB76F-DC6D-42CD-853F-A1BFDDEBDD95}" type="presOf" srcId="{EC40987F-9159-42FC-B243-D4CEAFDB09A2}" destId="{416ED9D6-6320-470D-805C-D38BCC674094}" srcOrd="0" destOrd="0" presId="urn:microsoft.com/office/officeart/2005/8/layout/funnel1"/>
    <dgm:cxn modelId="{E8D77DC1-246D-4E57-A4DA-D0648191E292}" type="presOf" srcId="{55EEEE01-180A-4490-9821-DC2D53F42713}" destId="{8F48D0FB-CC4F-4E6B-9D5A-50CF7AD57FDB}" srcOrd="0" destOrd="0" presId="urn:microsoft.com/office/officeart/2005/8/layout/funnel1"/>
    <dgm:cxn modelId="{A2E0A810-7122-457C-A063-15A24F908E4B}" type="presParOf" srcId="{0A0A4ECC-E661-41A8-84D1-7FE795DA059B}" destId="{21BC030F-F1FD-4C2F-80F1-E7362C0CB45C}" srcOrd="0" destOrd="0" presId="urn:microsoft.com/office/officeart/2005/8/layout/funnel1"/>
    <dgm:cxn modelId="{D276DACA-E730-4E9D-8D75-9E9972A66075}" type="presParOf" srcId="{0A0A4ECC-E661-41A8-84D1-7FE795DA059B}" destId="{824FE289-A478-482B-A41A-ED838CF025ED}" srcOrd="1" destOrd="0" presId="urn:microsoft.com/office/officeart/2005/8/layout/funnel1"/>
    <dgm:cxn modelId="{D27BE9F1-D79B-4BE2-BD6A-13A8EE6F0043}" type="presParOf" srcId="{0A0A4ECC-E661-41A8-84D1-7FE795DA059B}" destId="{8F48D0FB-CC4F-4E6B-9D5A-50CF7AD57FDB}" srcOrd="2" destOrd="0" presId="urn:microsoft.com/office/officeart/2005/8/layout/funnel1"/>
    <dgm:cxn modelId="{238094C2-327A-4B11-9BC1-FDE05126C69A}" type="presParOf" srcId="{0A0A4ECC-E661-41A8-84D1-7FE795DA059B}" destId="{416ED9D6-6320-470D-805C-D38BCC674094}" srcOrd="3" destOrd="0" presId="urn:microsoft.com/office/officeart/2005/8/layout/funnel1"/>
    <dgm:cxn modelId="{A81C9562-8C96-49A3-A827-0133D3F31AB5}" type="presParOf" srcId="{0A0A4ECC-E661-41A8-84D1-7FE795DA059B}" destId="{1CE45FE3-3B86-46C1-973D-162C835FE50F}" srcOrd="4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E12F80-E5CA-4323-8324-96B45868CE06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3D6211-A822-4725-816A-BEE7B5A233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539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29C6-8C5A-4154-A882-A13644FBD050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A44E-58E4-4E0B-80B1-52E8BDB45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065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29C6-8C5A-4154-A882-A13644FBD050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A44E-58E4-4E0B-80B1-52E8BDB45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278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29C6-8C5A-4154-A882-A13644FBD050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A44E-58E4-4E0B-80B1-52E8BDB45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88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29C6-8C5A-4154-A882-A13644FBD050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A44E-58E4-4E0B-80B1-52E8BDB45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440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29C6-8C5A-4154-A882-A13644FBD050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A44E-58E4-4E0B-80B1-52E8BDB45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02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29C6-8C5A-4154-A882-A13644FBD050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A44E-58E4-4E0B-80B1-52E8BDB45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257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29C6-8C5A-4154-A882-A13644FBD050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A44E-58E4-4E0B-80B1-52E8BDB45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647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29C6-8C5A-4154-A882-A13644FBD050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A44E-58E4-4E0B-80B1-52E8BDB45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407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29C6-8C5A-4154-A882-A13644FBD050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A44E-58E4-4E0B-80B1-52E8BDB45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8781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29C6-8C5A-4154-A882-A13644FBD050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A44E-58E4-4E0B-80B1-52E8BDB45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600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29C6-8C5A-4154-A882-A13644FBD050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A44E-58E4-4E0B-80B1-52E8BDB45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883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E29C6-8C5A-4154-A882-A13644FBD050}" type="datetimeFigureOut">
              <a:rPr lang="ru-RU" smtClean="0"/>
              <a:pPr/>
              <a:t>11.08.2015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DA44E-58E4-4E0B-80B1-52E8BDB45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74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gi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" TargetMode="External"/><Relationship Id="rId2" Type="http://schemas.openxmlformats.org/officeDocument/2006/relationships/hyperlink" Target="http://www.yandex.ru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4678" y="571480"/>
            <a:ext cx="7272334" cy="1428760"/>
          </a:xfrm>
        </p:spPr>
        <p:txBody>
          <a:bodyPr/>
          <a:lstStyle/>
          <a:p>
            <a:pPr algn="ctr"/>
            <a:r>
              <a:rPr lang="ru-RU" dirty="0" smtClean="0"/>
              <a:t>Сила Трения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14942" y="1285861"/>
            <a:ext cx="3929058" cy="2286016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 smtClean="0">
                <a:solidFill>
                  <a:srgbClr val="0070C0"/>
                </a:solidFill>
              </a:rPr>
              <a:t>Презентацию подготовили: Учащиеся 9 класса: 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Щурихин Владислав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 Волкова Юлия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                Руководитель проекта: Сивирюк Людмила Гавриловна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18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Процесс трения.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709120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/>
              <a:t>Трение</a:t>
            </a:r>
            <a:r>
              <a:rPr lang="ru-RU" dirty="0"/>
              <a:t> — процесс взаимодействия твёрдых тел при их относительном движении (смещении</a:t>
            </a:r>
            <a:r>
              <a:rPr lang="ru-RU" dirty="0" smtClean="0"/>
              <a:t>), 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     либо </a:t>
            </a:r>
            <a:r>
              <a:rPr lang="ru-RU" dirty="0"/>
              <a:t>при движении твёрдого тела в газообразной или жидкой </a:t>
            </a:r>
            <a:r>
              <a:rPr lang="ru-RU" dirty="0" smtClean="0"/>
              <a:t> среде</a:t>
            </a:r>
            <a:r>
              <a:rPr lang="ru-RU" dirty="0"/>
              <a:t>. </a:t>
            </a:r>
          </a:p>
          <a:p>
            <a:r>
              <a:rPr lang="ru-RU" dirty="0"/>
              <a:t>По-другому называется фрикционным взаимодействием . </a:t>
            </a:r>
          </a:p>
          <a:p>
            <a:r>
              <a:rPr lang="ru-RU" dirty="0"/>
              <a:t>Изучением процессов трения занимается раздел физики, который </a:t>
            </a:r>
            <a:r>
              <a:rPr lang="ru-RU" dirty="0" smtClean="0"/>
              <a:t>называется </a:t>
            </a:r>
            <a:r>
              <a:rPr lang="ru-RU" dirty="0"/>
              <a:t>механикой фрикционного взаимодействия, или </a:t>
            </a:r>
            <a:r>
              <a:rPr lang="ru-RU" dirty="0" smtClean="0"/>
              <a:t>трибологией. </a:t>
            </a:r>
          </a:p>
          <a:p>
            <a:pPr marL="0" indent="0">
              <a:buNone/>
            </a:pPr>
            <a:r>
              <a:rPr lang="ru-RU" dirty="0" smtClean="0"/>
              <a:t>      Трение </a:t>
            </a:r>
            <a:r>
              <a:rPr lang="ru-RU" dirty="0"/>
              <a:t>главным образом имеет электронную природу </a:t>
            </a:r>
            <a:r>
              <a:rPr lang="ru-RU" dirty="0" smtClean="0"/>
              <a:t>при условии, что </a:t>
            </a:r>
            <a:r>
              <a:rPr lang="ru-RU" dirty="0"/>
              <a:t>вещество находится в нормальном состоянии. </a:t>
            </a:r>
          </a:p>
          <a:p>
            <a:r>
              <a:rPr lang="ru-RU" dirty="0"/>
              <a:t>В сверхпроводящем состоянии вдалеке от критической температуры основным «источником» </a:t>
            </a:r>
            <a:r>
              <a:rPr lang="ru-RU" dirty="0" smtClean="0"/>
              <a:t>трения являются фотоны, а коэффициент трения может уменьшиться в несколько раз.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686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Сила трения бывает 3-х видов.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2419482"/>
              </p:ext>
            </p:extLst>
          </p:nvPr>
        </p:nvGraphicFramePr>
        <p:xfrm>
          <a:off x="457200" y="1600200"/>
          <a:ext cx="8229600" cy="49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079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3008313" cy="116205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Трение Скольжения.</a:t>
            </a:r>
            <a:endParaRPr lang="ru-RU" sz="2400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017" y="533738"/>
            <a:ext cx="3678351" cy="5592426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467544" y="1556792"/>
            <a:ext cx="3390076" cy="5184576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2400" b="1" dirty="0"/>
              <a:t>Трение скольжения</a:t>
            </a:r>
            <a:r>
              <a:rPr lang="ru-RU" sz="2400" dirty="0"/>
              <a:t> — сила, возникающая при поступательном перемещении одного из </a:t>
            </a:r>
            <a:r>
              <a:rPr lang="ru-RU" sz="2400" dirty="0" smtClean="0"/>
              <a:t>контактирующих (взаимодействующих) </a:t>
            </a:r>
            <a:r>
              <a:rPr lang="ru-RU" sz="2400" dirty="0"/>
              <a:t>тел относительно другого и действующая на это тело в направлении, противоположном направлению скольжения</a:t>
            </a:r>
            <a:r>
              <a:rPr lang="ru-RU" sz="2000" dirty="0" smtClean="0"/>
              <a:t>.</a:t>
            </a:r>
          </a:p>
          <a:p>
            <a:pPr lvl="0"/>
            <a:r>
              <a:rPr lang="ru-RU" sz="2000" dirty="0" smtClean="0"/>
              <a:t>------------------------------------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649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536" y="270892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sz="3600" dirty="0"/>
              <a:t>Почему коньки скользят по льду?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/>
              <a:t>Лед</a:t>
            </a:r>
            <a:r>
              <a:rPr lang="ru-RU" sz="3600" dirty="0" smtClean="0"/>
              <a:t> </a:t>
            </a:r>
            <a:r>
              <a:rPr lang="ru-RU" sz="3600" dirty="0"/>
              <a:t>– это вода в твердом состоянии.(Состояние льда: </a:t>
            </a:r>
            <a:r>
              <a:rPr lang="ru-RU" sz="3600" b="1" dirty="0"/>
              <a:t>твердый, хрупкий, скользкий, холодный, прозрачный, бесцветный, тает от тепла, образуется из </a:t>
            </a:r>
            <a:r>
              <a:rPr lang="ru-RU" sz="3600" b="1" dirty="0" smtClean="0"/>
              <a:t>воды)</a:t>
            </a:r>
            <a:r>
              <a:rPr lang="ru-RU" sz="3600" dirty="0" smtClean="0"/>
              <a:t>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b="1" dirty="0"/>
              <a:t>Сила трения</a:t>
            </a:r>
            <a:r>
              <a:rPr lang="ru-RU" sz="3600" dirty="0"/>
              <a:t> на льду совсем </a:t>
            </a:r>
            <a:r>
              <a:rPr lang="ru-RU" sz="3600" dirty="0" smtClean="0"/>
              <a:t>слабая, </a:t>
            </a:r>
            <a:r>
              <a:rPr lang="ru-RU" sz="3600" dirty="0"/>
              <a:t>поэтому лед скользкий.</a:t>
            </a:r>
            <a:br>
              <a:rPr lang="ru-RU" sz="3600" dirty="0"/>
            </a:br>
            <a:r>
              <a:rPr lang="ru-RU" sz="3600" b="1" i="1" dirty="0"/>
              <a:t>Допустимо</a:t>
            </a:r>
            <a:r>
              <a:rPr lang="ru-RU" sz="3600" i="1" dirty="0"/>
              <a:t>, что Трение – это сила, которая прекращает скольжение двух поверхностей относительно друг друга.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311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Трения Качения.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168129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C:\Users\Алукард\Desktop\Экран\шарык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581128"/>
            <a:ext cx="2767301" cy="216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359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85918" y="2357430"/>
            <a:ext cx="5486400" cy="928694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Трение</a:t>
            </a:r>
            <a:r>
              <a:rPr lang="ru-RU" sz="5400" dirty="0" smtClean="0"/>
              <a:t> Покоя.</a:t>
            </a:r>
            <a:endParaRPr lang="ru-RU" sz="5400"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3" r="3623"/>
          <a:stretch>
            <a:fillRect/>
          </a:stretch>
        </p:blipFill>
        <p:spPr>
          <a:xfrm>
            <a:off x="2786050" y="500042"/>
            <a:ext cx="3088211" cy="2316158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57158" y="3214686"/>
            <a:ext cx="8429684" cy="3643314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sz="2800" b="1" dirty="0"/>
              <a:t>Трение покоя — </a:t>
            </a:r>
            <a:r>
              <a:rPr lang="ru-RU" sz="2800" b="1" dirty="0">
                <a:solidFill>
                  <a:schemeClr val="tx2"/>
                </a:solidFill>
              </a:rPr>
              <a:t>сила, возникающая между двумя контактирующими телами и препятствующая возникновению относительного движения. Эту силу необходимо преодолеть для того, чтобы привести два контактирующих тела в движение друг относительно друга. Возникает при </a:t>
            </a:r>
            <a:r>
              <a:rPr lang="ru-RU" sz="2800" b="1" dirty="0" err="1" smtClean="0">
                <a:solidFill>
                  <a:schemeClr val="tx2"/>
                </a:solidFill>
              </a:rPr>
              <a:t>микроперемещениях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>
                <a:solidFill>
                  <a:schemeClr val="tx2"/>
                </a:solidFill>
              </a:rPr>
              <a:t>(например, при деформации) контактирующих тел. Она действует в направлении, противоположном направлению возможного относительного движения.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691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3568" y="17194"/>
            <a:ext cx="7772400" cy="1470025"/>
          </a:xfrm>
        </p:spPr>
        <p:txBody>
          <a:bodyPr/>
          <a:lstStyle/>
          <a:p>
            <a:r>
              <a:rPr lang="ru-RU" dirty="0" smtClean="0"/>
              <a:t>Изобретение Колеса.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95536" y="1340768"/>
            <a:ext cx="7848872" cy="504056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1"/>
                </a:solidFill>
              </a:rPr>
              <a:t>Судя, по археологическим находкам первое колесо было сделано 55 веков назад, нашли его в районе Месопотамии.</a:t>
            </a: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bg2">
                    <a:lumMod val="10000"/>
                  </a:schemeClr>
                </a:solidFill>
              </a:rPr>
              <a:t>До этого грузы перемещали с помощью транспорта, который сейчас мы знаем как санки</a:t>
            </a: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. Благодаря изобретению колеса ремесло в древней жизни продвигалось вперед. Колесо использовали на тележках, повозках. На сегодняшний день колесо продвинулось значительно дальше.</a:t>
            </a:r>
          </a:p>
          <a:p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Теперь колесо используется во многих конструкциях. (Механические машины, автомобили, тележки, транспортеры, поезда).</a:t>
            </a:r>
            <a:endParaRPr lang="ru-RU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6" name="Рисунок 5" descr="Колесо Дхармы на барельефе из буддийского святилища Санчи в Индии - символ ступеней духов­ного совершен­ствования (11-1 вв. до н. э.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5013176"/>
            <a:ext cx="2837980" cy="1873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наскальный рисунок повозки II тыс. до н.э.,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13176"/>
            <a:ext cx="2552501" cy="1873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189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Колесо III тыс. до н. э., найденное при раскопках месопотамского </a:t>
            </a:r>
            <a:r>
              <a:rPr lang="ru-RU" dirty="0" smtClean="0"/>
              <a:t>города-государства </a:t>
            </a:r>
            <a:r>
              <a:rPr lang="ru-RU" dirty="0"/>
              <a:t>Ур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00808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Уже в середине III тысячелетия до н. э. деревянное колесо оборачивали в кожу, а к 2000 г. до н. э. стали забивать в обод медные гвозди острием наружу - для лучшего сцепления с землей. Колеса еще сплошные, но уже не вырезанные из цельного ствола, а составные, сколоченные из трех частей. Такую древесину найти легче. Примерно тогда же люди приручают лошадь, и повозки разделяются на быстрые конные двуколки - боевые колесницы и экипажи правителя - и двухосные телеги с впряженным волом - для хозяйства. </a:t>
            </a:r>
          </a:p>
          <a:p>
            <a:endParaRPr lang="ru-RU" dirty="0"/>
          </a:p>
        </p:txBody>
      </p:sp>
      <p:pic>
        <p:nvPicPr>
          <p:cNvPr id="4" name="Рисунок 3" descr="колесо III тыс. до н. э., найденное при раскопках месопотамского города-государ­ства Ур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9686" y="5096644"/>
            <a:ext cx="1814314" cy="176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6887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rot="10800000" flipH="1" flipV="1">
            <a:off x="428596" y="404664"/>
            <a:ext cx="5260157" cy="2524270"/>
          </a:xfrm>
        </p:spPr>
        <p:txBody>
          <a:bodyPr>
            <a:noAutofit/>
          </a:bodyPr>
          <a:lstStyle/>
          <a:p>
            <a:r>
              <a:rPr lang="ru-RU" dirty="0" smtClean="0"/>
              <a:t>Может ли сила трения разгонять тело?!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14282" y="2428868"/>
            <a:ext cx="8786874" cy="4143403"/>
          </a:xfrm>
        </p:spPr>
        <p:txBody>
          <a:bodyPr>
            <a:normAutofit/>
          </a:bodyPr>
          <a:lstStyle/>
          <a:p>
            <a:endParaRPr lang="ru-RU" sz="40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 descr="http://img.repetiruem.ru/upload/referat_media/829/9829image1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214290"/>
            <a:ext cx="3143272" cy="2706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57158" y="2928934"/>
            <a:ext cx="84296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Например, машина разгоняется за счет трения колеса об асфальт. </a:t>
            </a:r>
          </a:p>
          <a:p>
            <a:r>
              <a:rPr lang="ru-RU" sz="4000" dirty="0" smtClean="0">
                <a:solidFill>
                  <a:srgbClr val="FF0000"/>
                </a:solidFill>
              </a:rPr>
              <a:t>Но разве не сила тяги двигателя разгоняет машину?</a:t>
            </a:r>
          </a:p>
        </p:txBody>
      </p:sp>
    </p:spTree>
    <p:extLst>
      <p:ext uri="{BB962C8B-B14F-4D97-AF65-F5344CB8AC3E}">
        <p14:creationId xmlns:p14="http://schemas.microsoft.com/office/powerpoint/2010/main" val="92937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85729"/>
            <a:ext cx="828680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Может показаться удивительным, но именно сила трения покоя разгоняет автомобиль. Ведь при движении автомобиля колеса не проскальзывают относительно дороги, и между шинами и поверхностью дороги возникает сила трения покоя. Как легко видеть, она направлена в сторону движения автомобиля. Величина этой силы не может превосходить максимального значения трения покоя. Поэтому если на скользкой дороге резко нажать на газ, то автомобиль начнет буксовать. А вот если нажать на тормоза, то вращение колёс прекратится, и автомобиль будет скользить по дороге. Сила трения изменит своё направление и начнёт тормозить автомобиль.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42910" y="0"/>
            <a:ext cx="7772400" cy="1470025"/>
          </a:xfrm>
        </p:spPr>
        <p:txBody>
          <a:bodyPr/>
          <a:lstStyle/>
          <a:p>
            <a:r>
              <a:rPr lang="ru-RU" dirty="0" smtClean="0"/>
              <a:t>Используемые материалы: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57224" y="1428736"/>
            <a:ext cx="7358114" cy="4857784"/>
          </a:xfrm>
        </p:spPr>
        <p:txBody>
          <a:bodyPr>
            <a:normAutofit fontScale="92500"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На печатной основе</a:t>
            </a:r>
            <a:r>
              <a:rPr lang="ru-RU" dirty="0" smtClean="0">
                <a:solidFill>
                  <a:srgbClr val="0070C0"/>
                </a:solidFill>
              </a:rPr>
              <a:t>: </a:t>
            </a:r>
          </a:p>
          <a:p>
            <a:pPr marL="514350" indent="-514350"/>
            <a:r>
              <a:rPr lang="ru-RU" dirty="0" smtClean="0">
                <a:solidFill>
                  <a:srgbClr val="0070C0"/>
                </a:solidFill>
              </a:rPr>
              <a:t> 1. В.А. Касьянов Физика 10 класс. Учебник для общеобразовательных учебных заведений, 2010.</a:t>
            </a:r>
            <a:endParaRPr lang="en-US" dirty="0" smtClean="0">
              <a:solidFill>
                <a:srgbClr val="0070C0"/>
              </a:solidFill>
            </a:endParaRPr>
          </a:p>
          <a:p>
            <a:pPr marL="514350" indent="-514350" algn="l"/>
            <a:r>
              <a:rPr lang="en-US" dirty="0" smtClean="0">
                <a:solidFill>
                  <a:srgbClr val="0070C0"/>
                </a:solidFill>
              </a:rPr>
              <a:t>  2</a:t>
            </a:r>
            <a:r>
              <a:rPr lang="ru-RU" dirty="0" smtClean="0">
                <a:solidFill>
                  <a:srgbClr val="0070C0"/>
                </a:solidFill>
              </a:rPr>
              <a:t>. Реферат «Сила трения», «История изобретения колеса»</a:t>
            </a:r>
          </a:p>
          <a:p>
            <a:pPr marL="514350" indent="-514350" algn="l"/>
            <a:r>
              <a:rPr lang="ru-RU" dirty="0" smtClean="0">
                <a:solidFill>
                  <a:schemeClr val="tx1"/>
                </a:solidFill>
              </a:rPr>
              <a:t>Интернет ресурсы</a:t>
            </a:r>
            <a:r>
              <a:rPr lang="ru-RU" dirty="0" smtClean="0">
                <a:solidFill>
                  <a:srgbClr val="0070C0"/>
                </a:solidFill>
              </a:rPr>
              <a:t>: </a:t>
            </a:r>
          </a:p>
          <a:p>
            <a:pPr marL="514350" indent="-514350"/>
            <a:r>
              <a:rPr lang="ru-RU" dirty="0" smtClean="0">
                <a:solidFill>
                  <a:srgbClr val="0070C0"/>
                </a:solidFill>
                <a:hlinkClick r:id="rId2"/>
              </a:rPr>
              <a:t>Поисковая система </a:t>
            </a:r>
            <a:r>
              <a:rPr lang="en-US" dirty="0" smtClean="0">
                <a:solidFill>
                  <a:srgbClr val="0070C0"/>
                </a:solidFill>
                <a:hlinkClick r:id="rId2"/>
              </a:rPr>
              <a:t>http://www.yandex.ru/</a:t>
            </a:r>
            <a:r>
              <a:rPr lang="ru-RU" dirty="0" smtClean="0">
                <a:solidFill>
                  <a:srgbClr val="0070C0"/>
                </a:solidFill>
              </a:rPr>
              <a:t> ,</a:t>
            </a:r>
            <a:r>
              <a:rPr lang="en-US" dirty="0" smtClean="0">
                <a:hlinkClick r:id="rId3"/>
              </a:rPr>
              <a:t> </a:t>
            </a:r>
            <a:endParaRPr lang="ru-RU" dirty="0" smtClean="0">
              <a:hlinkClick r:id="rId3"/>
            </a:endParaRPr>
          </a:p>
          <a:p>
            <a:pPr marL="514350" indent="-514350"/>
            <a:r>
              <a:rPr lang="en-US" dirty="0" smtClean="0">
                <a:hlinkClick r:id="rId3"/>
              </a:rPr>
              <a:t>Web address: - ru.</a:t>
            </a:r>
            <a:r>
              <a:rPr lang="en-US" b="1" dirty="0" smtClean="0">
                <a:hlinkClick r:id="rId3"/>
              </a:rPr>
              <a:t>wikipedia</a:t>
            </a:r>
            <a:r>
              <a:rPr lang="en-US" dirty="0" smtClean="0">
                <a:hlinkClick r:id="rId3"/>
              </a:rPr>
              <a:t>.org</a:t>
            </a:r>
            <a:r>
              <a:rPr lang="ru-RU" dirty="0" smtClean="0"/>
              <a:t>. </a:t>
            </a:r>
            <a:endParaRPr lang="ru-RU" dirty="0" smtClean="0">
              <a:solidFill>
                <a:srgbClr val="0070C0"/>
              </a:solidFill>
            </a:endParaRPr>
          </a:p>
          <a:p>
            <a:pPr marL="514350" indent="-514350"/>
            <a:endParaRPr lang="ru-RU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557</Words>
  <Application>Microsoft Office PowerPoint</Application>
  <PresentationFormat>Экран (4:3)</PresentationFormat>
  <Paragraphs>40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Тема Office</vt:lpstr>
      <vt:lpstr>Сила Трения</vt:lpstr>
      <vt:lpstr>Процесс трения.</vt:lpstr>
      <vt:lpstr>Сила трения бывает 3-х видов.</vt:lpstr>
      <vt:lpstr>Трение Скольжения.</vt:lpstr>
      <vt:lpstr>Почему коньки скользят по льду?  Лед – это вода в твердом состоянии.(Состояние льда: твердый, хрупкий, скользкий, холодный, прозрачный, бесцветный, тает от тепла, образуется из воды). Сила трения на льду совсем слабая, поэтому лед скользкий. Допустимо, что Трение – это сила, которая прекращает скольжение двух поверхностей относительно друг друга. </vt:lpstr>
      <vt:lpstr>Трения Качения.</vt:lpstr>
      <vt:lpstr>Трение Покоя.</vt:lpstr>
      <vt:lpstr>Изобретение Колеса.</vt:lpstr>
      <vt:lpstr>Колесо III тыс. до н. э., найденное при раскопках месопотамского города-государства Ур</vt:lpstr>
      <vt:lpstr>Может ли сила трения разгонять тело?!</vt:lpstr>
      <vt:lpstr>Презентация PowerPoint</vt:lpstr>
      <vt:lpstr>Используемые материалы: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Сила Трения</dc:title>
  <dc:creator>Алукард</dc:creator>
  <cp:lastModifiedBy>Сергей</cp:lastModifiedBy>
  <cp:revision>27</cp:revision>
  <dcterms:created xsi:type="dcterms:W3CDTF">2012-01-30T14:02:30Z</dcterms:created>
  <dcterms:modified xsi:type="dcterms:W3CDTF">2015-08-11T18:41:45Z</dcterms:modified>
</cp:coreProperties>
</file>