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61" r:id="rId5"/>
    <p:sldId id="267" r:id="rId6"/>
    <p:sldId id="259" r:id="rId7"/>
    <p:sldId id="268" r:id="rId8"/>
    <p:sldId id="262" r:id="rId9"/>
    <p:sldId id="263" r:id="rId10"/>
    <p:sldId id="264" r:id="rId11"/>
    <p:sldId id="260" r:id="rId12"/>
    <p:sldId id="270" r:id="rId13"/>
    <p:sldId id="265" r:id="rId14"/>
    <p:sldId id="266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A1E"/>
    <a:srgbClr val="FF0066"/>
    <a:srgbClr val="BEF200"/>
    <a:srgbClr val="277699"/>
    <a:srgbClr val="37441C"/>
    <a:srgbClr val="7F9F37"/>
    <a:srgbClr val="4AA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2" autoAdjust="0"/>
    <p:restoredTop sz="94660"/>
  </p:normalViewPr>
  <p:slideViewPr>
    <p:cSldViewPr>
      <p:cViewPr varScale="1">
        <p:scale>
          <a:sx n="75" d="100"/>
          <a:sy n="75" d="100"/>
        </p:scale>
        <p:origin x="11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9C568-3D93-4981-AF0D-A58ED509346E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CCE86-918F-43FA-A64A-EE3C34BD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004.gi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lum contrast="30000"/>
          </a:blip>
          <a:stretch>
            <a:fillRect/>
          </a:stretch>
        </p:blipFill>
        <p:spPr>
          <a:xfrm>
            <a:off x="1" y="0"/>
            <a:ext cx="7530375" cy="64546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9124" y="537863"/>
            <a:ext cx="4427687" cy="1129721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7200" b="1" i="1" dirty="0" smtClean="0">
                <a:ln/>
                <a:solidFill>
                  <a:srgbClr val="7F9F37"/>
                </a:solidFill>
              </a:rPr>
              <a:t>Молекулы</a:t>
            </a:r>
            <a:endParaRPr lang="ru-RU" sz="7200" b="1" i="1" dirty="0">
              <a:ln/>
              <a:solidFill>
                <a:srgbClr val="7F9F37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4908188"/>
            <a:ext cx="3571868" cy="11297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i="1" dirty="0" smtClean="0">
                <a:ln/>
                <a:solidFill>
                  <a:srgbClr val="3B4A1E"/>
                </a:solidFill>
              </a:rPr>
              <a:t>Выполнила</a:t>
            </a:r>
          </a:p>
          <a:p>
            <a:r>
              <a:rPr lang="ru-RU" sz="2400" b="1" i="1" dirty="0" smtClean="0">
                <a:ln/>
                <a:solidFill>
                  <a:srgbClr val="3B4A1E"/>
                </a:solidFill>
              </a:rPr>
              <a:t>Ученица 7 класса «Б»</a:t>
            </a:r>
          </a:p>
          <a:p>
            <a:r>
              <a:rPr lang="ru-RU" sz="2400" b="1" i="1" dirty="0" smtClean="0">
                <a:ln/>
                <a:solidFill>
                  <a:srgbClr val="3B4A1E"/>
                </a:solidFill>
              </a:rPr>
              <a:t>Фурман Екатерина</a:t>
            </a:r>
            <a:endParaRPr lang="ru-RU" sz="2400" b="1" i="1" dirty="0">
              <a:ln/>
              <a:solidFill>
                <a:srgbClr val="3B4A1E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olecule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285720" y="0"/>
            <a:ext cx="871543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i="1" dirty="0" smtClean="0">
                <a:ln/>
                <a:solidFill>
                  <a:srgbClr val="277699"/>
                </a:solidFill>
              </a:rPr>
              <a:t>Молекула</a:t>
            </a:r>
            <a:endParaRPr lang="ru-RU" sz="4800" b="1" i="1" dirty="0">
              <a:ln/>
              <a:solidFill>
                <a:srgbClr val="277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Молекула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новолат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molecula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, уменьшительное от лат.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moles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— масса), наименьшая частица вещества, обладающая его химическими свойствами. Молекула состоит из атомов, точнее — из атомных ядер, окружающих их внутренних электронов и внешних валентных электронов, образующих химические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связи.</a:t>
            </a: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cover_plastikovyi-konstruktor-a_350_350_4765097.jpg"/>
          <p:cNvPicPr>
            <a:picLocks noChangeAspect="1"/>
          </p:cNvPicPr>
          <p:nvPr/>
        </p:nvPicPr>
        <p:blipFill>
          <a:blip r:embed="rId3" cstate="print"/>
          <a:srcRect t="19231" b="19231"/>
          <a:stretch>
            <a:fillRect/>
          </a:stretch>
        </p:blipFill>
        <p:spPr>
          <a:xfrm>
            <a:off x="142844" y="142852"/>
            <a:ext cx="2285984" cy="140676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molekule.jpg"/>
          <p:cNvPicPr>
            <a:picLocks noChangeAspect="1"/>
          </p:cNvPicPr>
          <p:nvPr/>
        </p:nvPicPr>
        <p:blipFill>
          <a:blip r:embed="rId2" cstate="print">
            <a:lum bright="10000" contrast="30000"/>
          </a:blip>
          <a:stretch>
            <a:fillRect/>
          </a:stretch>
        </p:blipFill>
        <p:spPr>
          <a:xfrm>
            <a:off x="142844" y="928670"/>
            <a:ext cx="8858312" cy="592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071670" y="142852"/>
            <a:ext cx="52864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400" b="1" i="1" dirty="0" smtClean="0">
                <a:ln/>
                <a:solidFill>
                  <a:srgbClr val="BEF200"/>
                </a:solidFill>
              </a:rPr>
              <a:t>Статуя молекулы</a:t>
            </a:r>
            <a:endParaRPr lang="ru-RU" sz="4400" b="1" i="1" dirty="0">
              <a:ln/>
              <a:solidFill>
                <a:srgbClr val="BEF2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1142984"/>
            <a:ext cx="5072098" cy="78581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6600" b="1" i="1" dirty="0" smtClean="0">
                <a:ln/>
                <a:solidFill>
                  <a:srgbClr val="FF0066"/>
                </a:solidFill>
              </a:rPr>
              <a:t>Состав:</a:t>
            </a:r>
            <a:endParaRPr lang="ru-RU" sz="6600" b="1" i="1" dirty="0">
              <a:ln/>
              <a:solidFill>
                <a:srgbClr val="FF00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714620"/>
            <a:ext cx="8143900" cy="43576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Состав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Молекула выражают формулами химическими. Эмпирическая формула (например, С2Н6О для этилового спирта) устанавливается на основании атомного соотношения содержащихся в веществе элементов, определяемого химическим анализом, и молекулярной массы.</a:t>
            </a:r>
          </a:p>
          <a:p>
            <a:pPr>
              <a:buNone/>
            </a:pP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320970730.jpg"/>
          <p:cNvPicPr>
            <a:picLocks noChangeAspect="1"/>
          </p:cNvPicPr>
          <p:nvPr/>
        </p:nvPicPr>
        <p:blipFill>
          <a:blip r:embed="rId2" cstate="print">
            <a:lum bright="-10000" contrast="40000"/>
          </a:blip>
          <a:stretch>
            <a:fillRect/>
          </a:stretch>
        </p:blipFill>
        <p:spPr>
          <a:xfrm>
            <a:off x="428596" y="0"/>
            <a:ext cx="4357718" cy="278605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ronVI_molecule_Berry06.jpg"/>
          <p:cNvPicPr>
            <a:picLocks noChangeAspect="1"/>
          </p:cNvPicPr>
          <p:nvPr/>
        </p:nvPicPr>
        <p:blipFill>
          <a:blip r:embed="rId2" cstate="print">
            <a:lum bright="-10000" contrast="40000"/>
          </a:blip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4786322"/>
            <a:ext cx="7929618" cy="1928802"/>
          </a:xfrm>
        </p:spPr>
        <p:txBody>
          <a:bodyPr>
            <a:normAutofit fontScale="92500"/>
          </a:bodyPr>
          <a:lstStyle/>
          <a:p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400" i="1" dirty="0" smtClean="0">
                <a:solidFill>
                  <a:srgbClr val="3B4A1E"/>
                </a:solidFill>
              </a:rPr>
              <a:t>В </a:t>
            </a:r>
            <a:r>
              <a:rPr lang="ru-RU" sz="2400" i="1" dirty="0">
                <a:solidFill>
                  <a:srgbClr val="3B4A1E"/>
                </a:solidFill>
              </a:rPr>
              <a:t>физике понятие о Молекула оказалось необходимым для объяснения свойств газов, жидкостей и твёрдых тел. Прямое экспериментальное доказательство существования Молекула впервые было получено при изучении броуновского движения (французский физик Ж. </a:t>
            </a:r>
            <a:r>
              <a:rPr lang="ru-RU" sz="2400" i="1" dirty="0" err="1">
                <a:solidFill>
                  <a:srgbClr val="3B4A1E"/>
                </a:solidFill>
              </a:rPr>
              <a:t>Перрен</a:t>
            </a:r>
            <a:r>
              <a:rPr lang="ru-RU" sz="2400" i="1" dirty="0">
                <a:solidFill>
                  <a:srgbClr val="3B4A1E"/>
                </a:solidFill>
              </a:rPr>
              <a:t>, 1906).</a:t>
            </a:r>
          </a:p>
          <a:p>
            <a:endParaRPr lang="ru-RU" sz="1600" dirty="0">
              <a:solidFill>
                <a:srgbClr val="3B4A1E"/>
              </a:solidFill>
            </a:endParaRPr>
          </a:p>
        </p:txBody>
      </p:sp>
      <p:pic>
        <p:nvPicPr>
          <p:cNvPr id="5" name="Рисунок 4" descr="11870.jpg"/>
          <p:cNvPicPr>
            <a:picLocks noChangeAspect="1"/>
          </p:cNvPicPr>
          <p:nvPr/>
        </p:nvPicPr>
        <p:blipFill>
          <a:blip r:embed="rId2" cstate="print">
            <a:lum bright="40000" contrast="40000"/>
          </a:blip>
          <a:stretch>
            <a:fillRect/>
          </a:stretch>
        </p:blipFill>
        <p:spPr>
          <a:xfrm>
            <a:off x="0" y="0"/>
            <a:ext cx="9144000" cy="478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0_5a46_6f779073_orig.jpe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6314" y="5643578"/>
            <a:ext cx="407444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600" b="1" i="1" dirty="0" err="1" smtClean="0">
                <a:ln/>
                <a:solidFill>
                  <a:srgbClr val="FF0066"/>
                </a:solidFill>
              </a:rPr>
              <a:t>Lysozime</a:t>
            </a:r>
            <a:r>
              <a:rPr lang="en-US" sz="3600" b="1" i="1" dirty="0" smtClean="0">
                <a:ln/>
                <a:solidFill>
                  <a:srgbClr val="FF0066"/>
                </a:solidFill>
              </a:rPr>
              <a:t> (fragment)</a:t>
            </a:r>
            <a:endParaRPr lang="ru-RU" sz="3600" b="1" i="1" dirty="0">
              <a:ln/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4929198"/>
            <a:ext cx="8072494" cy="1590680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chemeClr val="accent3">
                    <a:lumMod val="50000"/>
                  </a:schemeClr>
                </a:solidFill>
              </a:rPr>
              <a:t>   Оказывается</a:t>
            </a:r>
            <a:r>
              <a:rPr lang="ru-RU" sz="1800" b="1" i="1" dirty="0">
                <a:solidFill>
                  <a:schemeClr val="accent3">
                    <a:lumMod val="50000"/>
                  </a:schemeClr>
                </a:solidFill>
              </a:rPr>
              <a:t>, у достаточно сложных молекул имеются свои пристрастия. Например, одни органические молекулы «любят» контактировать с водой, а другие избегают такого контакта, «боятся» воды. Их и называют соответственно – гидрофильными и гидрофобными молекулами.</a:t>
            </a:r>
          </a:p>
          <a:p>
            <a:endParaRPr lang="ru-RU" dirty="0"/>
          </a:p>
        </p:txBody>
      </p:sp>
      <p:pic>
        <p:nvPicPr>
          <p:cNvPr id="7" name="Рисунок 6" descr="021437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1643042" y="75329"/>
            <a:ext cx="5286412" cy="499672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5857884" cy="11430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i="1" dirty="0" smtClean="0">
                <a:ln/>
                <a:solidFill>
                  <a:schemeClr val="accent3">
                    <a:lumMod val="50000"/>
                  </a:schemeClr>
                </a:solidFill>
              </a:rPr>
              <a:t>Молекула-русалка</a:t>
            </a:r>
            <a:endParaRPr lang="ru-RU" b="1" i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i="1" dirty="0" smtClean="0">
                <a:solidFill>
                  <a:srgbClr val="37441C"/>
                </a:solidFill>
              </a:rPr>
              <a:t>         </a:t>
            </a:r>
            <a:r>
              <a:rPr lang="ru-RU" sz="2000" i="1" dirty="0" smtClean="0">
                <a:solidFill>
                  <a:srgbClr val="37441C"/>
                </a:solidFill>
              </a:rPr>
              <a:t>Эта </a:t>
            </a:r>
            <a:r>
              <a:rPr lang="ru-RU" sz="2000" i="1" dirty="0">
                <a:solidFill>
                  <a:srgbClr val="37441C"/>
                </a:solidFill>
              </a:rPr>
              <a:t>история начинается с </a:t>
            </a:r>
            <a:r>
              <a:rPr lang="ru-RU" sz="2000" i="1" dirty="0" smtClean="0">
                <a:solidFill>
                  <a:srgbClr val="37441C"/>
                </a:solidFill>
              </a:rPr>
              <a:t>одного из                                                              увлечений </a:t>
            </a:r>
            <a:r>
              <a:rPr lang="ru-RU" sz="2000" i="1" dirty="0" err="1">
                <a:solidFill>
                  <a:srgbClr val="37441C"/>
                </a:solidFill>
              </a:rPr>
              <a:t>Бенджамина</a:t>
            </a:r>
            <a:r>
              <a:rPr lang="ru-RU" sz="2000" i="1" dirty="0">
                <a:solidFill>
                  <a:srgbClr val="37441C"/>
                </a:solidFill>
              </a:rPr>
              <a:t> Франклина, 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                   выдающегося </a:t>
            </a:r>
            <a:r>
              <a:rPr lang="ru-RU" sz="2000" i="1" dirty="0">
                <a:solidFill>
                  <a:srgbClr val="37441C"/>
                </a:solidFill>
              </a:rPr>
              <a:t>американского </a:t>
            </a:r>
            <a:r>
              <a:rPr lang="ru-RU" sz="2000" i="1" dirty="0" smtClean="0">
                <a:solidFill>
                  <a:srgbClr val="37441C"/>
                </a:solidFill>
              </a:rPr>
              <a:t>учено                                                                                   го. Будучи </a:t>
            </a:r>
            <a:r>
              <a:rPr lang="ru-RU" sz="2000" i="1" dirty="0">
                <a:solidFill>
                  <a:srgbClr val="37441C"/>
                </a:solidFill>
              </a:rPr>
              <a:t>в 1774 </a:t>
            </a:r>
            <a:r>
              <a:rPr lang="ru-RU" sz="2000" i="1" dirty="0" smtClean="0">
                <a:solidFill>
                  <a:srgbClr val="37441C"/>
                </a:solidFill>
              </a:rPr>
              <a:t>году </a:t>
            </a:r>
            <a:r>
              <a:rPr lang="ru-RU" sz="2000" i="1" dirty="0">
                <a:solidFill>
                  <a:srgbClr val="37441C"/>
                </a:solidFill>
              </a:rPr>
              <a:t>в Европе</a:t>
            </a:r>
            <a:r>
              <a:rPr lang="ru-RU" sz="2000" i="1" dirty="0" smtClean="0">
                <a:solidFill>
                  <a:srgbClr val="37441C"/>
                </a:solidFill>
              </a:rPr>
              <a:t>,                                                                                    Франклин </a:t>
            </a:r>
            <a:r>
              <a:rPr lang="ru-RU" sz="2000" i="1" dirty="0">
                <a:solidFill>
                  <a:srgbClr val="37441C"/>
                </a:solidFill>
              </a:rPr>
              <a:t>в свободное </a:t>
            </a:r>
            <a:r>
              <a:rPr lang="ru-RU" sz="2000" i="1" dirty="0" smtClean="0">
                <a:solidFill>
                  <a:srgbClr val="37441C"/>
                </a:solidFill>
              </a:rPr>
              <a:t>время </a:t>
            </a:r>
            <a:r>
              <a:rPr lang="ru-RU" sz="2000" i="1" dirty="0" err="1" smtClean="0">
                <a:solidFill>
                  <a:srgbClr val="37441C"/>
                </a:solidFill>
              </a:rPr>
              <a:t>экспе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    </a:t>
            </a:r>
            <a:r>
              <a:rPr lang="ru-RU" sz="2000" i="1" dirty="0" err="1" smtClean="0">
                <a:solidFill>
                  <a:srgbClr val="37441C"/>
                </a:solidFill>
              </a:rPr>
              <a:t>риментировал</a:t>
            </a:r>
            <a:r>
              <a:rPr lang="ru-RU" sz="2000" i="1" dirty="0" smtClean="0">
                <a:solidFill>
                  <a:srgbClr val="37441C"/>
                </a:solidFill>
              </a:rPr>
              <a:t> </a:t>
            </a:r>
            <a:r>
              <a:rPr lang="ru-RU" sz="2000" i="1" dirty="0">
                <a:solidFill>
                  <a:srgbClr val="37441C"/>
                </a:solidFill>
              </a:rPr>
              <a:t>с </a:t>
            </a:r>
            <a:r>
              <a:rPr lang="ru-RU" sz="2000" i="1" dirty="0" smtClean="0">
                <a:solidFill>
                  <a:srgbClr val="37441C"/>
                </a:solidFill>
              </a:rPr>
              <a:t>масляными плен                                                                                                 </a:t>
            </a:r>
            <a:r>
              <a:rPr lang="ru-RU" sz="2000" i="1" dirty="0" err="1" smtClean="0">
                <a:solidFill>
                  <a:srgbClr val="37441C"/>
                </a:solidFill>
              </a:rPr>
              <a:t>ками</a:t>
            </a:r>
            <a:r>
              <a:rPr lang="ru-RU" sz="2000" i="1" dirty="0" smtClean="0">
                <a:solidFill>
                  <a:srgbClr val="37441C"/>
                </a:solidFill>
              </a:rPr>
              <a:t> </a:t>
            </a:r>
            <a:r>
              <a:rPr lang="ru-RU" sz="2000" i="1" dirty="0">
                <a:solidFill>
                  <a:srgbClr val="37441C"/>
                </a:solidFill>
              </a:rPr>
              <a:t>на поверхности </a:t>
            </a:r>
            <a:r>
              <a:rPr lang="ru-RU" sz="2000" i="1" dirty="0" smtClean="0">
                <a:solidFill>
                  <a:srgbClr val="37441C"/>
                </a:solidFill>
              </a:rPr>
              <a:t>воды</a:t>
            </a:r>
            <a:r>
              <a:rPr lang="ru-RU" sz="2000" i="1" dirty="0">
                <a:solidFill>
                  <a:srgbClr val="37441C"/>
                </a:solidFill>
              </a:rPr>
              <a:t>. </a:t>
            </a:r>
            <a:r>
              <a:rPr lang="ru-RU" sz="2000" i="1" dirty="0" smtClean="0">
                <a:solidFill>
                  <a:srgbClr val="37441C"/>
                </a:solidFill>
              </a:rPr>
              <a:t>Ученый                                                                                        был удивлен</a:t>
            </a:r>
            <a:r>
              <a:rPr lang="ru-RU" sz="2000" i="1" dirty="0">
                <a:solidFill>
                  <a:srgbClr val="37441C"/>
                </a:solidFill>
              </a:rPr>
              <a:t>, когда </a:t>
            </a:r>
            <a:r>
              <a:rPr lang="ru-RU" sz="2000" i="1" dirty="0" smtClean="0">
                <a:solidFill>
                  <a:srgbClr val="37441C"/>
                </a:solidFill>
              </a:rPr>
              <a:t>выяснилось</a:t>
            </a:r>
            <a:r>
              <a:rPr lang="ru-RU" sz="2000" i="1" dirty="0">
                <a:solidFill>
                  <a:srgbClr val="37441C"/>
                </a:solidFill>
              </a:rPr>
              <a:t>, что 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                  всего </a:t>
            </a:r>
            <a:r>
              <a:rPr lang="ru-RU" sz="2000" i="1" dirty="0">
                <a:solidFill>
                  <a:srgbClr val="37441C"/>
                </a:solidFill>
              </a:rPr>
              <a:t>одна ложка масла </a:t>
            </a:r>
            <a:r>
              <a:rPr lang="ru-RU" sz="2000" i="1" dirty="0" err="1" smtClean="0">
                <a:solidFill>
                  <a:srgbClr val="37441C"/>
                </a:solidFill>
              </a:rPr>
              <a:t>растекает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                       </a:t>
            </a:r>
            <a:r>
              <a:rPr lang="ru-RU" sz="2000" i="1" dirty="0" err="1" smtClean="0">
                <a:solidFill>
                  <a:srgbClr val="37441C"/>
                </a:solidFill>
              </a:rPr>
              <a:t>ся</a:t>
            </a:r>
            <a:r>
              <a:rPr lang="ru-RU" sz="2000" i="1" dirty="0" smtClean="0">
                <a:solidFill>
                  <a:srgbClr val="37441C"/>
                </a:solidFill>
              </a:rPr>
              <a:t> </a:t>
            </a:r>
            <a:r>
              <a:rPr lang="ru-RU" sz="2000" i="1" dirty="0">
                <a:solidFill>
                  <a:srgbClr val="37441C"/>
                </a:solidFill>
              </a:rPr>
              <a:t>по поверхности пруда </a:t>
            </a:r>
            <a:r>
              <a:rPr lang="ru-RU" sz="2000" i="1" dirty="0" smtClean="0">
                <a:solidFill>
                  <a:srgbClr val="37441C"/>
                </a:solidFill>
              </a:rPr>
              <a:t>площадью </a:t>
            </a:r>
            <a:r>
              <a:rPr lang="ru-RU" sz="2000" i="1" dirty="0">
                <a:solidFill>
                  <a:srgbClr val="37441C"/>
                </a:solidFill>
              </a:rPr>
              <a:t>в 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              пол-акра. </a:t>
            </a:r>
            <a:r>
              <a:rPr lang="ru-RU" sz="2000" i="1" dirty="0">
                <a:solidFill>
                  <a:srgbClr val="37441C"/>
                </a:solidFill>
              </a:rPr>
              <a:t>Если </a:t>
            </a:r>
            <a:r>
              <a:rPr lang="ru-RU" sz="2000" i="1" dirty="0" smtClean="0">
                <a:solidFill>
                  <a:srgbClr val="37441C"/>
                </a:solidFill>
              </a:rPr>
              <a:t>подсчитать </a:t>
            </a:r>
            <a:r>
              <a:rPr lang="ru-RU" sz="2000" i="1" dirty="0">
                <a:solidFill>
                  <a:srgbClr val="37441C"/>
                </a:solidFill>
              </a:rPr>
              <a:t>толщину </a:t>
            </a:r>
            <a:r>
              <a:rPr lang="ru-RU" sz="2000" i="1" dirty="0" err="1" smtClean="0">
                <a:solidFill>
                  <a:srgbClr val="37441C"/>
                </a:solidFill>
              </a:rPr>
              <a:t>пле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      </a:t>
            </a:r>
            <a:r>
              <a:rPr lang="ru-RU" sz="2000" i="1" dirty="0" err="1" smtClean="0">
                <a:solidFill>
                  <a:srgbClr val="37441C"/>
                </a:solidFill>
              </a:rPr>
              <a:t>нки</a:t>
            </a:r>
            <a:r>
              <a:rPr lang="ru-RU" sz="2000" i="1" dirty="0">
                <a:solidFill>
                  <a:srgbClr val="37441C"/>
                </a:solidFill>
              </a:rPr>
              <a:t>, то окажется, </a:t>
            </a:r>
            <a:r>
              <a:rPr lang="ru-RU" sz="2000" i="1" dirty="0" smtClean="0">
                <a:solidFill>
                  <a:srgbClr val="37441C"/>
                </a:solidFill>
              </a:rPr>
              <a:t>что пленка </a:t>
            </a:r>
            <a:r>
              <a:rPr lang="ru-RU" sz="2000" i="1" dirty="0">
                <a:solidFill>
                  <a:srgbClr val="37441C"/>
                </a:solidFill>
              </a:rPr>
              <a:t>содержит 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     только </a:t>
            </a:r>
            <a:r>
              <a:rPr lang="ru-RU" sz="2000" i="1" dirty="0">
                <a:solidFill>
                  <a:srgbClr val="37441C"/>
                </a:solidFill>
              </a:rPr>
              <a:t>один слой молекул. Этот </a:t>
            </a:r>
            <a:r>
              <a:rPr lang="ru-RU" sz="2000" i="1" dirty="0" smtClean="0">
                <a:solidFill>
                  <a:srgbClr val="37441C"/>
                </a:solidFill>
              </a:rPr>
              <a:t>факт </a:t>
            </a:r>
            <a:r>
              <a:rPr lang="ru-RU" sz="2000" i="1" dirty="0">
                <a:solidFill>
                  <a:srgbClr val="37441C"/>
                </a:solidFill>
              </a:rPr>
              <a:t>был </a:t>
            </a:r>
            <a:r>
              <a:rPr lang="ru-RU" sz="2000" i="1" dirty="0" smtClean="0">
                <a:solidFill>
                  <a:srgbClr val="37441C"/>
                </a:solidFill>
              </a:rPr>
              <a:t>                                                     осознан </a:t>
            </a:r>
            <a:r>
              <a:rPr lang="ru-RU" sz="2000" i="1" dirty="0">
                <a:solidFill>
                  <a:srgbClr val="37441C"/>
                </a:solidFill>
              </a:rPr>
              <a:t>лишь 100 лет спустя. Некая </a:t>
            </a:r>
            <a:r>
              <a:rPr lang="ru-RU" sz="2000" i="1" dirty="0" smtClean="0">
                <a:solidFill>
                  <a:srgbClr val="37441C"/>
                </a:solidFill>
              </a:rPr>
              <a:t>англичанка </a:t>
            </a:r>
            <a:r>
              <a:rPr lang="ru-RU" sz="2000" i="1" dirty="0">
                <a:solidFill>
                  <a:srgbClr val="37441C"/>
                </a:solidFill>
              </a:rPr>
              <a:t>по имени </a:t>
            </a:r>
            <a:r>
              <a:rPr lang="ru-RU" sz="2000" i="1" dirty="0" err="1">
                <a:solidFill>
                  <a:srgbClr val="37441C"/>
                </a:solidFill>
              </a:rPr>
              <a:t>Агнес</a:t>
            </a:r>
            <a:r>
              <a:rPr lang="ru-RU" sz="2000" i="1" dirty="0">
                <a:solidFill>
                  <a:srgbClr val="37441C"/>
                </a:solidFill>
              </a:rPr>
              <a:t> </a:t>
            </a:r>
            <a:r>
              <a:rPr lang="ru-RU" sz="2000" i="1" dirty="0" err="1">
                <a:solidFill>
                  <a:srgbClr val="37441C"/>
                </a:solidFill>
              </a:rPr>
              <a:t>Поккельс</a:t>
            </a:r>
            <a:r>
              <a:rPr lang="ru-RU" sz="2000" i="1" dirty="0">
                <a:solidFill>
                  <a:srgbClr val="37441C"/>
                </a:solidFill>
              </a:rPr>
              <a:t> в своей </a:t>
            </a:r>
            <a:r>
              <a:rPr lang="ru-RU" sz="2000" i="1" dirty="0" smtClean="0">
                <a:solidFill>
                  <a:srgbClr val="37441C"/>
                </a:solidFill>
              </a:rPr>
              <a:t>ванне </a:t>
            </a:r>
            <a:r>
              <a:rPr lang="ru-RU" sz="2000" i="1" dirty="0">
                <a:solidFill>
                  <a:srgbClr val="37441C"/>
                </a:solidFill>
              </a:rPr>
              <a:t>принялась измерять поверхностное натяжение </a:t>
            </a:r>
            <a:r>
              <a:rPr lang="ru-RU" sz="2000" i="1" dirty="0" smtClean="0">
                <a:solidFill>
                  <a:srgbClr val="37441C"/>
                </a:solidFill>
              </a:rPr>
              <a:t>воды мылом</a:t>
            </a:r>
            <a:r>
              <a:rPr lang="ru-RU" sz="2000" i="1" dirty="0">
                <a:solidFill>
                  <a:srgbClr val="37441C"/>
                </a:solidFill>
              </a:rPr>
              <a:t>. Оказалось, что </a:t>
            </a:r>
            <a:r>
              <a:rPr lang="ru-RU" sz="2000" i="1" dirty="0" smtClean="0">
                <a:solidFill>
                  <a:srgbClr val="37441C"/>
                </a:solidFill>
              </a:rPr>
              <a:t>мыльная </a:t>
            </a:r>
            <a:r>
              <a:rPr lang="ru-RU" sz="2000" i="1" dirty="0">
                <a:solidFill>
                  <a:srgbClr val="37441C"/>
                </a:solidFill>
              </a:rPr>
              <a:t>пленка заметно понижает поверхностное </a:t>
            </a:r>
            <a:r>
              <a:rPr lang="ru-RU" sz="2000" i="1" dirty="0" smtClean="0">
                <a:solidFill>
                  <a:srgbClr val="37441C"/>
                </a:solidFill>
              </a:rPr>
              <a:t>натяжение. </a:t>
            </a:r>
            <a:endParaRPr lang="ru-RU" sz="2000" i="1" dirty="0">
              <a:solidFill>
                <a:srgbClr val="37441C"/>
              </a:solidFill>
            </a:endParaRPr>
          </a:p>
        </p:txBody>
      </p:sp>
      <p:pic>
        <p:nvPicPr>
          <p:cNvPr id="4" name="Рисунок 3" descr="AmericanRevolutionBenFrankl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785794"/>
            <a:ext cx="3643338" cy="4283879"/>
          </a:xfrm>
          <a:prstGeom prst="ellipse">
            <a:avLst/>
          </a:prstGeom>
          <a:ln w="63500" cap="rnd">
            <a:solidFill>
              <a:schemeClr val="accent3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58138" cy="1060472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i="1" dirty="0" smtClean="0">
                <a:ln/>
                <a:solidFill>
                  <a:schemeClr val="accent3">
                    <a:lumMod val="50000"/>
                  </a:schemeClr>
                </a:solidFill>
              </a:rPr>
              <a:t>Проблема</a:t>
            </a:r>
            <a:endParaRPr lang="ru-RU" b="1" i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          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Существуют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еще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и молекулы вроде русалок – одна их часть гидрофильная, а другая гидрофобная. Молекулы-русалки должны решить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проблему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: быть им в воде или не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быть.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Найденное решение оказывается поистине соломоновым: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конечно,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они будут в воде, но только наполовину. Молекулы-русалки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располагаются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на поверхности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воды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так, что их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гидрофильная                                                                    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головка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опущена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в воду, а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гидро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фобный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хвост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высовывается на                                                                            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ружу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. Положение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русалок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нес                                                                                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колько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неудобное, зато оно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удо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    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влетворяет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одному из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основны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    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х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принципов физики систем из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многих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частиц – принципу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мин                                                                         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</a:rPr>
              <a:t>имума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свободной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энергии.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atom1.jpg"/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tretch>
            <a:fillRect/>
          </a:stretch>
        </p:blipFill>
        <p:spPr>
          <a:xfrm>
            <a:off x="4929190" y="2857496"/>
            <a:ext cx="4214811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72330" y="642918"/>
            <a:ext cx="2071670" cy="5072098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chemeClr val="accent3">
                    <a:lumMod val="50000"/>
                  </a:schemeClr>
                </a:solidFill>
              </a:rPr>
              <a:t>  Молекула </a:t>
            </a:r>
            <a:r>
              <a:rPr lang="ru-RU" sz="1800" b="1" i="1" dirty="0">
                <a:solidFill>
                  <a:schemeClr val="accent3">
                    <a:lumMod val="50000"/>
                  </a:schemeClr>
                </a:solidFill>
              </a:rPr>
              <a:t>стеариновой кислоты – типичная «русалка». При образовании мономолекулярного слоя на поверхности воды гидрофильные головки молекул опущены в воду, а гидрофобные хвосты торчат вертикально над водной поверхностью.</a:t>
            </a:r>
          </a:p>
          <a:p>
            <a:endParaRPr lang="ru-RU" sz="1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 descr="mr_p01.gif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-1" y="0"/>
            <a:ext cx="6956253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nalinks.jpeg"/>
          <p:cNvPicPr>
            <a:picLocks noChangeAspect="1"/>
          </p:cNvPicPr>
          <p:nvPr/>
        </p:nvPicPr>
        <p:blipFill>
          <a:blip r:embed="rId2" cstate="print"/>
          <a:srcRect l="6368" t="4166" r="9253" b="8333"/>
          <a:stretch>
            <a:fillRect/>
          </a:stretch>
        </p:blipFill>
        <p:spPr>
          <a:xfrm>
            <a:off x="0" y="0"/>
            <a:ext cx="4500562" cy="68579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29190" y="302359"/>
            <a:ext cx="35719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 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FFC000"/>
                </a:solidFill>
              </a:rPr>
              <a:t>Ну </a:t>
            </a:r>
            <a:r>
              <a:rPr lang="ru-RU" sz="2000" b="1" i="1" dirty="0">
                <a:solidFill>
                  <a:srgbClr val="FFC000"/>
                </a:solidFill>
              </a:rPr>
              <a:t>и, наконец, использование ориентированных молекулярных ансамблей позволяет на совершенно новой основе поставить вопрос о направленных </a:t>
            </a:r>
            <a:r>
              <a:rPr lang="ru-RU" sz="2000" b="1" i="1" dirty="0" err="1">
                <a:solidFill>
                  <a:srgbClr val="FFC000"/>
                </a:solidFill>
              </a:rPr>
              <a:t>электро</a:t>
            </a:r>
            <a:r>
              <a:rPr lang="ru-RU" sz="2000" b="1" i="1" dirty="0">
                <a:solidFill>
                  <a:srgbClr val="FFC000"/>
                </a:solidFill>
              </a:rPr>
              <a:t>- и фотохимических реакциях, таких, как фотосинтез, преобразование солнечной энергии или, скажем, </a:t>
            </a:r>
            <a:r>
              <a:rPr lang="ru-RU" sz="2000" b="1" i="1" dirty="0" err="1">
                <a:solidFill>
                  <a:srgbClr val="FFC000"/>
                </a:solidFill>
              </a:rPr>
              <a:t>фоторазложение</a:t>
            </a:r>
            <a:r>
              <a:rPr lang="ru-RU" sz="2000" b="1" i="1" dirty="0">
                <a:solidFill>
                  <a:srgbClr val="FFC000"/>
                </a:solidFill>
              </a:rPr>
              <a:t> воды. Одним словом, похоже на то, что технология </a:t>
            </a:r>
            <a:r>
              <a:rPr lang="ru-RU" sz="2000" b="1" i="1" dirty="0" err="1">
                <a:solidFill>
                  <a:srgbClr val="FFC000"/>
                </a:solidFill>
              </a:rPr>
              <a:t>ленгмюровских</a:t>
            </a:r>
            <a:r>
              <a:rPr lang="ru-RU" sz="2000" b="1" i="1" dirty="0">
                <a:solidFill>
                  <a:srgbClr val="FFC000"/>
                </a:solidFill>
              </a:rPr>
              <a:t> пленок вскоре окажется замечательной основой для самой передовой области – молекулярной электроники.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14480" y="6053138"/>
            <a:ext cx="6929486" cy="947762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600" b="1" i="1" dirty="0" smtClean="0">
                <a:ln/>
                <a:solidFill>
                  <a:srgbClr val="3B4A1E"/>
                </a:solidFill>
              </a:rPr>
              <a:t>Молекулы под микроскопом</a:t>
            </a:r>
            <a:endParaRPr lang="ru-RU" sz="3600" b="1" i="1" dirty="0">
              <a:ln/>
              <a:solidFill>
                <a:srgbClr val="3B4A1E"/>
              </a:solidFill>
            </a:endParaRPr>
          </a:p>
        </p:txBody>
      </p:sp>
      <p:pic>
        <p:nvPicPr>
          <p:cNvPr id="7" name="Рисунок 6" descr="virusgripea.jpg"/>
          <p:cNvPicPr>
            <a:picLocks noChangeAspect="1"/>
          </p:cNvPicPr>
          <p:nvPr/>
        </p:nvPicPr>
        <p:blipFill>
          <a:blip r:embed="rId2" cstate="print">
            <a:lum bright="-10000" contrast="30000"/>
          </a:blip>
          <a:stretch>
            <a:fillRect/>
          </a:stretch>
        </p:blipFill>
        <p:spPr>
          <a:xfrm>
            <a:off x="0" y="0"/>
            <a:ext cx="9144000" cy="6090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57884" y="428604"/>
            <a:ext cx="3071834" cy="6143668"/>
          </a:xfrm>
        </p:spPr>
        <p:txBody>
          <a:bodyPr>
            <a:noAutofit/>
          </a:bodyPr>
          <a:lstStyle/>
          <a:p>
            <a:r>
              <a:rPr lang="ru-RU" sz="1600" b="1" i="1" dirty="0" smtClean="0">
                <a:solidFill>
                  <a:srgbClr val="FF0066"/>
                </a:solidFill>
              </a:rPr>
              <a:t>  Широкое </a:t>
            </a:r>
            <a:r>
              <a:rPr lang="ru-RU" sz="1600" b="1" i="1" dirty="0">
                <a:solidFill>
                  <a:srgbClr val="FF0066"/>
                </a:solidFill>
              </a:rPr>
              <a:t>развитие получают сейчас гибридные системы, где </a:t>
            </a:r>
            <a:r>
              <a:rPr lang="ru-RU" sz="1600" b="1" i="1" dirty="0" err="1">
                <a:solidFill>
                  <a:srgbClr val="FF0066"/>
                </a:solidFill>
              </a:rPr>
              <a:t>ленгмюровские</a:t>
            </a:r>
            <a:r>
              <a:rPr lang="ru-RU" sz="1600" b="1" i="1" dirty="0">
                <a:solidFill>
                  <a:srgbClr val="FF0066"/>
                </a:solidFill>
              </a:rPr>
              <a:t> пленки скомбинированы с традиционными транзисторными элементами. Высокая диэлектрическая прочность позволяет использовать такие пленки в качестве одного из элементов – так называемого </a:t>
            </a:r>
            <a:r>
              <a:rPr lang="ru-RU" sz="1600" b="1" i="1" dirty="0" err="1">
                <a:solidFill>
                  <a:srgbClr val="FF0066"/>
                </a:solidFill>
              </a:rPr>
              <a:t>подзатворного</a:t>
            </a:r>
            <a:r>
              <a:rPr lang="ru-RU" sz="1600" b="1" i="1" dirty="0">
                <a:solidFill>
                  <a:srgbClr val="FF0066"/>
                </a:solidFill>
              </a:rPr>
              <a:t> диэлектрика в полевых транзисторах. Все это расширяет диапазон используемых полупроводниковых кристаллов. Диэлектрические </a:t>
            </a:r>
            <a:r>
              <a:rPr lang="ru-RU" sz="1600" b="1" i="1" dirty="0" err="1">
                <a:solidFill>
                  <a:srgbClr val="FF0066"/>
                </a:solidFill>
              </a:rPr>
              <a:t>монослои</a:t>
            </a:r>
            <a:r>
              <a:rPr lang="ru-RU" sz="1600" b="1" i="1" dirty="0">
                <a:solidFill>
                  <a:srgbClr val="FF0066"/>
                </a:solidFill>
              </a:rPr>
              <a:t> улучшают характеристики солнечных батарей и светоизлучающих (люминесцентных) диодов, «</a:t>
            </a:r>
            <a:r>
              <a:rPr lang="ru-RU" sz="1600" b="1" i="1" dirty="0" err="1">
                <a:solidFill>
                  <a:srgbClr val="FF0066"/>
                </a:solidFill>
              </a:rPr>
              <a:t>очувствляют</a:t>
            </a:r>
            <a:r>
              <a:rPr lang="ru-RU" sz="1600" b="1" i="1" dirty="0">
                <a:solidFill>
                  <a:srgbClr val="FF0066"/>
                </a:solidFill>
              </a:rPr>
              <a:t>» поверхность фотоматериалов и т.д.</a:t>
            </a:r>
          </a:p>
        </p:txBody>
      </p:sp>
      <p:pic>
        <p:nvPicPr>
          <p:cNvPr id="5" name="Рисунок 4" descr="golden-introncrystal.jpg"/>
          <p:cNvPicPr>
            <a:picLocks noChangeAspect="1"/>
          </p:cNvPicPr>
          <p:nvPr/>
        </p:nvPicPr>
        <p:blipFill>
          <a:blip r:embed="rId2" cstate="print">
            <a:lum bright="-10000" contrast="40000"/>
          </a:blip>
          <a:srcRect l="5128" t="4213" r="2564" b="5200"/>
          <a:stretch>
            <a:fillRect/>
          </a:stretch>
        </p:blipFill>
        <p:spPr>
          <a:xfrm>
            <a:off x="-1" y="0"/>
            <a:ext cx="5741581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Понравилась презентация? Скажи спасибо! Рада помочь! </a:t>
            </a:r>
            <a:r>
              <a:rPr lang="en-US" dirty="0" smtClean="0"/>
              <a:t>http://vk.com/kfurman</a:t>
            </a:r>
            <a:endParaRPr lang="ru-RU" smtClean="0"/>
          </a:p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571</Words>
  <Application>Microsoft Office PowerPoint</Application>
  <PresentationFormat>Экран (4:3)</PresentationFormat>
  <Paragraphs>21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Молекула</vt:lpstr>
      <vt:lpstr>Презентация PowerPoint</vt:lpstr>
      <vt:lpstr>Состав:</vt:lpstr>
      <vt:lpstr>Презентация PowerPoint</vt:lpstr>
      <vt:lpstr>Презентация PowerPoint</vt:lpstr>
      <vt:lpstr>Презентация PowerPoint</vt:lpstr>
      <vt:lpstr>Презентация PowerPoint</vt:lpstr>
      <vt:lpstr>Молекула-русалка</vt:lpstr>
      <vt:lpstr>Проблема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Молекулы</dc:title>
  <dc:creator>Катя</dc:creator>
  <cp:lastModifiedBy>Сергей</cp:lastModifiedBy>
  <cp:revision>16</cp:revision>
  <dcterms:created xsi:type="dcterms:W3CDTF">2010-05-20T10:13:24Z</dcterms:created>
  <dcterms:modified xsi:type="dcterms:W3CDTF">2015-08-11T13:54:13Z</dcterms:modified>
</cp:coreProperties>
</file>