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D0F"/>
    <a:srgbClr val="10E0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F8D70-9260-4499-9154-31EADB7DEA3D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8B290-9886-482B-9443-B8762CD23A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35460-4A83-4068-B3BC-FDD89B20E916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84D06-F27D-4711-9A19-37548C5278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98BB2-017F-41FA-8DE5-977C735494D2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05224-3D7B-42C0-8A37-1332C076C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29AAF-70D7-4D87-871D-E88801987349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0CB9B-9A02-49D6-93AD-7B425AE742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90C54-31B2-4724-946F-BDE640BF40E3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44A1A-2949-4C02-BBEE-26E2D1993E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1FB1B-C4E8-4C43-B794-3A645F40ECBC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D86F6-3CDD-4D4B-A0E4-E43A898E1C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B6567-9BFD-4F6D-A8EA-4143ADAEE04F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013B9-9427-4CF8-8594-A253433751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8BFC9-8F8A-44AE-B866-C8163D473F2E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58BE2-619C-40D9-B9E7-BD208A0BC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2CA1D-E7E8-4B20-ADDA-D09A521D3F27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6335B-A7E1-49AF-8E2E-66064F7036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E82FA-71D8-45D1-9A68-0C35C2EA1B8E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3BBB-4FF7-479E-BC1B-D240F8E3F4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A59E2-207E-4E53-94FC-9B6A8A8D7407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F4758-556A-4BCB-B2CE-8A51B2207C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214282" y="214290"/>
            <a:ext cx="8715436" cy="6429420"/>
          </a:xfrm>
          <a:prstGeom prst="roundRect">
            <a:avLst/>
          </a:prstGeom>
          <a:solidFill>
            <a:srgbClr val="10E0FC">
              <a:alpha val="80000"/>
            </a:srgbClr>
          </a:solidFill>
          <a:ln w="76200">
            <a:solidFill>
              <a:srgbClr val="ECFD0F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AD4919-FECC-4EC5-B44A-8B7AA0E43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3" name="Рисунок 11" descr="uzor_old-rus_1.png"/>
          <p:cNvPicPr>
            <a:picLocks noChangeAspect="1"/>
          </p:cNvPicPr>
          <p:nvPr userDrawn="1"/>
        </p:nvPicPr>
        <p:blipFill>
          <a:blip r:embed="rId14" cstate="email">
            <a:lum bright="-16000" contrast="-20000"/>
          </a:blip>
          <a:srcRect/>
          <a:stretch>
            <a:fillRect/>
          </a:stretch>
        </p:blipFill>
        <p:spPr bwMode="auto">
          <a:xfrm>
            <a:off x="-142875" y="0"/>
            <a:ext cx="1785938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0" y="6643688"/>
            <a:ext cx="2143125" cy="214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Пасечник Е. А.</a:t>
            </a:r>
            <a:fld id="{70A2DF50-B95D-46D0-85CE-96FEF12E9319}" type="datetimeFigureOut">
              <a:rPr lang="ru-RU"/>
              <a:pPr>
                <a:defRPr/>
              </a:pPr>
              <a:t>24.05.2015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2484438" y="692150"/>
            <a:ext cx="4391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ea typeface="+mj-ea"/>
                <a:cs typeface="+mj-cs"/>
              </a:rPr>
              <a:t>ГБОУ СОШ № 2044 ДО 2701 </a:t>
            </a: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1547813" y="2924175"/>
            <a:ext cx="6911975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800" b="1">
                <a:latin typeface="Calibri" pitchFamily="34" charset="0"/>
                <a:cs typeface="Times New Roman" pitchFamily="18" charset="0"/>
              </a:rPr>
              <a:t>Проект</a:t>
            </a:r>
          </a:p>
          <a:p>
            <a:pPr algn="ctr"/>
            <a:r>
              <a:rPr lang="ru-RU" sz="4800" b="1">
                <a:latin typeface="Calibri" pitchFamily="34" charset="0"/>
                <a:cs typeface="Times New Roman" pitchFamily="18" charset="0"/>
              </a:rPr>
              <a:t>« Русский быт»</a:t>
            </a:r>
          </a:p>
          <a:p>
            <a:pPr algn="r"/>
            <a:endParaRPr lang="ru-RU" sz="2800" b="1">
              <a:latin typeface="Calibri" pitchFamily="34" charset="0"/>
              <a:cs typeface="Times New Roman" pitchFamily="18" charset="0"/>
            </a:endParaRPr>
          </a:p>
          <a:p>
            <a:pPr algn="r"/>
            <a:endParaRPr lang="ru-RU" sz="2800" b="1">
              <a:latin typeface="Calibri" pitchFamily="34" charset="0"/>
              <a:cs typeface="Times New Roman" pitchFamily="18" charset="0"/>
            </a:endParaRPr>
          </a:p>
          <a:p>
            <a:pPr algn="r"/>
            <a:r>
              <a:rPr lang="ru-RU" sz="2800" b="1">
                <a:latin typeface="Calibri" pitchFamily="34" charset="0"/>
                <a:cs typeface="Times New Roman" pitchFamily="18" charset="0"/>
              </a:rPr>
              <a:t>Подготовили :</a:t>
            </a:r>
          </a:p>
          <a:p>
            <a:pPr algn="r"/>
            <a:r>
              <a:rPr lang="ru-RU" sz="2800" b="1">
                <a:latin typeface="Calibri" pitchFamily="34" charset="0"/>
                <a:cs typeface="Times New Roman" pitchFamily="18" charset="0"/>
              </a:rPr>
              <a:t>Кошилева М.В.</a:t>
            </a:r>
          </a:p>
          <a:p>
            <a:pPr algn="r"/>
            <a:r>
              <a:rPr lang="ru-RU" sz="2800" b="1">
                <a:latin typeface="Calibri" pitchFamily="34" charset="0"/>
                <a:cs typeface="Times New Roman" pitchFamily="18" charset="0"/>
              </a:rPr>
              <a:t>Романова Т.В</a:t>
            </a:r>
          </a:p>
          <a:p>
            <a:pPr algn="ctr"/>
            <a:endParaRPr lang="ru-RU" sz="4400" b="1">
              <a:latin typeface="Calibri" pitchFamily="34" charset="0"/>
              <a:cs typeface="Times New Roman" pitchFamily="18" charset="0"/>
            </a:endParaRPr>
          </a:p>
          <a:p>
            <a:pPr algn="ctr"/>
            <a:endParaRPr lang="ru-RU" sz="1100" b="1"/>
          </a:p>
          <a:p>
            <a:pPr algn="ctr" eaLnBrk="0" hangingPunct="0"/>
            <a:endParaRPr lang="ru-RU" sz="2400"/>
          </a:p>
        </p:txBody>
      </p:sp>
      <p:pic>
        <p:nvPicPr>
          <p:cNvPr id="13316" name="Рисунок 6" descr="CIMG600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1913" y="1125538"/>
            <a:ext cx="1655762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" descr="C:\Users\Uzer\Pictures\P118001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40425" y="1196975"/>
            <a:ext cx="2471738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FF4B4B"/>
                </a:solidFill>
              </a:rPr>
              <a:t>Цели  проекта:</a:t>
            </a:r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Ознакомить детей с историей русского быта  и народного искусства.</a:t>
            </a:r>
          </a:p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Приобщить к богатому музыкальному наследию русского народа.</a:t>
            </a:r>
          </a:p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Продолжить знакомство с нравственными ценностями, традициями, особенностями материальной и духовной среды русского народа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FF0000"/>
                </a:solidFill>
                <a:cs typeface="Times New Roman" pitchFamily="18" charset="0"/>
              </a:rPr>
              <a:t>Задачи проекта:</a:t>
            </a:r>
            <a:r>
              <a:rPr lang="ru-RU" sz="360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Вызвать у детей интерес, уважение к истории, культуре.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Познакомить детей с разными формами  устного народного фольклора и особенностями народного быта, разными видами народного творчества;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Расширять кругозор детей, словарный запас  при  знакомстве с предметами быта, традициями  русского народа;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Создать систему работы, по приобщению детей к истокам  русской народной культуры, через русские народные подвижные игры  ;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Создать условия для самостоятельного отражения полученных знаний, умений детей. 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Привлекать родителей к активному участию в обогащении экспонатов музея,  похода в музей,.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FF0000"/>
                </a:solidFill>
              </a:rPr>
              <a:t>РЕАЛИЗАЦИЯ ПРОЕКТА</a:t>
            </a: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457200" algn="l"/>
              </a:tabLst>
              <a:defRPr/>
            </a:pPr>
            <a:r>
              <a:rPr lang="ru-RU" sz="2800" b="1" i="1" dirty="0" smtClean="0">
                <a:solidFill>
                  <a:srgbClr val="0000FF"/>
                </a:solidFill>
              </a:rPr>
              <a:t>1 этап. </a:t>
            </a:r>
            <a:r>
              <a:rPr lang="ru-RU" sz="2800" b="1" i="1" dirty="0" smtClean="0"/>
              <a:t>Постановка проблемы, определение целей и задач  исследовательской работы.</a:t>
            </a:r>
          </a:p>
          <a:p>
            <a:pPr>
              <a:tabLst>
                <a:tab pos="457200" algn="l"/>
              </a:tabLst>
              <a:defRPr/>
            </a:pPr>
            <a:r>
              <a:rPr lang="ru-RU" b="1" i="1" dirty="0" smtClean="0">
                <a:solidFill>
                  <a:srgbClr val="0000FF"/>
                </a:solidFill>
              </a:rPr>
              <a:t>Проблемный вопрос:</a:t>
            </a:r>
          </a:p>
          <a:p>
            <a:pPr>
              <a:tabLst>
                <a:tab pos="457200" algn="l"/>
              </a:tabLst>
              <a:defRPr/>
            </a:pPr>
            <a:r>
              <a:rPr lang="ru-RU" sz="2400" i="1" dirty="0" smtClean="0"/>
              <a:t>Что о русском быте знают дети? </a:t>
            </a:r>
          </a:p>
          <a:p>
            <a:pPr>
              <a:tabLst>
                <a:tab pos="457200" algn="l"/>
              </a:tabLst>
              <a:defRPr/>
            </a:pPr>
            <a:r>
              <a:rPr lang="ru-RU" sz="2400" i="1" dirty="0" smtClean="0"/>
              <a:t>Каковы предметы старинного домашнего обихода, их названия и назначение?</a:t>
            </a:r>
            <a:endParaRPr lang="ru-RU" i="1" dirty="0" smtClean="0"/>
          </a:p>
          <a:p>
            <a:pPr>
              <a:tabLst>
                <a:tab pos="457200" algn="l"/>
              </a:tabLst>
              <a:defRPr/>
            </a:pPr>
            <a:r>
              <a:rPr lang="ru-RU" sz="2000" i="1" dirty="0" smtClean="0"/>
              <a:t>Как знания древнерусского быта повлияли на быт в современной семье? </a:t>
            </a:r>
          </a:p>
          <a:p>
            <a:pPr marL="457200" indent="-457200">
              <a:buFont typeface="+mj-lt"/>
              <a:buAutoNum type="arabicParenR"/>
              <a:tabLst>
                <a:tab pos="457200" algn="l"/>
              </a:tabLst>
              <a:defRPr/>
            </a:pPr>
            <a:r>
              <a:rPr lang="ru-RU" sz="2000" i="1" dirty="0" smtClean="0"/>
              <a:t> Определение предстоящей деятельности</a:t>
            </a:r>
          </a:p>
          <a:p>
            <a:pPr marL="457200" indent="-457200">
              <a:buFont typeface="+mj-lt"/>
              <a:buAutoNum type="arabicParenR"/>
              <a:tabLst>
                <a:tab pos="457200" algn="l"/>
              </a:tabLst>
              <a:defRPr/>
            </a:pPr>
            <a:r>
              <a:rPr lang="ru-RU" sz="2000" i="1" dirty="0" smtClean="0"/>
              <a:t>Планирование деятельности детей и взрослых, определение средств и способов реализации проекта</a:t>
            </a:r>
            <a:endParaRPr lang="ru-RU" sz="2400" i="1" dirty="0" smtClean="0"/>
          </a:p>
          <a:p>
            <a:pPr marL="457200" indent="-457200">
              <a:buFont typeface="+mj-lt"/>
              <a:buAutoNum type="arabicParenR"/>
              <a:tabLst>
                <a:tab pos="457200" algn="l"/>
              </a:tabLst>
              <a:defRPr/>
            </a:pPr>
            <a:r>
              <a:rPr lang="ru-RU" sz="2000" i="1" dirty="0" smtClean="0"/>
              <a:t>Выполнение  проекта детьми и взрослыми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FF0000"/>
                </a:solidFill>
              </a:rPr>
              <a:t>РЕАЛИЗАЦИЯ ПРОЕКТА</a:t>
            </a: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Подбор материала по теме проекта</a:t>
            </a:r>
          </a:p>
          <a:p>
            <a:pPr marL="514350" indent="-514350">
              <a:defRPr/>
            </a:pPr>
            <a:r>
              <a:rPr lang="ru-RU" dirty="0" smtClean="0"/>
              <a:t>«Народные виды искусств», «Русский народный костюм» , и т.д.</a:t>
            </a:r>
          </a:p>
          <a:p>
            <a:pPr marL="514350" indent="-514350">
              <a:defRPr/>
            </a:pPr>
            <a:r>
              <a:rPr lang="ru-RU" dirty="0" smtClean="0"/>
              <a:t>2. Подбор методических  пособий по теме проекта</a:t>
            </a:r>
          </a:p>
          <a:p>
            <a:pPr marL="514350" indent="-514350">
              <a:defRPr/>
            </a:pPr>
            <a:r>
              <a:rPr lang="ru-RU" dirty="0" smtClean="0"/>
              <a:t>3. Организация выставки «Русский быт в представлении наших детей»</a:t>
            </a:r>
            <a:endParaRPr lang="ru-RU" sz="3600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FF0000"/>
                </a:solidFill>
              </a:rPr>
              <a:t>РЕАЛИЗАЦИЯ ПРОЕКТА</a:t>
            </a:r>
            <a:endParaRPr lang="ru-RU" smtClean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i="1" smtClean="0">
                <a:solidFill>
                  <a:srgbClr val="0000FF"/>
                </a:solidFill>
              </a:rPr>
              <a:t>2 этап. Основной </a:t>
            </a:r>
          </a:p>
          <a:p>
            <a:r>
              <a:rPr lang="ru-RU" sz="2400" b="1" i="1" u="sng" smtClean="0">
                <a:solidFill>
                  <a:srgbClr val="0000FF"/>
                </a:solidFill>
              </a:rPr>
              <a:t>Двигательная деятельность</a:t>
            </a:r>
          </a:p>
          <a:p>
            <a:r>
              <a:rPr lang="ru-RU" sz="2400" i="1" smtClean="0"/>
              <a:t>Русские народные игры (составление каталога)</a:t>
            </a:r>
          </a:p>
          <a:p>
            <a:r>
              <a:rPr lang="ru-RU" sz="2400" i="1" smtClean="0"/>
              <a:t>Театрализованные игры</a:t>
            </a:r>
          </a:p>
          <a:p>
            <a:r>
              <a:rPr lang="ru-RU" sz="2400" i="1" smtClean="0"/>
              <a:t>Драматизация  сказки р.н.</a:t>
            </a:r>
          </a:p>
          <a:p>
            <a:r>
              <a:rPr lang="ru-RU" sz="2400" i="1" smtClean="0"/>
              <a:t>Сюжетные «Семья в старину»</a:t>
            </a:r>
          </a:p>
          <a:p>
            <a:r>
              <a:rPr lang="ru-RU" sz="2400" b="1" i="1" u="sng" smtClean="0">
                <a:solidFill>
                  <a:srgbClr val="0000FF"/>
                </a:solidFill>
              </a:rPr>
              <a:t>Продуктивная деятельность </a:t>
            </a:r>
          </a:p>
          <a:p>
            <a:r>
              <a:rPr lang="ru-RU" sz="2400" i="1" smtClean="0"/>
              <a:t>Лепка из соленого теста, </a:t>
            </a:r>
          </a:p>
          <a:p>
            <a:r>
              <a:rPr lang="ru-RU" sz="2400" i="1" smtClean="0"/>
              <a:t>Рисование по мотивам дымковской, гжельской и филимоновской игрушки , изготовление оберегов.</a:t>
            </a:r>
          </a:p>
          <a:p>
            <a:endParaRPr lang="ru-RU" sz="2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u="sng" smtClean="0">
                <a:solidFill>
                  <a:srgbClr val="0000FF"/>
                </a:solidFill>
              </a:rPr>
              <a:t>Чтение художественной литературы</a:t>
            </a:r>
          </a:p>
          <a:p>
            <a:r>
              <a:rPr lang="ru-RU" sz="2800" i="1" smtClean="0"/>
              <a:t>Чтение русских народных сказок и былин</a:t>
            </a:r>
          </a:p>
          <a:p>
            <a:r>
              <a:rPr lang="ru-RU" sz="2800" i="1" smtClean="0"/>
              <a:t>Разучивание русских народных потешек, пословиц, песенок</a:t>
            </a:r>
          </a:p>
          <a:p>
            <a:endParaRPr lang="ru-RU" i="1" smtClean="0"/>
          </a:p>
          <a:p>
            <a:r>
              <a:rPr lang="ru-RU" b="1" i="1" u="sng" smtClean="0">
                <a:solidFill>
                  <a:srgbClr val="0000FF"/>
                </a:solidFill>
              </a:rPr>
              <a:t>Музыкально- художественная деятельность</a:t>
            </a:r>
          </a:p>
          <a:p>
            <a:r>
              <a:rPr lang="ru-RU" sz="2800" i="1" smtClean="0"/>
              <a:t>Слушание и пение русских народных песен,  заучивание попевок к Масленице</a:t>
            </a:r>
            <a:endParaRPr lang="ru-RU" sz="28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FF0000"/>
                </a:solidFill>
              </a:rPr>
              <a:t>Создание мини музея «Русская изба»</a:t>
            </a:r>
            <a:endParaRPr lang="ru-RU" smtClean="0"/>
          </a:p>
        </p:txBody>
      </p:sp>
      <p:pic>
        <p:nvPicPr>
          <p:cNvPr id="20483" name="Picture 2" descr="C:\Users\Uzer\Pictures\2015-04-22\IMG-20150421-WA00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88024" y="4149080"/>
            <a:ext cx="3663950" cy="2060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4" name="Picture 3" descr="C:\Users\Uzer\Pictures\2015-04-22\IMG-20150421-WA002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55875" y="1700213"/>
            <a:ext cx="3790950" cy="2133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5" name="Picture 7" descr="C:\Users\Uzer\Pictures\2015-04-22\IMG-20150421-WA000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4213" y="4149725"/>
            <a:ext cx="3279775" cy="2016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Изготовление пасхального яйца</a:t>
            </a:r>
          </a:p>
        </p:txBody>
      </p:sp>
      <p:pic>
        <p:nvPicPr>
          <p:cNvPr id="21507" name="Picture 3" descr="C:\Users\Uzer\Pictures\2015-04-22\0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99592" y="1268760"/>
            <a:ext cx="2640013" cy="29526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08" name="Picture 5" descr="C:\Users\Uzer\Pictures\2015-04-22\IMG_20150407_10324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56176" y="1268760"/>
            <a:ext cx="2457450" cy="29516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09" name="Picture 4" descr="C:\Users\Uzer\Pictures\2015-04-22\IMG-20150421-WA000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83768" y="4509120"/>
            <a:ext cx="3663950" cy="2060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Русский сарафан</a:t>
            </a:r>
          </a:p>
        </p:txBody>
      </p:sp>
      <p:pic>
        <p:nvPicPr>
          <p:cNvPr id="22531" name="Picture 2" descr="C:\Users\Uzer\Pictures\2015-04-22\IMG_20150415_1015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99592" y="1268760"/>
            <a:ext cx="2663825" cy="23764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532" name="Picture 4" descr="C:\Users\Uzer\Pictures\2015-04-22\IMG_20150415_10153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64088" y="1340768"/>
            <a:ext cx="2484437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533" name="Picture 3" descr="C:\Users\Uzer\Pictures\2015-04-22\IMG_20150415_10265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32138" y="4077072"/>
            <a:ext cx="3095625" cy="22713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Роспись посуды</a:t>
            </a:r>
          </a:p>
        </p:txBody>
      </p:sp>
      <p:pic>
        <p:nvPicPr>
          <p:cNvPr id="23555" name="Picture 2" descr="C:\Users\Uzer\Pictures\2015-04-22\IMG-20150421-WA0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27584" y="1340768"/>
            <a:ext cx="3327400" cy="2232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6" name="Picture 3" descr="C:\Users\Uzer\Pictures\2015-04-22\IMG-20150421-WA001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99992" y="1268760"/>
            <a:ext cx="4224337" cy="24495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7" name="Picture 4" descr="C:\Users\Uzer\Pictures\2015-04-22\IMG-20150421-WA001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51720" y="3933056"/>
            <a:ext cx="4432300" cy="24923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C:\Users\Uzer\Pictures\2015-04-22\IMG-20150421-WA00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900113" y="836613"/>
            <a:ext cx="3159125" cy="2120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79" name="Picture 3" descr="C:\Users\Uzer\Pictures\2015-04-22\IMG-20150421-WA002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6100" y="549275"/>
            <a:ext cx="4367213" cy="24558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80" name="Picture 6" descr="C:\Users\Uzer\Pictures\2015-04-22\IMG-20150421-WA002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5650" y="3500438"/>
            <a:ext cx="3359150" cy="2997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81" name="Picture 5" descr="C:\Users\Uzer\Pictures\2015-04-22\IMG-20150421-WA002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487863" y="3860800"/>
            <a:ext cx="3887787" cy="2187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Строительство макета русская изба</a:t>
            </a:r>
          </a:p>
        </p:txBody>
      </p:sp>
      <p:pic>
        <p:nvPicPr>
          <p:cNvPr id="25603" name="Picture 3" descr="C:\Users\Uzer\Pictures\2015-04-22\IMG_20150417_1039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043608" y="980728"/>
            <a:ext cx="2735263" cy="28089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4" name="Picture 2" descr="C:\Users\Uzer\Pictures\2015-04-22\IMG_20150417_10383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40425" y="1196752"/>
            <a:ext cx="2505075" cy="25926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5" name="Picture 4" descr="C:\Users\Uzer\Pictures\2015-04-22\IMG-20150421-WA001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67744" y="3861048"/>
            <a:ext cx="4625975" cy="26046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351</Words>
  <Application>Microsoft Office PowerPoint</Application>
  <PresentationFormat>Экран (4:3)</PresentationFormat>
  <Paragraphs>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Слайд 1</vt:lpstr>
      <vt:lpstr>Цели  проекта:</vt:lpstr>
      <vt:lpstr>Задачи проекта: </vt:lpstr>
      <vt:lpstr>РЕАЛИЗАЦИЯ ПРОЕКТА</vt:lpstr>
      <vt:lpstr>РЕАЛИЗАЦИЯ ПРОЕКТА</vt:lpstr>
      <vt:lpstr>РЕАЛИЗАЦИЯ ПРОЕКТА</vt:lpstr>
      <vt:lpstr>Слайд 7</vt:lpstr>
      <vt:lpstr>Создание мини музея «Русская изба»</vt:lpstr>
      <vt:lpstr>Изготовление пасхального яйца</vt:lpstr>
      <vt:lpstr>Русский сарафан</vt:lpstr>
      <vt:lpstr>Роспись посуды</vt:lpstr>
      <vt:lpstr>Слайд 12</vt:lpstr>
      <vt:lpstr>Строительство макета русская изба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user</cp:lastModifiedBy>
  <cp:revision>10</cp:revision>
  <dcterms:created xsi:type="dcterms:W3CDTF">2015-01-27T02:40:13Z</dcterms:created>
  <dcterms:modified xsi:type="dcterms:W3CDTF">2015-05-24T01:15:10Z</dcterms:modified>
</cp:coreProperties>
</file>