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notesMasterIdLst>
    <p:notesMasterId r:id="rId46"/>
  </p:notesMasterIdLst>
  <p:sldIdLst>
    <p:sldId id="256" r:id="rId2"/>
    <p:sldId id="275" r:id="rId3"/>
    <p:sldId id="301" r:id="rId4"/>
    <p:sldId id="257" r:id="rId5"/>
    <p:sldId id="262" r:id="rId6"/>
    <p:sldId id="264" r:id="rId7"/>
    <p:sldId id="263" r:id="rId8"/>
    <p:sldId id="265" r:id="rId9"/>
    <p:sldId id="267" r:id="rId10"/>
    <p:sldId id="259" r:id="rId11"/>
    <p:sldId id="276" r:id="rId12"/>
    <p:sldId id="268" r:id="rId13"/>
    <p:sldId id="284" r:id="rId14"/>
    <p:sldId id="277" r:id="rId15"/>
    <p:sldId id="278" r:id="rId16"/>
    <p:sldId id="279" r:id="rId17"/>
    <p:sldId id="280" r:id="rId18"/>
    <p:sldId id="281" r:id="rId19"/>
    <p:sldId id="282" r:id="rId20"/>
    <p:sldId id="272" r:id="rId21"/>
    <p:sldId id="287" r:id="rId22"/>
    <p:sldId id="289" r:id="rId23"/>
    <p:sldId id="291" r:id="rId24"/>
    <p:sldId id="293" r:id="rId25"/>
    <p:sldId id="295" r:id="rId26"/>
    <p:sldId id="296" r:id="rId27"/>
    <p:sldId id="297" r:id="rId28"/>
    <p:sldId id="302" r:id="rId29"/>
    <p:sldId id="303" r:id="rId30"/>
    <p:sldId id="311" r:id="rId31"/>
    <p:sldId id="316" r:id="rId32"/>
    <p:sldId id="312" r:id="rId33"/>
    <p:sldId id="314" r:id="rId34"/>
    <p:sldId id="313" r:id="rId35"/>
    <p:sldId id="304" r:id="rId36"/>
    <p:sldId id="305" r:id="rId37"/>
    <p:sldId id="306" r:id="rId38"/>
    <p:sldId id="307" r:id="rId39"/>
    <p:sldId id="308" r:id="rId40"/>
    <p:sldId id="309" r:id="rId41"/>
    <p:sldId id="310" r:id="rId42"/>
    <p:sldId id="317" r:id="rId43"/>
    <p:sldId id="298" r:id="rId44"/>
    <p:sldId id="299" r:id="rId4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2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9" autoAdjust="0"/>
    <p:restoredTop sz="85790" autoAdjust="0"/>
  </p:normalViewPr>
  <p:slideViewPr>
    <p:cSldViewPr>
      <p:cViewPr>
        <p:scale>
          <a:sx n="70" d="100"/>
          <a:sy n="70" d="100"/>
        </p:scale>
        <p:origin x="-894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1054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13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905313-6EB2-439A-B10F-B88BA9EF7A01}" type="datetimeFigureOut">
              <a:rPr lang="ru-RU" smtClean="0"/>
              <a:t>29.05.2014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452005-EC60-49FA-9911-1E243142BE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97201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B5FE6-D957-464B-AED7-6B0436647E33}" type="slidenum">
              <a:rPr lang="ru-RU" smtClean="0"/>
              <a:pPr/>
              <a:t>35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B5FE6-D957-464B-AED7-6B0436647E33}" type="slidenum">
              <a:rPr lang="ru-RU" smtClean="0"/>
              <a:pPr/>
              <a:t>36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B5FE6-D957-464B-AED7-6B0436647E33}" type="slidenum">
              <a:rPr lang="ru-RU" smtClean="0"/>
              <a:pPr/>
              <a:t>37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B5FE6-D957-464B-AED7-6B0436647E33}" type="slidenum">
              <a:rPr lang="ru-RU" smtClean="0"/>
              <a:pPr/>
              <a:t>38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B5FE6-D957-464B-AED7-6B0436647E33}" type="slidenum">
              <a:rPr lang="ru-RU" smtClean="0"/>
              <a:pPr/>
              <a:t>39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B5FE6-D957-464B-AED7-6B0436647E33}" type="slidenum">
              <a:rPr lang="ru-RU" smtClean="0"/>
              <a:pPr/>
              <a:t>40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B5FE6-D957-464B-AED7-6B0436647E33}" type="slidenum">
              <a:rPr lang="ru-RU" smtClean="0"/>
              <a:pPr/>
              <a:t>41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29.05.2014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circl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29.05.2014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29.05.2014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29.05.2014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90CC19-0B5B-4CA6-A086-6376B35EFA0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3753816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F5AB51-F234-45CC-A59D-7CE5A315081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515815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>
            <a:lvl1pPr>
              <a:defRPr sz="3200">
                <a:solidFill>
                  <a:srgbClr val="FF0000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1BAE6-23AC-4F69-8DD7-7D2D7A5481D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187871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29.05.2014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  <p:sldLayoutId id="2147483912" r:id="rId12"/>
    <p:sldLayoutId id="2147483913" r:id="rId13"/>
    <p:sldLayoutId id="2147483914" r:id="rId14"/>
  </p:sldLayoutIdLst>
  <p:transition spd="med">
    <p:circle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hyperlink" Target="http://ru.wikipedia.org/wiki/%D0%A1%D0%BE%D1%80%D0%B5%D0%B2%D0%BD%D0%BE%D0%B2%D0%B0%D0%BD%D0%B8%D0%B5" TargetMode="External"/><Relationship Id="rId7" Type="http://schemas.openxmlformats.org/officeDocument/2006/relationships/hyperlink" Target="http://ru.wikipedia.org/wiki/%D0%A4%D0%B0%D0%B9%D0%BB:Baron_Pierre_de_Coubertin.jpg" TargetMode="External"/><Relationship Id="rId2" Type="http://schemas.openxmlformats.org/officeDocument/2006/relationships/hyperlink" Target="http://ru.wikipedia.org/wiki/%D0%A1%D0%BF%D0%BE%D1%80%D1%82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ru.wikipedia.org/wiki/%D0%9A%D1%83%D0%B1%D0%B5%D1%80%D1%82%D0%B5%D0%BD,_%D0%9F%D1%8C%D0%B5%D1%80_%D0%B4%D0%B5" TargetMode="External"/><Relationship Id="rId5" Type="http://schemas.openxmlformats.org/officeDocument/2006/relationships/hyperlink" Target="http://ru.wikipedia.org/wiki/XIX_%D0%B2%D0%B5%D0%BA" TargetMode="External"/><Relationship Id="rId4" Type="http://schemas.openxmlformats.org/officeDocument/2006/relationships/hyperlink" Target="http://ru.wikipedia.org/wiki/%D0%94%D1%80%D0%B5%D0%B2%D0%BD%D1%8F%D1%8F_%D0%93%D1%80%D0%B5%D1%86%D0%B8%D1%8F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yandex.ru/yandsearch?text=%D0%BE%D0%BB%D0%B8%D0%BC%D0%BF%D0%B8%D0%B9%D1%81%D0%BA%D0%B8%D0%B5%20%D0%B1%D0%B5%D0%B3%D1%83%D0%BD%D1%8B&amp;pos=1&amp;uinfo=sw-1423-sh-775-fw-1198-fh-569-pd-1&amp;rpt=simage&amp;img_url=http://storage1.tvidi.ru/Cms/News/5/3/2035/23843_128959778882522382109_Original.jpg" TargetMode="External"/><Relationship Id="rId2" Type="http://schemas.openxmlformats.org/officeDocument/2006/relationships/hyperlink" Target="http://ru.wikipedia.org/wiki/724_%D0%B4%D0%BE_%D0%BD._%D1%8D.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yandex.ru/yandsearch?text=%D0%BE%D0%BB%D0%B8%D0%BC%D0%BF%D0%B8%D0%B9%D1%81%D0%BA%D0%B8%D0%B5%20%D0%B1%D0%BE%D1%80%D1%8C%D0%B1%D0%B0&amp;pos=25&amp;uinfo=sw-1423-sh-775-fw-1198-fh-569-pd-1&amp;rpt=simage&amp;img_url=http://lottagrappling.altervista.org/antichita.jpg" TargetMode="External"/><Relationship Id="rId2" Type="http://schemas.openxmlformats.org/officeDocument/2006/relationships/hyperlink" Target="http://ru.wikipedia.org/wiki/688_%D0%B4%D0%BE_%D0%BD._%D1%8D.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images.yandex.ru/yandsearch?p=1&amp;text=%D0%BE%D0%BB%D0%B8%D0%BC%D0%BF%D0%B8%D0%B9%D1%81%D0%BA%D0%B8%D0%B5%20%D0%BF%D0%B5%D0%BD%D1%82%D0%B0%D1%82%D0%BB%D0%BE%D0%BD&amp;pos=44&amp;uinfo=sw-1423-sh-775-fw-1198-fh-569-pd-1&amp;rpt=simage&amp;img_url=http://www.perseus.tufts.edu/Olympics/pictures/1990.24.0417.jpeg" TargetMode="External"/><Relationship Id="rId3" Type="http://schemas.openxmlformats.org/officeDocument/2006/relationships/hyperlink" Target="http://ru.wikipedia.org/wiki/%D0%A1%D1%82%D0%B0%D0%B4%D0%B8%D0%B9" TargetMode="External"/><Relationship Id="rId7" Type="http://schemas.openxmlformats.org/officeDocument/2006/relationships/hyperlink" Target="http://ru.wikipedia.org/wiki/708_%D0%B4%D0%BE_%D0%BD._%D1%8D." TargetMode="External"/><Relationship Id="rId2" Type="http://schemas.openxmlformats.org/officeDocument/2006/relationships/hyperlink" Target="http://ru.wikipedia.org/wiki/%D0%9C%D0%BD%D0%BE%D0%B3%D0%BE%D0%B1%D0%BE%D1%80%D1%8C%D0%B5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%D0%9F%D1%80%D1%8B%D0%B6%D0%BA%D0%B8_%D0%B2_%D0%B4%D0%BB%D0%B8%D0%BD%D1%83" TargetMode="External"/><Relationship Id="rId5" Type="http://schemas.openxmlformats.org/officeDocument/2006/relationships/hyperlink" Target="http://ru.wikipedia.org/wiki/%D0%9C%D0%B5%D1%82%D0%B0%D0%BD%D0%B8%D0%B5_%D0%BA%D0%BE%D0%BF%D1%8C%D1%8F" TargetMode="External"/><Relationship Id="rId4" Type="http://schemas.openxmlformats.org/officeDocument/2006/relationships/hyperlink" Target="http://ru.wikipedia.org/wiki/%D0%9C%D0%B5%D1%82%D0%B0%D0%BD%D0%B8%D0%B5_%D0%B4%D0%B8%D1%81%D0%BA%D0%B0" TargetMode="External"/><Relationship Id="rId9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yandex.ru/yandsearch?text=%D0%BE%D0%BB%D0%B8%D0%BC%D0%BF%D0%B8%D0%B9%D1%81%D0%BA%D0%B8%D0%B5%20%D0%BA%D0%BE%D0%BD%D0%BD%D1%8B%D0%B5%20%D0%B1%D0%B5%D0%B3%D0%B0&amp;pos=20&amp;uinfo=sw-1423-sh-775-fw-1198-fh-569-pd-1&amp;rpt=simage&amp;img_url=http://ria.ru/images/72075/51/720755145.jpg?364?364" TargetMode="External"/><Relationship Id="rId2" Type="http://schemas.openxmlformats.org/officeDocument/2006/relationships/hyperlink" Target="http://ru.wikipedia.org/w/index.php?title=%D0%9A%D0%B8%D0%BD%D0%B8%D1%81%D0%BA%D0%B0&amp;action=edit&amp;redlink=1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A0%D1%83%D1%81%D1%81%D0%BA%D0%B8%D0%B9_%D1%8F%D0%B7%D1%8B%D0%BA" TargetMode="External"/><Relationship Id="rId2" Type="http://schemas.openxmlformats.org/officeDocument/2006/relationships/hyperlink" Target="http://ru.wikipedia.org/wiki/Survival_(%D0%BF%D0%B5%D1%81%D0%BD%D1%8F)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ru.wikipedia.org/w/index.php?title=%D0%A3%D0%BD%D0%B8%D0%B2%D0%B5%D1%80%D1%81%D0%B8%D1%82%D0%B5%D1%82_%D0%AE%D0%B2%D1%8F%D1%81%D0%BA%D1%8E%D0%BB%D1%8F&amp;action=edit&amp;redlink=1" TargetMode="External"/><Relationship Id="rId4" Type="http://schemas.openxmlformats.org/officeDocument/2006/relationships/hyperlink" Target="http://ru.wikipedia.org/wiki/Muse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9.jpeg"/><Relationship Id="rId5" Type="http://schemas.openxmlformats.org/officeDocument/2006/relationships/image" Target="../media/image38.png"/><Relationship Id="rId4" Type="http://schemas.openxmlformats.org/officeDocument/2006/relationships/image" Target="../media/image37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908720"/>
            <a:ext cx="7560840" cy="3672408"/>
          </a:xfrm>
        </p:spPr>
        <p:txBody>
          <a:bodyPr>
            <a:norm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ru-RU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ru-RU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sz="6000" cap="none" spc="150" dirty="0" smtClean="0">
                <a:ln w="11430"/>
                <a:solidFill>
                  <a:srgbClr val="FF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rPr>
              <a:t> ОЛИМПИЙСКИЕ ИГРЫ</a:t>
            </a:r>
            <a:br>
              <a:rPr lang="ru-RU" sz="6000" cap="none" spc="150" dirty="0" smtClean="0">
                <a:ln w="11430"/>
                <a:solidFill>
                  <a:srgbClr val="FF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rPr>
            </a:br>
            <a:endParaRPr lang="ru-RU" sz="6000" cap="none" spc="150" dirty="0">
              <a:ln w="11430"/>
              <a:solidFill>
                <a:srgbClr val="FF000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1794" y="4581128"/>
            <a:ext cx="8252694" cy="1872208"/>
          </a:xfr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r"/>
            <a:r>
              <a:rPr lang="ru-RU" dirty="0" smtClean="0"/>
              <a:t> </a:t>
            </a:r>
          </a:p>
          <a:p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АВТОР: Курбанова Д. О. </a:t>
            </a:r>
          </a:p>
          <a:p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И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нструктор по ФИЗО МБДОУ ДС ОВ «Рябинка» </a:t>
            </a:r>
          </a:p>
          <a:p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г. Новый Уренгой</a:t>
            </a:r>
          </a:p>
          <a:p>
            <a:endParaRPr lang="ru-RU" dirty="0"/>
          </a:p>
        </p:txBody>
      </p:sp>
    </p:spTree>
  </p:cSld>
  <p:clrMapOvr>
    <a:masterClrMapping/>
  </p:clrMapOvr>
  <p:transition spd="med" advClick="0" advTm="300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>
            <a:norm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l"/>
            <a:r>
              <a:rPr lang="ru-RU" sz="3200" u="sng" spc="150" dirty="0" smtClean="0">
                <a:ln w="11430"/>
                <a:solidFill>
                  <a:srgbClr val="002060"/>
                </a:solidFill>
                <a:effectLst/>
                <a:latin typeface="+mn-lt"/>
              </a:rPr>
              <a:t>Цель:</a:t>
            </a:r>
            <a:r>
              <a:rPr lang="ru-RU" sz="3200" spc="150" dirty="0" smtClean="0">
                <a:ln w="11430"/>
                <a:solidFill>
                  <a:srgbClr val="002060"/>
                </a:solidFill>
                <a:effectLst/>
                <a:latin typeface="+mn-lt"/>
              </a:rPr>
              <a:t> познакомить детей с историей возникновения олимпийских игр.</a:t>
            </a:r>
            <a:endParaRPr lang="ru-RU" sz="3200" spc="150" dirty="0">
              <a:ln w="11430"/>
              <a:solidFill>
                <a:srgbClr val="002060"/>
              </a:solidFill>
              <a:effectLst/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noFill/>
          <a:ln>
            <a:noFill/>
          </a:ln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ru-RU" sz="3200" b="1" u="sng" dirty="0" smtClean="0">
                <a:solidFill>
                  <a:srgbClr val="002060"/>
                </a:solidFill>
              </a:rPr>
              <a:t>Задачи:</a:t>
            </a:r>
          </a:p>
          <a:p>
            <a:pPr marL="137160" indent="0">
              <a:buNone/>
            </a:pPr>
            <a:r>
              <a:rPr lang="ru-RU" sz="3200" b="1" dirty="0" smtClean="0">
                <a:solidFill>
                  <a:srgbClr val="002060"/>
                </a:solidFill>
              </a:rPr>
              <a:t>- способствовать развитию познавательного интереса к истории олимпийских игр.</a:t>
            </a:r>
          </a:p>
          <a:p>
            <a:pPr marL="137160" indent="0">
              <a:buNone/>
            </a:pPr>
            <a:r>
              <a:rPr lang="ru-RU" sz="3200" b="1" dirty="0" smtClean="0">
                <a:solidFill>
                  <a:srgbClr val="002060"/>
                </a:solidFill>
              </a:rPr>
              <a:t>- развивать понимание значимости олимпийских игр.</a:t>
            </a:r>
          </a:p>
          <a:p>
            <a:pPr marL="137160" indent="0">
              <a:buNone/>
            </a:pPr>
            <a:r>
              <a:rPr lang="ru-RU" sz="3200" b="1" dirty="0" smtClean="0">
                <a:solidFill>
                  <a:srgbClr val="002060"/>
                </a:solidFill>
              </a:rPr>
              <a:t>- воспитывать любовь к спорту, любовь к своей родине, патриотизм.</a:t>
            </a:r>
            <a:endParaRPr lang="ru-RU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4409557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3"/>
          <p:cNvSpPr>
            <a:spLocks noGrp="1"/>
          </p:cNvSpPr>
          <p:nvPr>
            <p:ph type="title"/>
          </p:nvPr>
        </p:nvSpPr>
        <p:spPr>
          <a:xfrm>
            <a:off x="3779838" y="620688"/>
            <a:ext cx="5122862" cy="568863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eaLnBrk="1" hangingPunct="1"/>
            <a:r>
              <a:rPr lang="ru-RU" altLang="ru-RU" sz="3200" b="1" dirty="0" err="1" smtClean="0">
                <a:solidFill>
                  <a:srgbClr val="002060"/>
                </a:solidFill>
              </a:rPr>
              <a:t>Олимпи́йские</a:t>
            </a:r>
            <a:r>
              <a:rPr lang="ru-RU" altLang="ru-RU" sz="3200" b="1" dirty="0" smtClean="0">
                <a:solidFill>
                  <a:srgbClr val="002060"/>
                </a:solidFill>
              </a:rPr>
              <a:t> </a:t>
            </a:r>
            <a:r>
              <a:rPr lang="ru-RU" altLang="ru-RU" sz="3200" b="1" dirty="0" err="1" smtClean="0">
                <a:solidFill>
                  <a:srgbClr val="002060"/>
                </a:solidFill>
              </a:rPr>
              <a:t>и́гры</a:t>
            </a:r>
            <a:r>
              <a:rPr lang="ru-RU" altLang="ru-RU" sz="3200" dirty="0" smtClean="0">
                <a:solidFill>
                  <a:srgbClr val="002060"/>
                </a:solidFill>
              </a:rPr>
              <a:t> — крупнейшие международные комплексные </a:t>
            </a:r>
            <a:r>
              <a:rPr lang="ru-RU" altLang="ru-RU" sz="3200" dirty="0" smtClean="0">
                <a:solidFill>
                  <a:srgbClr val="002060"/>
                </a:solidFill>
                <a:hlinkClick r:id="rId2" tooltip="Спорт"/>
              </a:rPr>
              <a:t>спортивные</a:t>
            </a:r>
            <a:r>
              <a:rPr lang="ru-RU" altLang="ru-RU" sz="3200" dirty="0" smtClean="0">
                <a:solidFill>
                  <a:srgbClr val="002060"/>
                </a:solidFill>
              </a:rPr>
              <a:t> </a:t>
            </a:r>
            <a:r>
              <a:rPr lang="ru-RU" altLang="ru-RU" sz="3200" dirty="0" smtClean="0">
                <a:solidFill>
                  <a:srgbClr val="002060"/>
                </a:solidFill>
                <a:hlinkClick r:id="rId3" tooltip="Соревнование"/>
              </a:rPr>
              <a:t>соревнования</a:t>
            </a:r>
            <a:r>
              <a:rPr lang="ru-RU" altLang="ru-RU" sz="3200" dirty="0" smtClean="0">
                <a:solidFill>
                  <a:srgbClr val="002060"/>
                </a:solidFill>
              </a:rPr>
              <a:t>, которые проводятся каждые четыре года. Традиция, существовавшая в </a:t>
            </a:r>
            <a:r>
              <a:rPr lang="ru-RU" altLang="ru-RU" sz="3200" dirty="0" smtClean="0">
                <a:solidFill>
                  <a:srgbClr val="002060"/>
                </a:solidFill>
                <a:hlinkClick r:id="rId4" tooltip="Древняя Греция"/>
              </a:rPr>
              <a:t>Древней Греции</a:t>
            </a:r>
            <a:r>
              <a:rPr lang="ru-RU" altLang="ru-RU" sz="3200" dirty="0" smtClean="0">
                <a:solidFill>
                  <a:srgbClr val="002060"/>
                </a:solidFill>
              </a:rPr>
              <a:t>, была возрождена в конце </a:t>
            </a:r>
            <a:r>
              <a:rPr lang="ru-RU" altLang="ru-RU" sz="3200" dirty="0" smtClean="0">
                <a:solidFill>
                  <a:srgbClr val="002060"/>
                </a:solidFill>
                <a:hlinkClick r:id="rId5" tooltip="XIX век"/>
              </a:rPr>
              <a:t>XIX века</a:t>
            </a:r>
            <a:r>
              <a:rPr lang="ru-RU" altLang="ru-RU" sz="3200" dirty="0" smtClean="0">
                <a:solidFill>
                  <a:srgbClr val="002060"/>
                </a:solidFill>
              </a:rPr>
              <a:t> французским общественным деятелем </a:t>
            </a:r>
            <a:r>
              <a:rPr lang="ru-RU" altLang="ru-RU" sz="3200" dirty="0" smtClean="0">
                <a:solidFill>
                  <a:srgbClr val="002060"/>
                </a:solidFill>
                <a:hlinkClick r:id="rId6" tooltip="Кубертен, Пьер де"/>
              </a:rPr>
              <a:t>Пьером де Кубертеном</a:t>
            </a:r>
            <a:r>
              <a:rPr lang="ru-RU" altLang="ru-RU" sz="3200" dirty="0" smtClean="0">
                <a:solidFill>
                  <a:srgbClr val="002060"/>
                </a:solidFill>
              </a:rPr>
              <a:t>. </a:t>
            </a:r>
          </a:p>
        </p:txBody>
      </p:sp>
      <p:pic>
        <p:nvPicPr>
          <p:cNvPr id="8195" name="Рисунок 4" descr="http://upload.wikimedia.org/wikipedia/commons/thumb/e/ef/Baron_Pierre_de_Coubertin.jpg/200px-Baron_Pierre_de_Coubertin.jpg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836" y="1459793"/>
            <a:ext cx="2550125" cy="41048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Rectangle 1"/>
          <p:cNvSpPr>
            <a:spLocks noChangeArrowheads="1"/>
          </p:cNvSpPr>
          <p:nvPr/>
        </p:nvSpPr>
        <p:spPr bwMode="auto">
          <a:xfrm>
            <a:off x="684213" y="5589588"/>
            <a:ext cx="27717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b="1" dirty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Барон Пьер де Кубертен</a:t>
            </a:r>
            <a:endParaRPr lang="ru-RU" alt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5837304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404664"/>
            <a:ext cx="7467600" cy="2376264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36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Родоначальником Игр</a:t>
            </a:r>
            <a:br>
              <a:rPr lang="ru-RU" sz="36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36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- является Греция,</a:t>
            </a:r>
            <a:br>
              <a:rPr lang="ru-RU" sz="36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36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где в 766-м г. до н. э. в городе Олимпии проводились игры.</a:t>
            </a:r>
            <a:br>
              <a:rPr lang="ru-RU" sz="36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endParaRPr lang="ru-RU" sz="36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8" name="Содержимое 7" descr="1218610852_w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63688" y="2996952"/>
            <a:ext cx="5516686" cy="35212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Click="0" advTm="3000"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400" y="0"/>
            <a:ext cx="7467600" cy="1143000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Виды спорта</a:t>
            </a:r>
            <a:endParaRPr lang="ru-RU" dirty="0">
              <a:solidFill>
                <a:srgbClr val="FF000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1500174"/>
            <a:ext cx="7467600" cy="361475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4000" b="1" dirty="0" smtClean="0">
                <a:solidFill>
                  <a:srgbClr val="002060"/>
                </a:solidFill>
              </a:rPr>
              <a:t>Бег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4000" b="1" dirty="0" smtClean="0">
                <a:solidFill>
                  <a:srgbClr val="002060"/>
                </a:solidFill>
              </a:rPr>
              <a:t>Борьба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4000" b="1" dirty="0" smtClean="0">
                <a:solidFill>
                  <a:srgbClr val="002060"/>
                </a:solidFill>
              </a:rPr>
              <a:t>Пентатлон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4000" b="1" dirty="0" smtClean="0">
                <a:solidFill>
                  <a:srgbClr val="002060"/>
                </a:solidFill>
              </a:rPr>
              <a:t>Конные бега</a:t>
            </a:r>
          </a:p>
          <a:p>
            <a:endParaRPr lang="ru-RU" sz="4000" dirty="0" smtClean="0">
              <a:solidFill>
                <a:srgbClr val="00B0F0"/>
              </a:solidFill>
            </a:endParaRPr>
          </a:p>
          <a:p>
            <a:endParaRPr lang="ru-RU" sz="4000" dirty="0" smtClean="0">
              <a:solidFill>
                <a:srgbClr val="00B0F0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96631" y="1268760"/>
            <a:ext cx="3313113" cy="47704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Click="0" advTm="4000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-142900"/>
            <a:ext cx="7467600" cy="1143000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Бег</a:t>
            </a:r>
            <a:endParaRPr lang="ru-RU" dirty="0">
              <a:solidFill>
                <a:srgbClr val="FF000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785794"/>
            <a:ext cx="7467600" cy="5026029"/>
          </a:xfrm>
        </p:spPr>
        <p:txBody>
          <a:bodyPr>
            <a:normAutofit/>
          </a:bodyPr>
          <a:lstStyle/>
          <a:p>
            <a:r>
              <a:rPr lang="ru-RU" sz="2300" b="1" dirty="0" smtClean="0">
                <a:solidFill>
                  <a:srgbClr val="002060"/>
                </a:solidFill>
              </a:rPr>
              <a:t>Бег на дистанцию — бег с одного конца стадиона до другого на дистанцию в одну олимпийскую стадию (192 м). Первый и единственный вид состязаний с 1-й по 13-ю Олимпиаду (до </a:t>
            </a:r>
            <a:r>
              <a:rPr lang="ru-RU" sz="2300" b="1" dirty="0" smtClean="0">
                <a:solidFill>
                  <a:srgbClr val="002060"/>
                </a:solidFill>
                <a:hlinkClick r:id="rId2" tooltip="724 до н. э."/>
              </a:rPr>
              <a:t>724 до н. э.</a:t>
            </a:r>
            <a:r>
              <a:rPr lang="ru-RU" sz="2300" b="1" dirty="0" smtClean="0">
                <a:solidFill>
                  <a:srgbClr val="002060"/>
                </a:solidFill>
              </a:rPr>
              <a:t>). Олимпиады по традиции считались по именам победителей в этом состязании, прежде чем были пронумерованы в последовательном порядке. </a:t>
            </a:r>
          </a:p>
          <a:p>
            <a:endParaRPr lang="ru-RU" dirty="0"/>
          </a:p>
        </p:txBody>
      </p:sp>
      <p:pic>
        <p:nvPicPr>
          <p:cNvPr id="4" name="Picture 2" descr="http://lisichansk.com.ua/wp-content/uploads/2010/05/LegkayaAtletika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43174" y="3357562"/>
            <a:ext cx="6072198" cy="33117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Click="0" advTm="5000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-142900"/>
            <a:ext cx="7467600" cy="1143000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Борьба</a:t>
            </a:r>
            <a:endParaRPr lang="ru-RU" dirty="0">
              <a:solidFill>
                <a:srgbClr val="FF000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785794"/>
            <a:ext cx="7467600" cy="5026029"/>
          </a:xfrm>
        </p:spPr>
        <p:txBody>
          <a:bodyPr>
            <a:normAutofit/>
          </a:bodyPr>
          <a:lstStyle/>
          <a:p>
            <a:pPr marL="382588" indent="-23813">
              <a:buNone/>
            </a:pPr>
            <a:r>
              <a:rPr lang="ru-RU" b="1" dirty="0" smtClean="0">
                <a:solidFill>
                  <a:srgbClr val="002060"/>
                </a:solidFill>
              </a:rPr>
              <a:t>Добавлен в Олимпийские состязания на 23-й Олимпиаде (</a:t>
            </a:r>
            <a:r>
              <a:rPr lang="ru-RU" b="1" dirty="0" smtClean="0">
                <a:solidFill>
                  <a:srgbClr val="002060"/>
                </a:solidFill>
                <a:hlinkClick r:id="rId2" tooltip="688 до н. э."/>
              </a:rPr>
              <a:t>688 до н. э.</a:t>
            </a:r>
            <a:r>
              <a:rPr lang="ru-RU" b="1" dirty="0" smtClean="0">
                <a:solidFill>
                  <a:srgbClr val="002060"/>
                </a:solidFill>
              </a:rPr>
              <a:t>). Особым уважением пользовались бойцы, сумевшие победить, не получив удара от соперника. Правилами в бою запрещался захват соперника, подножки и удары ногами.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5122" name="Picture 2" descr="http://art-blog.uz/wp-content/uploads/2011/12/pankratiasts1_750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55776" y="3544632"/>
            <a:ext cx="6135767" cy="30527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Click="0" advTm="500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0"/>
            <a:ext cx="7467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Пентатлон</a:t>
            </a:r>
            <a:r>
              <a:rPr lang="ru-RU" b="1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b="1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ru-RU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642918"/>
            <a:ext cx="8229600" cy="47091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Пентатлон  — </a:t>
            </a:r>
            <a:r>
              <a:rPr lang="ru-RU" b="1" dirty="0" smtClean="0">
                <a:solidFill>
                  <a:srgbClr val="002060"/>
                </a:solidFill>
                <a:hlinkClick r:id="rId2" tooltip="Многоборье"/>
              </a:rPr>
              <a:t>пятиборье</a:t>
            </a:r>
            <a:r>
              <a:rPr lang="ru-RU" b="1" dirty="0" smtClean="0">
                <a:solidFill>
                  <a:srgbClr val="002060"/>
                </a:solidFill>
              </a:rPr>
              <a:t>, включавшее бег на </a:t>
            </a:r>
            <a:r>
              <a:rPr lang="ru-RU" b="1" dirty="0" smtClean="0">
                <a:solidFill>
                  <a:srgbClr val="002060"/>
                </a:solidFill>
                <a:hlinkClick r:id="rId3" tooltip="Стадий"/>
              </a:rPr>
              <a:t>стадию</a:t>
            </a:r>
            <a:r>
              <a:rPr lang="ru-RU" b="1" dirty="0" smtClean="0">
                <a:solidFill>
                  <a:srgbClr val="002060"/>
                </a:solidFill>
              </a:rPr>
              <a:t>, </a:t>
            </a:r>
            <a:r>
              <a:rPr lang="ru-RU" b="1" dirty="0" smtClean="0">
                <a:solidFill>
                  <a:srgbClr val="002060"/>
                </a:solidFill>
                <a:hlinkClick r:id="rId4" tooltip="Метание диска"/>
              </a:rPr>
              <a:t>метание диска</a:t>
            </a:r>
            <a:r>
              <a:rPr lang="ru-RU" b="1" dirty="0" smtClean="0">
                <a:solidFill>
                  <a:srgbClr val="002060"/>
                </a:solidFill>
              </a:rPr>
              <a:t>, </a:t>
            </a:r>
            <a:r>
              <a:rPr lang="ru-RU" b="1" dirty="0" smtClean="0">
                <a:solidFill>
                  <a:srgbClr val="002060"/>
                </a:solidFill>
                <a:hlinkClick r:id="rId5" tooltip="Метание копья"/>
              </a:rPr>
              <a:t>метание копья</a:t>
            </a:r>
            <a:r>
              <a:rPr lang="ru-RU" b="1" dirty="0" smtClean="0">
                <a:solidFill>
                  <a:srgbClr val="002060"/>
                </a:solidFill>
              </a:rPr>
              <a:t>, </a:t>
            </a:r>
            <a:r>
              <a:rPr lang="ru-RU" b="1" dirty="0" smtClean="0">
                <a:solidFill>
                  <a:srgbClr val="002060"/>
                </a:solidFill>
                <a:hlinkClick r:id="rId6" tooltip="Прыжки в длину"/>
              </a:rPr>
              <a:t>прыжок в длину</a:t>
            </a:r>
            <a:r>
              <a:rPr lang="ru-RU" b="1" dirty="0" smtClean="0">
                <a:solidFill>
                  <a:srgbClr val="002060"/>
                </a:solidFill>
              </a:rPr>
              <a:t> и борьбу. Добавлено в Олимпийские состязания на 18-й Олимпиаде в </a:t>
            </a:r>
            <a:r>
              <a:rPr lang="ru-RU" b="1" dirty="0" smtClean="0">
                <a:solidFill>
                  <a:srgbClr val="002060"/>
                </a:solidFill>
                <a:hlinkClick r:id="rId7" tooltip="708 до н. э."/>
              </a:rPr>
              <a:t>708 до н. э.</a:t>
            </a:r>
            <a:r>
              <a:rPr lang="ru-RU" b="1" dirty="0" smtClean="0">
                <a:solidFill>
                  <a:srgbClr val="002060"/>
                </a:solidFill>
              </a:rPr>
              <a:t>.Все виды проводились в один день в определённом порядке, начиная с прыжков.</a:t>
            </a:r>
          </a:p>
          <a:p>
            <a:endParaRPr lang="ru-RU" dirty="0"/>
          </a:p>
        </p:txBody>
      </p:sp>
      <p:pic>
        <p:nvPicPr>
          <p:cNvPr id="4098" name="Picture 2" descr="http://www.uq.edu.au/hprc/images/olympic%20athletes.jp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347864" y="3356992"/>
            <a:ext cx="5227958" cy="3240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Click="0" advTm="5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0"/>
            <a:ext cx="7467600" cy="1143000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Конные  бега</a:t>
            </a:r>
            <a:endParaRPr lang="ru-RU" dirty="0">
              <a:solidFill>
                <a:srgbClr val="FF000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928670"/>
            <a:ext cx="8229600" cy="4709160"/>
          </a:xfrm>
        </p:spPr>
        <p:txBody>
          <a:bodyPr>
            <a:normAutofit/>
          </a:bodyPr>
          <a:lstStyle/>
          <a:p>
            <a:pPr marL="361950" indent="-3175">
              <a:buNone/>
            </a:pPr>
            <a:r>
              <a:rPr lang="ru-RU" b="1" dirty="0" smtClean="0">
                <a:solidFill>
                  <a:srgbClr val="002060"/>
                </a:solidFill>
              </a:rPr>
              <a:t>Единственный вид соревнований, в котором могли участвовать женщины, потому что чемпионами объявлялись владельцы коней и колесниц, а не жокеи. Первой этой уловкой воспользовалась родная сестра спартанского царя </a:t>
            </a:r>
            <a:r>
              <a:rPr lang="ru-RU" b="1" dirty="0" err="1" smtClean="0">
                <a:solidFill>
                  <a:srgbClr val="002060"/>
                </a:solidFill>
                <a:hlinkClick r:id="rId2" tooltip="Киниска (страница отсутствует)"/>
              </a:rPr>
              <a:t>Киниска</a:t>
            </a:r>
            <a:r>
              <a:rPr lang="ru-RU" b="1" dirty="0" smtClean="0">
                <a:solidFill>
                  <a:srgbClr val="002060"/>
                </a:solidFill>
              </a:rPr>
              <a:t>, ставшая первой женщиной-чемпионом Олимпийских Игр.</a:t>
            </a:r>
          </a:p>
          <a:p>
            <a:endParaRPr lang="ru-RU" dirty="0"/>
          </a:p>
        </p:txBody>
      </p:sp>
      <p:pic>
        <p:nvPicPr>
          <p:cNvPr id="3074" name="Picture 2" descr="http://img521.imageshack.us/img521/4958/deyaris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488" y="4000504"/>
            <a:ext cx="6096000" cy="26688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Click="0" advTm="5000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214290"/>
            <a:ext cx="7467600" cy="11430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Олимпийская символика</a:t>
            </a:r>
            <a:endParaRPr lang="ru-RU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628800"/>
            <a:ext cx="7467600" cy="3086084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550926" indent="-514350"/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логотип</a:t>
            </a:r>
          </a:p>
          <a:p>
            <a:pPr marL="550926" indent="-514350"/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Флаг</a:t>
            </a:r>
          </a:p>
          <a:p>
            <a:pPr marL="550926" indent="-514350"/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Гимн</a:t>
            </a:r>
          </a:p>
          <a:p>
            <a:pPr marL="550926" indent="-514350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огонь</a:t>
            </a:r>
            <a:endParaRPr lang="ru-RU" sz="28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marL="550926" indent="-514350"/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Клятва</a:t>
            </a:r>
          </a:p>
          <a:p>
            <a:pPr marL="550926" indent="-514350"/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Девиз </a:t>
            </a:r>
          </a:p>
          <a:p>
            <a:pPr marL="550926" indent="-514350"/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Медали</a:t>
            </a:r>
          </a:p>
          <a:p>
            <a:pPr marL="36576" indent="0">
              <a:buNone/>
            </a:pPr>
            <a:endParaRPr lang="ru-RU" sz="28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027" name="Picture 3" descr="C:\Users\джамиля\Desktop\Джами\олимпиада картинки\mascotte_J.O_0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628800"/>
            <a:ext cx="4968552" cy="49685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 advClick="0" advTm="3000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solidFill>
                  <a:srgbClr val="FF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Официальный логотип</a:t>
            </a:r>
            <a:endParaRPr lang="ru-RU" sz="4800" dirty="0">
              <a:solidFill>
                <a:srgbClr val="FF000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4" name="Picture 4" descr="olympic_ring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772816"/>
            <a:ext cx="4320480" cy="21602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tabl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4149080"/>
            <a:ext cx="8640960" cy="25923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97613227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0"/>
            <a:ext cx="7467600" cy="1143000"/>
          </a:xfrm>
        </p:spPr>
        <p:txBody>
          <a:bodyPr>
            <a:normAutofit/>
          </a:bodyPr>
          <a:lstStyle/>
          <a:p>
            <a:r>
              <a:rPr lang="ru-RU" sz="4800" dirty="0" smtClean="0">
                <a:solidFill>
                  <a:srgbClr val="FF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Олимпийский</a:t>
            </a:r>
            <a:r>
              <a:rPr lang="ru-RU" sz="4400" dirty="0" smtClean="0">
                <a:solidFill>
                  <a:srgbClr val="FF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 флаг</a:t>
            </a:r>
            <a:endParaRPr lang="ru-RU" sz="4400" dirty="0">
              <a:solidFill>
                <a:srgbClr val="FF000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1196752"/>
            <a:ext cx="4824536" cy="51724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Click="0" advTm="4000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357166"/>
            <a:ext cx="7467600" cy="1143000"/>
          </a:xfrm>
        </p:spPr>
        <p:txBody>
          <a:bodyPr>
            <a:normAutofit/>
          </a:bodyPr>
          <a:lstStyle/>
          <a:p>
            <a:r>
              <a:rPr lang="ru-RU" sz="4800" dirty="0" smtClean="0"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Олимпийский гимн</a:t>
            </a:r>
            <a:endParaRPr lang="ru-RU" sz="4800" dirty="0">
              <a:solidFill>
                <a:srgbClr val="FF0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65104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marL="92075" indent="-55563">
              <a:buNone/>
            </a:pPr>
            <a:r>
              <a:rPr lang="ru-RU" b="1" dirty="0" smtClean="0">
                <a:solidFill>
                  <a:srgbClr val="002060"/>
                </a:solidFill>
              </a:rPr>
              <a:t>Официальным гимном Олимпиады в Лондоне стала песня </a:t>
            </a:r>
            <a:r>
              <a:rPr lang="ru-RU" b="1" dirty="0" err="1" smtClean="0">
                <a:solidFill>
                  <a:srgbClr val="002060"/>
                </a:solidFill>
                <a:hlinkClick r:id="rId2" tooltip="Survival (песня)"/>
              </a:rPr>
              <a:t>Survival</a:t>
            </a:r>
            <a:r>
              <a:rPr lang="ru-RU" b="1" dirty="0" smtClean="0">
                <a:solidFill>
                  <a:srgbClr val="002060"/>
                </a:solidFill>
              </a:rPr>
              <a:t> (</a:t>
            </a:r>
            <a:r>
              <a:rPr lang="ru-RU" b="1" dirty="0" smtClean="0">
                <a:solidFill>
                  <a:srgbClr val="002060"/>
                </a:solidFill>
                <a:hlinkClick r:id="rId3" tooltip="Русский язык"/>
              </a:rPr>
              <a:t>рус.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i="1" dirty="0" smtClean="0">
                <a:solidFill>
                  <a:srgbClr val="002060"/>
                </a:solidFill>
              </a:rPr>
              <a:t>«выживание»</a:t>
            </a:r>
            <a:r>
              <a:rPr lang="ru-RU" b="1" dirty="0" smtClean="0">
                <a:solidFill>
                  <a:srgbClr val="002060"/>
                </a:solidFill>
              </a:rPr>
              <a:t>) группы </a:t>
            </a:r>
            <a:r>
              <a:rPr lang="ru-RU" b="1" dirty="0" err="1" smtClean="0">
                <a:solidFill>
                  <a:srgbClr val="002060"/>
                </a:solidFill>
                <a:hlinkClick r:id="rId4" tooltip="Muse"/>
              </a:rPr>
              <a:t>Muse</a:t>
            </a:r>
            <a:r>
              <a:rPr lang="ru-RU" b="1" dirty="0" smtClean="0">
                <a:solidFill>
                  <a:srgbClr val="002060"/>
                </a:solidFill>
              </a:rPr>
              <a:t>. Песня прозвучала во время открытия Олимпиады, а также на всех церемониях награждения спортсменов. Песня стала главной темой и для международных телевизионных </a:t>
            </a:r>
            <a:r>
              <a:rPr lang="ru-RU" b="1" dirty="0" err="1" smtClean="0">
                <a:solidFill>
                  <a:srgbClr val="002060"/>
                </a:solidFill>
              </a:rPr>
              <a:t>заставок-Олимпийских</a:t>
            </a:r>
            <a:r>
              <a:rPr lang="ru-RU" b="1" dirty="0" smtClean="0">
                <a:solidFill>
                  <a:srgbClr val="002060"/>
                </a:solidFill>
              </a:rPr>
              <a:t> игр.</a:t>
            </a:r>
          </a:p>
          <a:p>
            <a:pPr marL="95250" indent="-60325">
              <a:buNone/>
            </a:pPr>
            <a:r>
              <a:rPr lang="ru-RU" b="1" dirty="0" smtClean="0">
                <a:solidFill>
                  <a:srgbClr val="002060"/>
                </a:solidFill>
              </a:rPr>
              <a:t>Финский профессор физкультурной социологии </a:t>
            </a:r>
            <a:r>
              <a:rPr lang="ru-RU" b="1" dirty="0" err="1" smtClean="0">
                <a:solidFill>
                  <a:srgbClr val="002060"/>
                </a:solidFill>
              </a:rPr>
              <a:t>Ханну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Итконен</a:t>
            </a:r>
            <a:r>
              <a:rPr lang="ru-RU" b="1" dirty="0" smtClean="0">
                <a:solidFill>
                  <a:srgbClr val="002060"/>
                </a:solidFill>
              </a:rPr>
              <a:t> из </a:t>
            </a:r>
            <a:r>
              <a:rPr lang="ru-RU" b="1" dirty="0" smtClean="0">
                <a:solidFill>
                  <a:srgbClr val="002060"/>
                </a:solidFill>
                <a:hlinkClick r:id="rId5" tooltip="Университет Ювяскюля (страница отсутствует)"/>
              </a:rPr>
              <a:t>университета </a:t>
            </a:r>
            <a:r>
              <a:rPr lang="ru-RU" b="1" dirty="0" err="1" smtClean="0">
                <a:solidFill>
                  <a:srgbClr val="002060"/>
                </a:solidFill>
                <a:hlinkClick r:id="rId5" tooltip="Университет Ювяскюля (страница отсутствует)"/>
              </a:rPr>
              <a:t>Ювяскюля</a:t>
            </a:r>
            <a:r>
              <a:rPr lang="ru-RU" b="1" dirty="0" smtClean="0">
                <a:solidFill>
                  <a:srgbClr val="002060"/>
                </a:solidFill>
              </a:rPr>
              <a:t> подверг критике текст олимпийского гимна, в котором, по его мнению, ничего не говорится о спортивном духе, который призван объединять, но утверждается, что жизнь — это состязание, в котором выигрывает тот, кто решил преуспеть, кто не прощает и не сдается.</a:t>
            </a:r>
          </a:p>
          <a:p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90765"/>
      </p:ext>
    </p:extLst>
  </p:cSld>
  <p:clrMapOvr>
    <a:masterClrMapping/>
  </p:clrMapOvr>
  <p:transition spd="med" advClick="0" advTm="4000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solidFill>
                  <a:srgbClr val="FF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Олимпийский огонь</a:t>
            </a:r>
            <a:endParaRPr lang="ru-RU" sz="4800" dirty="0">
              <a:solidFill>
                <a:srgbClr val="FF000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24847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137160" indent="0">
              <a:buNone/>
            </a:pPr>
            <a:r>
              <a:rPr lang="ru-RU" altLang="ru-RU" sz="3600" b="1" dirty="0">
                <a:solidFill>
                  <a:srgbClr val="002060"/>
                </a:solidFill>
                <a:latin typeface="Times New Roman" pitchFamily="18" charset="0"/>
              </a:rPr>
              <a:t>Зажжение олимпийского огня – один из главных ритуалов на торжественном открытии Олимпийских игр. Его доставляют из Олимпии эстафетой к месту проведения игр лучшие спортсмены </a:t>
            </a:r>
            <a:r>
              <a:rPr lang="ru-RU" altLang="ru-RU" sz="3600" b="1" dirty="0" smtClean="0">
                <a:solidFill>
                  <a:srgbClr val="002060"/>
                </a:solidFill>
                <a:latin typeface="Times New Roman" pitchFamily="18" charset="0"/>
              </a:rPr>
              <a:t>мира.</a:t>
            </a:r>
            <a:endParaRPr lang="ru-RU" altLang="ru-RU" sz="3600" b="1" dirty="0">
              <a:solidFill>
                <a:srgbClr val="002060"/>
              </a:solidFill>
              <a:latin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6998921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692696"/>
            <a:ext cx="3380355" cy="50408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tabl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128" y="3899991"/>
            <a:ext cx="2736850" cy="183356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76702"/>
            <a:ext cx="2034187" cy="28623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3492199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459" y="466829"/>
            <a:ext cx="2946366" cy="40681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76672"/>
            <a:ext cx="1458620" cy="40798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377" y="356335"/>
            <a:ext cx="1187741" cy="43204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tabl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9294" y="5085184"/>
            <a:ext cx="2665412" cy="6477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29270690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908719"/>
            <a:ext cx="4320480" cy="465790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tabl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8144" y="2192482"/>
            <a:ext cx="3059112" cy="265176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43324675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solidFill>
                  <a:srgbClr val="FF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Клятва спортсменов</a:t>
            </a:r>
            <a:endParaRPr lang="ru-RU" sz="4800" dirty="0">
              <a:solidFill>
                <a:srgbClr val="FF000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352839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137160" indent="0">
              <a:buNone/>
            </a:pPr>
            <a:r>
              <a:rPr lang="ru-RU" altLang="ru-RU" sz="3200" b="1" dirty="0">
                <a:solidFill>
                  <a:srgbClr val="002060"/>
                </a:solidFill>
                <a:latin typeface="Times New Roman" pitchFamily="18" charset="0"/>
              </a:rPr>
              <a:t>«От имени всех спортсменов я обещаю, что мы будем участвовать в этих Играх, уважая и соблюдая правила, по которым они проводятся, в истинно спортивном духе, во славу спорта и во имя чести своих команд.»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6361464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solidFill>
                  <a:srgbClr val="FF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Клятва судей</a:t>
            </a:r>
            <a:endParaRPr lang="ru-RU" sz="4800" dirty="0">
              <a:solidFill>
                <a:srgbClr val="FF000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93096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ru-RU" altLang="ru-RU" sz="3200" b="1" dirty="0">
                <a:solidFill>
                  <a:srgbClr val="002060"/>
                </a:solidFill>
                <a:latin typeface="Times New Roman" pitchFamily="18" charset="0"/>
              </a:rPr>
              <a:t>«От имени всех судей и официальных лиц я обещаю, что мы будем выполнять наши обязанности во время этих Олимпийских игр со всей беспристрастностью, уважая и соблюдая правила, по которым они проводятся в подлинно спортивном духе.» (появилась на Играх-68 в Мехико)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4904178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214290"/>
            <a:ext cx="7467600" cy="1143000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Олимпийские медали</a:t>
            </a:r>
            <a:endParaRPr lang="ru-RU" dirty="0">
              <a:solidFill>
                <a:srgbClr val="FF0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4" name="Содержимое 3" descr="i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42976" y="2143116"/>
            <a:ext cx="6143668" cy="30718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Click="0" advTm="4000"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9" name="Rectangle 13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>
              <a:defRPr/>
            </a:pPr>
            <a:endParaRPr lang="ru-RU" dirty="0" smtClean="0"/>
          </a:p>
        </p:txBody>
      </p:sp>
      <p:pic>
        <p:nvPicPr>
          <p:cNvPr id="14339" name="Picture 4" descr="S1896-ML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512" y="284163"/>
            <a:ext cx="3182938" cy="31829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6" descr="S1960-ML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15450" y="1289907"/>
            <a:ext cx="2611414" cy="43543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1" name="Picture 9" descr="S1980-ML1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47779" y="3467101"/>
            <a:ext cx="3136676" cy="31366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12" descr="W1984-ML1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91938" y="284163"/>
            <a:ext cx="3059112" cy="30591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3" name="Picture 15" descr="S1984-ML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387" y="3467101"/>
            <a:ext cx="3167063" cy="31670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4" name="Text Box 16"/>
          <p:cNvSpPr txBox="1">
            <a:spLocks noChangeArrowheads="1"/>
          </p:cNvSpPr>
          <p:nvPr/>
        </p:nvSpPr>
        <p:spPr bwMode="auto">
          <a:xfrm>
            <a:off x="519113" y="55563"/>
            <a:ext cx="25273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ru-RU" altLang="ru-RU" sz="2400" b="1">
                <a:solidFill>
                  <a:srgbClr val="000000"/>
                </a:solidFill>
              </a:rPr>
              <a:t>АФИНЫ,1896</a:t>
            </a:r>
          </a:p>
        </p:txBody>
      </p:sp>
      <p:sp>
        <p:nvSpPr>
          <p:cNvPr id="14345" name="Text Box 17"/>
          <p:cNvSpPr txBox="1">
            <a:spLocks noChangeArrowheads="1"/>
          </p:cNvSpPr>
          <p:nvPr/>
        </p:nvSpPr>
        <p:spPr bwMode="auto">
          <a:xfrm>
            <a:off x="3327400" y="1423988"/>
            <a:ext cx="20685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ru-RU" altLang="ru-RU" sz="2400" b="1">
                <a:solidFill>
                  <a:srgbClr val="000000"/>
                </a:solidFill>
              </a:rPr>
              <a:t>Рим, 1960 </a:t>
            </a:r>
          </a:p>
        </p:txBody>
      </p:sp>
      <p:sp>
        <p:nvSpPr>
          <p:cNvPr id="14346" name="Text Box 19"/>
          <p:cNvSpPr txBox="1">
            <a:spLocks noChangeArrowheads="1"/>
          </p:cNvSpPr>
          <p:nvPr/>
        </p:nvSpPr>
        <p:spPr bwMode="auto">
          <a:xfrm>
            <a:off x="5632450" y="5888038"/>
            <a:ext cx="2563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ru-RU" altLang="ru-RU" sz="2400" b="1">
                <a:solidFill>
                  <a:srgbClr val="000000"/>
                </a:solidFill>
              </a:rPr>
              <a:t>Москва, 1980</a:t>
            </a:r>
          </a:p>
        </p:txBody>
      </p:sp>
      <p:sp>
        <p:nvSpPr>
          <p:cNvPr id="14347" name="Text Box 20"/>
          <p:cNvSpPr txBox="1">
            <a:spLocks noChangeArrowheads="1"/>
          </p:cNvSpPr>
          <p:nvPr/>
        </p:nvSpPr>
        <p:spPr bwMode="auto">
          <a:xfrm>
            <a:off x="6227763" y="2349500"/>
            <a:ext cx="27273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ru-RU" altLang="ru-RU" sz="2400" b="1">
                <a:solidFill>
                  <a:srgbClr val="000000"/>
                </a:solidFill>
              </a:rPr>
              <a:t>Сараево, 1984</a:t>
            </a:r>
          </a:p>
        </p:txBody>
      </p:sp>
      <p:sp>
        <p:nvSpPr>
          <p:cNvPr id="14348" name="Text Box 21"/>
          <p:cNvSpPr txBox="1">
            <a:spLocks noChangeArrowheads="1"/>
          </p:cNvSpPr>
          <p:nvPr/>
        </p:nvSpPr>
        <p:spPr bwMode="auto">
          <a:xfrm>
            <a:off x="0" y="6237288"/>
            <a:ext cx="32305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ru-RU" altLang="ru-RU" sz="2000" b="1">
                <a:solidFill>
                  <a:srgbClr val="000000"/>
                </a:solidFill>
              </a:rPr>
              <a:t>Лос-Анджелес, 1984</a:t>
            </a:r>
          </a:p>
        </p:txBody>
      </p:sp>
    </p:spTree>
    <p:extLst>
      <p:ext uri="{BB962C8B-B14F-4D97-AF65-F5344CB8AC3E}">
        <p14:creationId xmlns:p14="http://schemas.microsoft.com/office/powerpoint/2010/main" val="21454523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9" name="Rectangle 13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>
              <a:defRPr/>
            </a:pPr>
            <a:endParaRPr lang="ru-RU" dirty="0" smtClean="0"/>
          </a:p>
        </p:txBody>
      </p:sp>
      <p:pic>
        <p:nvPicPr>
          <p:cNvPr id="15363" name="Picture 4" descr="W1988-ML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962" y="116632"/>
            <a:ext cx="3059113" cy="30591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6" descr="S1988-ML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19813" y="116632"/>
            <a:ext cx="2951162" cy="29511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5" name="Picture 9" descr="W1992-ML1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6049" y="3706813"/>
            <a:ext cx="3059113" cy="30591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12" descr="S1992-ML1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63520" y="2204864"/>
            <a:ext cx="2771775" cy="27717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7" name="Picture 15" descr="W1994-ML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1388" y="3706813"/>
            <a:ext cx="3024187" cy="30241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8" name="Text Box 16"/>
          <p:cNvSpPr txBox="1">
            <a:spLocks noChangeArrowheads="1"/>
          </p:cNvSpPr>
          <p:nvPr/>
        </p:nvSpPr>
        <p:spPr bwMode="auto">
          <a:xfrm>
            <a:off x="250825" y="260350"/>
            <a:ext cx="27193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ru-RU" altLang="ru-RU" sz="2400" b="1">
                <a:solidFill>
                  <a:srgbClr val="000000"/>
                </a:solidFill>
              </a:rPr>
              <a:t>Калгари, 1988</a:t>
            </a:r>
          </a:p>
        </p:txBody>
      </p:sp>
      <p:sp>
        <p:nvSpPr>
          <p:cNvPr id="15369" name="Text Box 17"/>
          <p:cNvSpPr txBox="1">
            <a:spLocks noChangeArrowheads="1"/>
          </p:cNvSpPr>
          <p:nvPr/>
        </p:nvSpPr>
        <p:spPr bwMode="auto">
          <a:xfrm>
            <a:off x="6804025" y="2370138"/>
            <a:ext cx="21066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ru-RU" altLang="ru-RU" sz="2400" b="1">
                <a:solidFill>
                  <a:srgbClr val="000000"/>
                </a:solidFill>
              </a:rPr>
              <a:t>Сеул, 1988</a:t>
            </a:r>
          </a:p>
        </p:txBody>
      </p:sp>
      <p:sp>
        <p:nvSpPr>
          <p:cNvPr id="15370" name="Text Box 18"/>
          <p:cNvSpPr txBox="1">
            <a:spLocks noChangeArrowheads="1"/>
          </p:cNvSpPr>
          <p:nvPr/>
        </p:nvSpPr>
        <p:spPr bwMode="auto">
          <a:xfrm>
            <a:off x="158750" y="3706813"/>
            <a:ext cx="30337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ru-RU" altLang="ru-RU" sz="2000" b="1">
                <a:solidFill>
                  <a:srgbClr val="000000"/>
                </a:solidFill>
              </a:rPr>
              <a:t>Альбервилль, 1992</a:t>
            </a:r>
            <a:endParaRPr lang="ru-RU" altLang="ru-RU" sz="2000">
              <a:solidFill>
                <a:srgbClr val="000000"/>
              </a:solidFill>
            </a:endParaRPr>
          </a:p>
        </p:txBody>
      </p:sp>
      <p:sp>
        <p:nvSpPr>
          <p:cNvPr id="15371" name="Text Box 19"/>
          <p:cNvSpPr txBox="1">
            <a:spLocks noChangeArrowheads="1"/>
          </p:cNvSpPr>
          <p:nvPr/>
        </p:nvSpPr>
        <p:spPr bwMode="auto">
          <a:xfrm>
            <a:off x="3471863" y="2338388"/>
            <a:ext cx="26558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ru-RU" altLang="ru-RU" sz="2000" b="1">
                <a:solidFill>
                  <a:srgbClr val="000000"/>
                </a:solidFill>
              </a:rPr>
              <a:t>Барселона, 1992</a:t>
            </a:r>
          </a:p>
        </p:txBody>
      </p:sp>
      <p:sp>
        <p:nvSpPr>
          <p:cNvPr id="15372" name="Text Box 20"/>
          <p:cNvSpPr txBox="1">
            <a:spLocks noChangeArrowheads="1"/>
          </p:cNvSpPr>
          <p:nvPr/>
        </p:nvSpPr>
        <p:spPr bwMode="auto">
          <a:xfrm>
            <a:off x="6021388" y="3933825"/>
            <a:ext cx="31226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ru-RU" altLang="ru-RU" sz="2000" b="1">
                <a:solidFill>
                  <a:srgbClr val="000000"/>
                </a:solidFill>
              </a:rPr>
              <a:t>Лиллехаммер, 1994</a:t>
            </a:r>
          </a:p>
        </p:txBody>
      </p:sp>
    </p:spTree>
    <p:extLst>
      <p:ext uri="{BB962C8B-B14F-4D97-AF65-F5344CB8AC3E}">
        <p14:creationId xmlns:p14="http://schemas.microsoft.com/office/powerpoint/2010/main" val="5939675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9" name="Rectangle 13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>
              <a:defRPr/>
            </a:pPr>
            <a:endParaRPr lang="ru-RU" dirty="0" smtClean="0"/>
          </a:p>
        </p:txBody>
      </p:sp>
      <p:pic>
        <p:nvPicPr>
          <p:cNvPr id="16387" name="Picture 4" descr="S1996-ML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710" y="116632"/>
            <a:ext cx="3276600" cy="3276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6" descr="W1998-ML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76309" y="116632"/>
            <a:ext cx="3132137" cy="31321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9" name="Picture 9" descr="S2000-ML1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123" y="3348038"/>
            <a:ext cx="3348038" cy="33480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0" name="Picture 12" descr="W2002-ML1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27712" y="3348159"/>
            <a:ext cx="3203575" cy="33575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1" name="Picture 15" descr="S2004-ML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2276475"/>
            <a:ext cx="2741613" cy="27416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2" name="Text Box 16"/>
          <p:cNvSpPr txBox="1">
            <a:spLocks noChangeArrowheads="1"/>
          </p:cNvSpPr>
          <p:nvPr/>
        </p:nvSpPr>
        <p:spPr bwMode="auto">
          <a:xfrm>
            <a:off x="3543300" y="4375150"/>
            <a:ext cx="22733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ru-RU" altLang="ru-RU" sz="2400">
                <a:solidFill>
                  <a:srgbClr val="000000"/>
                </a:solidFill>
              </a:rPr>
              <a:t>Афины, 2004</a:t>
            </a:r>
          </a:p>
        </p:txBody>
      </p:sp>
      <p:sp>
        <p:nvSpPr>
          <p:cNvPr id="16393" name="Text Box 17"/>
          <p:cNvSpPr txBox="1">
            <a:spLocks noChangeArrowheads="1"/>
          </p:cNvSpPr>
          <p:nvPr/>
        </p:nvSpPr>
        <p:spPr bwMode="auto">
          <a:xfrm>
            <a:off x="5715000" y="6237288"/>
            <a:ext cx="3429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ru-RU" altLang="ru-RU" sz="2000" b="1">
                <a:solidFill>
                  <a:srgbClr val="000000"/>
                </a:solidFill>
              </a:rPr>
              <a:t>Солт-Лейк-Сити, 2002</a:t>
            </a:r>
          </a:p>
        </p:txBody>
      </p:sp>
      <p:sp>
        <p:nvSpPr>
          <p:cNvPr id="16394" name="Text Box 18"/>
          <p:cNvSpPr txBox="1">
            <a:spLocks noChangeArrowheads="1"/>
          </p:cNvSpPr>
          <p:nvPr/>
        </p:nvSpPr>
        <p:spPr bwMode="auto">
          <a:xfrm>
            <a:off x="231775" y="6299200"/>
            <a:ext cx="21637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ru-RU" altLang="ru-RU" sz="2000" b="1">
                <a:solidFill>
                  <a:srgbClr val="000000"/>
                </a:solidFill>
              </a:rPr>
              <a:t>Сидней, 2000</a:t>
            </a:r>
          </a:p>
        </p:txBody>
      </p:sp>
      <p:sp>
        <p:nvSpPr>
          <p:cNvPr id="16395" name="Text Box 19"/>
          <p:cNvSpPr txBox="1">
            <a:spLocks noChangeArrowheads="1"/>
          </p:cNvSpPr>
          <p:nvPr/>
        </p:nvSpPr>
        <p:spPr bwMode="auto">
          <a:xfrm>
            <a:off x="303213" y="2554288"/>
            <a:ext cx="2260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ru-RU" altLang="ru-RU" sz="2000" b="1">
                <a:solidFill>
                  <a:srgbClr val="000000"/>
                </a:solidFill>
              </a:rPr>
              <a:t>Атланта, 1996</a:t>
            </a:r>
          </a:p>
        </p:txBody>
      </p:sp>
    </p:spTree>
    <p:extLst>
      <p:ext uri="{BB962C8B-B14F-4D97-AF65-F5344CB8AC3E}">
        <p14:creationId xmlns:p14="http://schemas.microsoft.com/office/powerpoint/2010/main" val="9342037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>
          <a:xfrm>
            <a:off x="107504" y="188640"/>
            <a:ext cx="9036496" cy="792088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FFF00"/>
                </a:solidFill>
                <a:latin typeface="Comic Sans MS" pitchFamily="66" charset="0"/>
              </a:rPr>
              <a:t/>
            </a:r>
            <a:br>
              <a:rPr lang="ru-RU" sz="3200" b="1" dirty="0" smtClean="0">
                <a:solidFill>
                  <a:srgbClr val="FFFF00"/>
                </a:solidFill>
                <a:latin typeface="Comic Sans MS" pitchFamily="66" charset="0"/>
              </a:rPr>
            </a:br>
            <a:r>
              <a:rPr lang="ru-RU" sz="4000" b="1" dirty="0" smtClean="0">
                <a:solidFill>
                  <a:srgbClr val="FF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Международный олимпийский комитет</a:t>
            </a:r>
            <a:br>
              <a:rPr lang="ru-RU" sz="4000" b="1" dirty="0" smtClean="0">
                <a:solidFill>
                  <a:srgbClr val="FF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endParaRPr lang="ru-RU" sz="4000" b="1" dirty="0" smtClean="0">
              <a:solidFill>
                <a:srgbClr val="FF000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751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1520" y="1124744"/>
            <a:ext cx="5615880" cy="468052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marL="381000" indent="-38100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1400" dirty="0" smtClean="0"/>
          </a:p>
          <a:p>
            <a:pPr marL="381000" indent="-381000" eaLnBrk="1" hangingPunct="1">
              <a:lnSpc>
                <a:spcPct val="120000"/>
              </a:lnSpc>
              <a:defRPr/>
            </a:pPr>
            <a:r>
              <a:rPr lang="ru-RU" sz="2300" b="1" dirty="0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МОК является международной неправительственной организацией, созданной не для извлечения прибыли, в форме ассоциации со статусом юридического лица, признанной Швейцарским федеральным советом.</a:t>
            </a:r>
          </a:p>
          <a:p>
            <a:pPr marL="381000" indent="-381000" eaLnBrk="1" hangingPunct="1">
              <a:lnSpc>
                <a:spcPct val="120000"/>
              </a:lnSpc>
              <a:defRPr/>
            </a:pPr>
            <a:r>
              <a:rPr lang="ru-RU" sz="2300" b="1" dirty="0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Миссией МОК является руководство олимпийским движением в соответствии с Олимпийской хартией.</a:t>
            </a:r>
          </a:p>
          <a:p>
            <a:pPr marL="381000" indent="-381000" eaLnBrk="1" hangingPunct="1">
              <a:lnSpc>
                <a:spcPct val="120000"/>
              </a:lnSpc>
              <a:defRPr/>
            </a:pPr>
            <a:r>
              <a:rPr lang="ru-RU" sz="2300" b="1" dirty="0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Решения МОК, принятые на основе положений Олимпийской хартии, являются окончательными. </a:t>
            </a:r>
          </a:p>
          <a:p>
            <a:pPr marL="381000" indent="-381000" eaLnBrk="1" hangingPunct="1">
              <a:lnSpc>
                <a:spcPct val="120000"/>
              </a:lnSpc>
              <a:defRPr/>
            </a:pPr>
            <a:r>
              <a:rPr lang="ru-RU" sz="2300" b="1" dirty="0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МОК имеет в составе своих членов действующих спортсменов, президентов или высших должностных руководителей МСФ и НОК. Общее число членов МОК не должно превышать 115 человек, в соответствии с положениями о ротации</a:t>
            </a:r>
          </a:p>
          <a:p>
            <a:pPr marL="381000" indent="-381000" eaLnBrk="1" hangingPunct="1">
              <a:lnSpc>
                <a:spcPct val="120000"/>
              </a:lnSpc>
              <a:defRPr/>
            </a:pPr>
            <a:r>
              <a:rPr lang="ru-RU" sz="2300" b="1" dirty="0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Официальными языками МОК являются французский и английский.</a:t>
            </a:r>
          </a:p>
        </p:txBody>
      </p:sp>
      <p:pic>
        <p:nvPicPr>
          <p:cNvPr id="17412" name="Picture 6" descr="775382_20050729144704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24128" y="4293096"/>
            <a:ext cx="3157756" cy="23672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04603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4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3600" b="1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Международный олимпийский комитет</a:t>
            </a:r>
            <a:r>
              <a:rPr lang="ru-RU" b="1" dirty="0" smtClean="0">
                <a:solidFill>
                  <a:srgbClr val="FFFF00"/>
                </a:solidFill>
                <a:latin typeface="Comic Sans MS" pitchFamily="66" charset="0"/>
              </a:rPr>
              <a:t/>
            </a:r>
            <a:br>
              <a:rPr lang="ru-RU" b="1" dirty="0" smtClean="0">
                <a:solidFill>
                  <a:srgbClr val="FFFF00"/>
                </a:solidFill>
                <a:latin typeface="Comic Sans MS" pitchFamily="66" charset="0"/>
              </a:rPr>
            </a:br>
            <a:endParaRPr lang="ru-RU" b="1" dirty="0" smtClean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1792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002588" cy="16129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2800" b="1" u="sng" dirty="0" smtClean="0">
                <a:solidFill>
                  <a:srgbClr val="002060"/>
                </a:solidFill>
                <a:latin typeface="Comic Sans MS" pitchFamily="66" charset="0"/>
              </a:rPr>
              <a:t>МОК постоянно находится в Лозанне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2800" b="1" u="sng" dirty="0" smtClean="0">
                <a:solidFill>
                  <a:srgbClr val="002060"/>
                </a:solidFill>
                <a:latin typeface="Comic Sans MS" pitchFamily="66" charset="0"/>
              </a:rPr>
              <a:t> ( Швейцария)</a:t>
            </a:r>
          </a:p>
        </p:txBody>
      </p:sp>
      <p:pic>
        <p:nvPicPr>
          <p:cNvPr id="179205" name="Picture 5" descr="map_of_shveicaria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23728" y="2780928"/>
            <a:ext cx="5068215" cy="33123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9207" name="Oval 7"/>
          <p:cNvSpPr>
            <a:spLocks noChangeArrowheads="1"/>
          </p:cNvSpPr>
          <p:nvPr/>
        </p:nvSpPr>
        <p:spPr bwMode="auto">
          <a:xfrm>
            <a:off x="1763713" y="4724400"/>
            <a:ext cx="1368425" cy="720725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25120016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1000"/>
                                        <p:tgtEl>
                                          <p:spTgt spid="179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179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20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Олимпиада Сочи 2014</a:t>
            </a:r>
            <a:endParaRPr lang="ru-RU" dirty="0">
              <a:solidFill>
                <a:srgbClr val="FF000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050" name="Picture 2" descr="C:\Users\джамиля\Desktop\Джами\олимпиада картинки\shei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484784"/>
            <a:ext cx="6852323" cy="454104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909085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Логотип</a:t>
            </a:r>
            <a:endParaRPr lang="ru-RU" dirty="0">
              <a:solidFill>
                <a:srgbClr val="FF000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3074" name="Picture 2" descr="C:\Users\джамиля\Desktop\Джами\олимпиада картинки\сочи20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595038"/>
            <a:ext cx="5730213" cy="42976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5156175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Слоган</a:t>
            </a:r>
            <a:endParaRPr lang="ru-RU" dirty="0">
              <a:solidFill>
                <a:srgbClr val="FF000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098" name="Picture 2" descr="C:\Users\джамиля\Desktop\Джами\олимпиада картинки\6616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700808"/>
            <a:ext cx="6402288" cy="42681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4165205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Символы</a:t>
            </a:r>
            <a:endParaRPr lang="ru-RU" dirty="0">
              <a:solidFill>
                <a:srgbClr val="FF000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123" name="Picture 3" descr="C:\Users\джамиля\Desktop\Джами\олимпиада картинки\838297620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268760"/>
            <a:ext cx="4729708" cy="4729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5067414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джамиля\Desktop\Джами\олимпиада картинки\olimp_ptalisma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85763"/>
            <a:ext cx="6096000" cy="60864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0894308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42194"/>
          </a:xfrm>
        </p:spPr>
        <p:txBody>
          <a:bodyPr>
            <a:normAutofit/>
          </a:bodyPr>
          <a:lstStyle/>
          <a:p>
            <a:r>
              <a:rPr lang="ru-RU" sz="4800" dirty="0" smtClean="0">
                <a:solidFill>
                  <a:srgbClr val="FF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Олимпийский девиз</a:t>
            </a:r>
            <a:endParaRPr lang="ru-RU" sz="4800" dirty="0">
              <a:solidFill>
                <a:srgbClr val="FF000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4" name="Picture 4" descr="citiu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5576" y="2204864"/>
            <a:ext cx="7776864" cy="151216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259632" y="3105835"/>
            <a:ext cx="748883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4000" b="1" kern="10" dirty="0" smtClean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Arial"/>
              <a:cs typeface="Arial"/>
            </a:endParaRPr>
          </a:p>
          <a:p>
            <a:pPr algn="ctr"/>
            <a:r>
              <a:rPr lang="ru-RU" sz="40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«</a:t>
            </a:r>
            <a:r>
              <a:rPr lang="ru-RU" sz="40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Быстрее, выше, сильнее» </a:t>
            </a:r>
          </a:p>
          <a:p>
            <a:pPr algn="ctr"/>
            <a:r>
              <a:rPr lang="ru-RU" sz="40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«</a:t>
            </a:r>
            <a:r>
              <a:rPr lang="ru-RU" sz="4000" b="1" kern="10" dirty="0" err="1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Faster</a:t>
            </a:r>
            <a:r>
              <a:rPr lang="ru-RU" sz="40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, </a:t>
            </a:r>
            <a:r>
              <a:rPr lang="ru-RU" sz="4000" b="1" kern="10" dirty="0" err="1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higher</a:t>
            </a:r>
            <a:r>
              <a:rPr lang="ru-RU" sz="40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, </a:t>
            </a:r>
            <a:r>
              <a:rPr lang="ru-RU" sz="4000" b="1" kern="10" dirty="0" err="1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stronger</a:t>
            </a:r>
            <a:r>
              <a:rPr lang="ru-RU" sz="40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» </a:t>
            </a:r>
          </a:p>
        </p:txBody>
      </p:sp>
    </p:spTree>
    <p:extLst>
      <p:ext uri="{BB962C8B-B14F-4D97-AF65-F5344CB8AC3E}">
        <p14:creationId xmlns:p14="http://schemas.microsoft.com/office/powerpoint/2010/main" val="2275663027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Медали</a:t>
            </a:r>
            <a:endParaRPr lang="ru-RU" dirty="0">
              <a:solidFill>
                <a:srgbClr val="FF000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7171" name="Picture 3" descr="C:\Users\джамиля\Desktop\Джами\олимпиада картинки\bba3tFNwPM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196752"/>
            <a:ext cx="6893272" cy="49237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5170818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Факел</a:t>
            </a:r>
            <a:endParaRPr lang="ru-RU" dirty="0">
              <a:solidFill>
                <a:srgbClr val="FF000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8195" name="Picture 3" descr="C:\Users\джамиля\Desktop\Джами\олимпиада картинки\RJlcQ7Xnq7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484784"/>
            <a:ext cx="3384376" cy="47473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джамиля\Desktop\Джами\олимпиада картинки\LKpXMdB0N_7FZKghnMvKBQ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163" y="1484784"/>
            <a:ext cx="3085386" cy="47790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8049198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0648"/>
            <a:ext cx="8280598" cy="60548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8850297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Олимпийский стадион 2014</a:t>
            </a:r>
            <a:endParaRPr lang="ru-RU" dirty="0">
              <a:solidFill>
                <a:srgbClr val="FF000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7410" name="Picture 2" descr="C:\Users\123\Desktop\1251644298_1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214282" y="1214422"/>
            <a:ext cx="8779784" cy="49292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70163191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C:\Users\123\Desktop\22a67090d8906129bb865c7c61d369e1_big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285728"/>
            <a:ext cx="8286808" cy="62151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42790393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123\Desktop\full-8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51520" y="1124744"/>
            <a:ext cx="8726487" cy="49280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90211772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123\Desktop\centre_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500" y="47625"/>
            <a:ext cx="9015413" cy="67611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30469922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123\Desktop\soch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148826"/>
            <a:ext cx="8643998" cy="65065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24845361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Users\123\Desktop\25321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1052736"/>
            <a:ext cx="8131440" cy="45704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98267996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Users\123\Desktop\23.07.09_0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079500"/>
            <a:ext cx="8382000" cy="469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92427847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C:\Users\джамиля\Desktop\Джами\олимпиада картинки\1296195416_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76672"/>
            <a:ext cx="5483299" cy="54832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5259704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260648"/>
            <a:ext cx="8291264" cy="93632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b="1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Главный источник информации, использованной в работе над проектом</a:t>
            </a:r>
            <a:br>
              <a:rPr lang="ru-RU" altLang="ru-RU" b="1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ru-RU" altLang="ru-RU" b="1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Всемирная сеть ИНТЕРНЕТ</a:t>
            </a:r>
          </a:p>
        </p:txBody>
      </p:sp>
      <p:sp>
        <p:nvSpPr>
          <p:cNvPr id="2949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331640" y="1556793"/>
            <a:ext cx="6768752" cy="4536504"/>
          </a:xfrm>
        </p:spPr>
        <p:style>
          <a:lnRef idx="1">
            <a:schemeClr val="accent4"/>
          </a:lnRef>
          <a:fillRef idx="1002">
            <a:schemeClr val="lt2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Char char="Ø"/>
              <a:defRPr/>
            </a:pPr>
            <a:endParaRPr lang="ru-RU" sz="1600" b="1" dirty="0" smtClean="0">
              <a:solidFill>
                <a:srgbClr val="00206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Char char="Ø"/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Энциклопедия</a:t>
            </a:r>
            <a:r>
              <a:rPr lang="en-US" sz="1600" b="1" dirty="0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@ mail.ru    - http://enc.mail.ru</a:t>
            </a:r>
            <a:endParaRPr lang="ru-RU" sz="1600" b="1" dirty="0" smtClean="0">
              <a:solidFill>
                <a:srgbClr val="00206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Char char="Ø"/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Информационный сайт «Турин – 2006» - http://www.olymp2006.ru/</a:t>
            </a: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Char char="Ø"/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Олимпийский комитет России - http://www.olympic.ru/</a:t>
            </a: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Char char="Ø"/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Информационный сайт   NEWSru - http://www.newsru.com</a:t>
            </a: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Char char="Ø"/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Сайты посвящённые олимпийским играм – </a:t>
            </a:r>
            <a:endParaRPr lang="en-US" sz="1600" b="1" dirty="0" smtClean="0">
              <a:solidFill>
                <a:srgbClr val="00206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1" algn="ctr" eaLnBrk="1" hangingPunct="1">
              <a:lnSpc>
                <a:spcPct val="80000"/>
              </a:lnSpc>
              <a:buFont typeface="Wingdings" panose="05000000000000000000" pitchFamily="2" charset="2"/>
              <a:buChar char="Ø"/>
              <a:defRPr/>
            </a:pPr>
            <a:r>
              <a:rPr lang="en-US" sz="1600" b="1" dirty="0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http://olympic.webteka.com/, </a:t>
            </a:r>
          </a:p>
          <a:p>
            <a:pPr lvl="1" algn="ctr" eaLnBrk="1" hangingPunct="1">
              <a:lnSpc>
                <a:spcPct val="80000"/>
              </a:lnSpc>
              <a:buFont typeface="Wingdings" panose="05000000000000000000" pitchFamily="2" charset="2"/>
              <a:buChar char="Ø"/>
              <a:defRPr/>
            </a:pPr>
            <a:r>
              <a:rPr lang="en-US" sz="1600" b="1" dirty="0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www.olympicgames.com.ua,  </a:t>
            </a:r>
          </a:p>
          <a:p>
            <a:pPr lvl="1" algn="ctr" eaLnBrk="1" hangingPunct="1">
              <a:lnSpc>
                <a:spcPct val="80000"/>
              </a:lnSpc>
              <a:buFont typeface="Wingdings" panose="05000000000000000000" pitchFamily="2" charset="2"/>
              <a:buChar char="Ø"/>
              <a:defRPr/>
            </a:pPr>
            <a:r>
              <a:rPr lang="en-US" sz="1600" b="1" dirty="0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www.olymp2004.ru,  </a:t>
            </a:r>
          </a:p>
          <a:p>
            <a:pPr lvl="1" algn="ctr" eaLnBrk="1" hangingPunct="1">
              <a:lnSpc>
                <a:spcPct val="80000"/>
              </a:lnSpc>
              <a:buFont typeface="Wingdings" panose="05000000000000000000" pitchFamily="2" charset="2"/>
              <a:buChar char="Ø"/>
              <a:defRPr/>
            </a:pPr>
            <a:r>
              <a:rPr lang="en-US" sz="1600" b="1" dirty="0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www.olympiad.h1.ru, </a:t>
            </a:r>
          </a:p>
          <a:p>
            <a:pPr lvl="1" algn="ctr" eaLnBrk="1" hangingPunct="1">
              <a:lnSpc>
                <a:spcPct val="80000"/>
              </a:lnSpc>
              <a:buFont typeface="Wingdings" panose="05000000000000000000" pitchFamily="2" charset="2"/>
              <a:buChar char="Ø"/>
              <a:defRPr/>
            </a:pPr>
            <a:r>
              <a:rPr lang="en-US" sz="1600" b="1" dirty="0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www.the-olympic-games.ru, </a:t>
            </a:r>
          </a:p>
          <a:p>
            <a:pPr lvl="1" algn="ctr" eaLnBrk="1" hangingPunct="1">
              <a:lnSpc>
                <a:spcPct val="80000"/>
              </a:lnSpc>
              <a:buFont typeface="Wingdings" panose="05000000000000000000" pitchFamily="2" charset="2"/>
              <a:buChar char="Ø"/>
              <a:defRPr/>
            </a:pPr>
            <a:r>
              <a:rPr lang="en-US" sz="1600" b="1" dirty="0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www.athens2004.com, </a:t>
            </a:r>
            <a:endParaRPr lang="ru-RU" sz="1600" b="1" dirty="0" smtClean="0">
              <a:solidFill>
                <a:srgbClr val="00206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Char char="Ø"/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Официальный сайт города Сочи -  http://www.sochi2014.com</a:t>
            </a: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Char char="Ø"/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Сайт спортивных новостей –</a:t>
            </a:r>
          </a:p>
          <a:p>
            <a:pPr lvl="1" algn="ctr" eaLnBrk="1" hangingPunct="1">
              <a:lnSpc>
                <a:spcPct val="80000"/>
              </a:lnSpc>
              <a:buFont typeface="Wingdings" panose="05000000000000000000" pitchFamily="2" charset="2"/>
              <a:buChar char="Ø"/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www.sports.ru, </a:t>
            </a:r>
          </a:p>
          <a:p>
            <a:pPr lvl="1" algn="ctr" eaLnBrk="1" hangingPunct="1">
              <a:lnSpc>
                <a:spcPct val="80000"/>
              </a:lnSpc>
              <a:buFont typeface="Wingdings" panose="05000000000000000000" pitchFamily="2" charset="2"/>
              <a:buChar char="Ø"/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sport.vand.ru</a:t>
            </a: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Char char="Ø"/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Энциклопедии  - </a:t>
            </a:r>
          </a:p>
          <a:p>
            <a:pPr lvl="1" algn="ctr" eaLnBrk="1" hangingPunct="1">
              <a:lnSpc>
                <a:spcPct val="80000"/>
              </a:lnSpc>
              <a:buFont typeface="Wingdings" panose="05000000000000000000" pitchFamily="2" charset="2"/>
              <a:buChar char="Ø"/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encycl.accoona.ru, </a:t>
            </a:r>
          </a:p>
          <a:p>
            <a:pPr lvl="1" algn="ctr" eaLnBrk="1" hangingPunct="1">
              <a:lnSpc>
                <a:spcPct val="80000"/>
              </a:lnSpc>
              <a:buFont typeface="Wingdings" panose="05000000000000000000" pitchFamily="2" charset="2"/>
              <a:buChar char="Ø"/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http://slovari.yandex.ru</a:t>
            </a:r>
          </a:p>
        </p:txBody>
      </p:sp>
    </p:spTree>
    <p:extLst>
      <p:ext uri="{BB962C8B-B14F-4D97-AF65-F5344CB8AC3E}">
        <p14:creationId xmlns:p14="http://schemas.microsoft.com/office/powerpoint/2010/main" val="2936155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 idx="4294967295"/>
          </p:nvPr>
        </p:nvSpPr>
        <p:spPr>
          <a:xfrm>
            <a:off x="683568" y="1371600"/>
            <a:ext cx="7546032" cy="2633464"/>
          </a:xfrm>
        </p:spPr>
        <p:txBody>
          <a:bodyPr>
            <a:prstTxWarp prst="textWave2">
              <a:avLst/>
            </a:prstTxWarp>
            <a:normAutofit/>
          </a:bodyPr>
          <a:lstStyle/>
          <a:p>
            <a:r>
              <a:rPr lang="ru-RU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Спасибо за внимание</a:t>
            </a:r>
            <a:endParaRPr lang="ru-RU" dirty="0"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70196197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8889</TotalTime>
  <Words>648</Words>
  <Application>Microsoft Office PowerPoint</Application>
  <PresentationFormat>Экран (4:3)</PresentationFormat>
  <Paragraphs>109</Paragraphs>
  <Slides>44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45" baseType="lpstr">
      <vt:lpstr>Апекс</vt:lpstr>
      <vt:lpstr>  ОЛИМПИЙСКИЕ ИГРЫ </vt:lpstr>
      <vt:lpstr>Цель: познакомить детей с историей возникновения олимпийских игр.</vt:lpstr>
      <vt:lpstr>Олимпи́йские и́гры — крупнейшие международные комплексные спортивные соревнования, которые проводятся каждые четыре года. Традиция, существовавшая в Древней Греции, была возрождена в конце XIX века французским общественным деятелем Пьером де Кубертеном. </vt:lpstr>
      <vt:lpstr>Родоначальником Игр - является Греция, где в 766-м г. до н. э. в городе Олимпии проводились игры. </vt:lpstr>
      <vt:lpstr>Виды спорта</vt:lpstr>
      <vt:lpstr>Бег</vt:lpstr>
      <vt:lpstr>Борьба</vt:lpstr>
      <vt:lpstr>Пентатлон </vt:lpstr>
      <vt:lpstr>Конные  бега</vt:lpstr>
      <vt:lpstr>Олимпийская символика</vt:lpstr>
      <vt:lpstr>Официальный логотип</vt:lpstr>
      <vt:lpstr>Олимпийский флаг</vt:lpstr>
      <vt:lpstr>Олимпийский гимн</vt:lpstr>
      <vt:lpstr>Олимпийский огонь</vt:lpstr>
      <vt:lpstr>Презентация PowerPoint</vt:lpstr>
      <vt:lpstr>Презентация PowerPoint</vt:lpstr>
      <vt:lpstr>Презентация PowerPoint</vt:lpstr>
      <vt:lpstr>Клятва спортсменов</vt:lpstr>
      <vt:lpstr>Клятва судей</vt:lpstr>
      <vt:lpstr>Олимпийские медали</vt:lpstr>
      <vt:lpstr>Презентация PowerPoint</vt:lpstr>
      <vt:lpstr>Презентация PowerPoint</vt:lpstr>
      <vt:lpstr>Презентация PowerPoint</vt:lpstr>
      <vt:lpstr> Международный олимпийский комитет </vt:lpstr>
      <vt:lpstr> Международный олимпийский комитет </vt:lpstr>
      <vt:lpstr>Олимпиада Сочи 2014</vt:lpstr>
      <vt:lpstr>Логотип</vt:lpstr>
      <vt:lpstr>Слоган</vt:lpstr>
      <vt:lpstr>Символы</vt:lpstr>
      <vt:lpstr>Презентация PowerPoint</vt:lpstr>
      <vt:lpstr>Олимпийский девиз</vt:lpstr>
      <vt:lpstr>Медали</vt:lpstr>
      <vt:lpstr>Факел</vt:lpstr>
      <vt:lpstr>Презентация PowerPoint</vt:lpstr>
      <vt:lpstr>Олимпийский стадион 2014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Главный источник информации, использованной в работе над проектом Всемирная сеть ИНТЕРНЕТ</vt:lpstr>
      <vt:lpstr>Спасибо за внимание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Первые Олимпийские игры. Проект по физической культуре.</dc:title>
  <dc:creator>User</dc:creator>
  <cp:lastModifiedBy>user</cp:lastModifiedBy>
  <cp:revision>80</cp:revision>
  <dcterms:created xsi:type="dcterms:W3CDTF">2013-04-02T11:56:34Z</dcterms:created>
  <dcterms:modified xsi:type="dcterms:W3CDTF">2014-05-29T06:43:08Z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748536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D5.0.3</vt:lpwstr>
  </property>
</Properties>
</file>