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309" r:id="rId3"/>
    <p:sldId id="257" r:id="rId4"/>
    <p:sldId id="258" r:id="rId5"/>
    <p:sldId id="260" r:id="rId6"/>
    <p:sldId id="261" r:id="rId7"/>
    <p:sldId id="262" r:id="rId8"/>
    <p:sldId id="283" r:id="rId9"/>
    <p:sldId id="269" r:id="rId10"/>
    <p:sldId id="270" r:id="rId11"/>
    <p:sldId id="268" r:id="rId12"/>
    <p:sldId id="259" r:id="rId13"/>
    <p:sldId id="273" r:id="rId14"/>
    <p:sldId id="310" r:id="rId15"/>
    <p:sldId id="275" r:id="rId16"/>
    <p:sldId id="276" r:id="rId17"/>
    <p:sldId id="298" r:id="rId18"/>
    <p:sldId id="287" r:id="rId19"/>
    <p:sldId id="277" r:id="rId20"/>
    <p:sldId id="278" r:id="rId21"/>
    <p:sldId id="304" r:id="rId22"/>
    <p:sldId id="280" r:id="rId23"/>
    <p:sldId id="301" r:id="rId24"/>
    <p:sldId id="302" r:id="rId25"/>
    <p:sldId id="274" r:id="rId26"/>
    <p:sldId id="303" r:id="rId27"/>
    <p:sldId id="281" r:id="rId28"/>
    <p:sldId id="305" r:id="rId29"/>
    <p:sldId id="308" r:id="rId30"/>
    <p:sldId id="282" r:id="rId31"/>
    <p:sldId id="307" r:id="rId32"/>
    <p:sldId id="291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8790" autoAdjust="0"/>
    <p:restoredTop sz="93609" autoAdjust="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C1DEA1-0440-4CCA-8D71-C93E4D89942D}" type="datetimeFigureOut">
              <a:rPr lang="ru-RU" smtClean="0"/>
              <a:pPr/>
              <a:t>27.03.2015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8C19B5-8B16-489C-B05B-EB5D9299FEA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C19B5-8B16-489C-B05B-EB5D9299FEAD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C19B5-8B16-489C-B05B-EB5D9299FEAD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C19B5-8B16-489C-B05B-EB5D9299FEAD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C19B5-8B16-489C-B05B-EB5D9299FEAD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C19B5-8B16-489C-B05B-EB5D9299FEAD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Presentations\NewYearBlueLight\NewYearBlueLightMain.jp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1071546"/>
            <a:ext cx="8501122" cy="1470025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none"/>
        </p:style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3071810"/>
            <a:ext cx="6400800" cy="78581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ctr">
              <a:buNone/>
              <a:defRPr b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D38CBA-D08D-440A-85DE-A6309E1822E5}" type="datetimeFigureOut">
              <a:rPr lang="ru-RU" smtClean="0"/>
              <a:pPr/>
              <a:t>27.03.2015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035AED-07B7-4ED0-A7B4-A1720D85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D38CBA-D08D-440A-85DE-A6309E1822E5}" type="datetimeFigureOut">
              <a:rPr lang="ru-RU" smtClean="0"/>
              <a:pPr/>
              <a:t>27.03.2015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035AED-07B7-4ED0-A7B4-A1720D85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D38CBA-D08D-440A-85DE-A6309E1822E5}" type="datetimeFigureOut">
              <a:rPr lang="ru-RU" smtClean="0"/>
              <a:pPr/>
              <a:t>27.03.2015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035AED-07B7-4ED0-A7B4-A1720D85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D38CBA-D08D-440A-85DE-A6309E1822E5}" type="datetimeFigureOut">
              <a:rPr lang="ru-RU" smtClean="0"/>
              <a:pPr/>
              <a:t>27.03.2015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035AED-07B7-4ED0-A7B4-A1720D85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D38CBA-D08D-440A-85DE-A6309E1822E5}" type="datetimeFigureOut">
              <a:rPr lang="ru-RU" smtClean="0"/>
              <a:pPr/>
              <a:t>27.03.2015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035AED-07B7-4ED0-A7B4-A1720D85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D38CBA-D08D-440A-85DE-A6309E1822E5}" type="datetimeFigureOut">
              <a:rPr lang="ru-RU" smtClean="0"/>
              <a:pPr/>
              <a:t>27.03.2015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035AED-07B7-4ED0-A7B4-A1720D85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D38CBA-D08D-440A-85DE-A6309E1822E5}" type="datetimeFigureOut">
              <a:rPr lang="ru-RU" smtClean="0"/>
              <a:pPr/>
              <a:t>27.03.2015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035AED-07B7-4ED0-A7B4-A1720D85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D38CBA-D08D-440A-85DE-A6309E1822E5}" type="datetimeFigureOut">
              <a:rPr lang="ru-RU" smtClean="0"/>
              <a:pPr/>
              <a:t>27.03.2015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035AED-07B7-4ED0-A7B4-A1720D85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D38CBA-D08D-440A-85DE-A6309E1822E5}" type="datetimeFigureOut">
              <a:rPr lang="ru-RU" smtClean="0"/>
              <a:pPr/>
              <a:t>27.03.2015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035AED-07B7-4ED0-A7B4-A1720D85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D38CBA-D08D-440A-85DE-A6309E1822E5}" type="datetimeFigureOut">
              <a:rPr lang="ru-RU" smtClean="0"/>
              <a:pPr/>
              <a:t>27.03.2015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035AED-07B7-4ED0-A7B4-A1720D85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Presentations\NewYearBlueLight\NewYearBlueLightSlaid.jpg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i="1" kern="1200">
          <a:solidFill>
            <a:srgbClr val="0070C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i="1" kern="1200">
          <a:solidFill>
            <a:srgbClr val="0070C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i="1" kern="1200">
          <a:solidFill>
            <a:srgbClr val="0070C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i="1" kern="1200">
          <a:solidFill>
            <a:srgbClr val="0070C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i="1" kern="1200">
          <a:solidFill>
            <a:srgbClr val="0070C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i="1" kern="1200">
          <a:solidFill>
            <a:srgbClr val="0070C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hyperlink" Target="http://smiles.33b.ru/smile.103880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3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88641"/>
            <a:ext cx="7488832" cy="1368152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ru-RU" sz="1600" dirty="0" smtClean="0">
                <a:solidFill>
                  <a:schemeClr val="tx1"/>
                </a:solidFill>
                <a:effectLst/>
              </a:rPr>
              <a:t>Российская Федерация</a:t>
            </a:r>
            <a:br>
              <a:rPr lang="ru-RU" sz="1600" dirty="0" smtClean="0">
                <a:solidFill>
                  <a:schemeClr val="tx1"/>
                </a:solidFill>
                <a:effectLst/>
              </a:rPr>
            </a:br>
            <a:r>
              <a:rPr lang="ru-RU" sz="1600" dirty="0" smtClean="0">
                <a:solidFill>
                  <a:schemeClr val="tx1"/>
                </a:solidFill>
                <a:effectLst/>
              </a:rPr>
              <a:t>Департамент образования города Москвы</a:t>
            </a:r>
            <a:br>
              <a:rPr lang="ru-RU" sz="1600" dirty="0" smtClean="0">
                <a:solidFill>
                  <a:schemeClr val="tx1"/>
                </a:solidFill>
                <a:effectLst/>
              </a:rPr>
            </a:br>
            <a:r>
              <a:rPr lang="ru-RU" sz="1600" dirty="0" smtClean="0">
                <a:solidFill>
                  <a:schemeClr val="tx1"/>
                </a:solidFill>
                <a:effectLst/>
              </a:rPr>
              <a:t>Юго-Восточное окружное управление образования</a:t>
            </a:r>
            <a:br>
              <a:rPr lang="ru-RU" sz="1600" dirty="0" smtClean="0">
                <a:solidFill>
                  <a:schemeClr val="tx1"/>
                </a:solidFill>
                <a:effectLst/>
              </a:rPr>
            </a:br>
            <a:r>
              <a:rPr lang="ru-RU" sz="1600" dirty="0" smtClean="0">
                <a:solidFill>
                  <a:schemeClr val="tx1"/>
                </a:solidFill>
                <a:effectLst/>
              </a:rPr>
              <a:t>Государственное бюджетное образовательное учреждение города Москвы</a:t>
            </a:r>
            <a:br>
              <a:rPr lang="ru-RU" sz="1600" dirty="0" smtClean="0">
                <a:solidFill>
                  <a:schemeClr val="tx1"/>
                </a:solidFill>
                <a:effectLst/>
              </a:rPr>
            </a:br>
            <a:r>
              <a:rPr lang="ru-RU" sz="1600" dirty="0" smtClean="0">
                <a:solidFill>
                  <a:schemeClr val="tx1"/>
                </a:solidFill>
                <a:effectLst/>
              </a:rPr>
              <a:t>средняя общеобразовательная школа № 2092 имени И.Н. </a:t>
            </a:r>
            <a:r>
              <a:rPr lang="ru-RU" sz="1600" dirty="0" err="1" smtClean="0">
                <a:solidFill>
                  <a:schemeClr val="tx1"/>
                </a:solidFill>
                <a:effectLst/>
              </a:rPr>
              <a:t>Кожедуба</a:t>
            </a:r>
            <a:r>
              <a:rPr lang="ru-RU" sz="1600" dirty="0" smtClean="0">
                <a:solidFill>
                  <a:schemeClr val="tx1"/>
                </a:solidFill>
                <a:effectLst/>
              </a:rPr>
              <a:t/>
            </a:r>
            <a:br>
              <a:rPr lang="ru-RU" sz="1600" dirty="0" smtClean="0">
                <a:solidFill>
                  <a:schemeClr val="tx1"/>
                </a:solidFill>
                <a:effectLst/>
              </a:rPr>
            </a:br>
            <a:r>
              <a:rPr lang="ru-RU" sz="1600" dirty="0" smtClean="0">
                <a:solidFill>
                  <a:schemeClr val="tx1"/>
                </a:solidFill>
                <a:effectLst/>
              </a:rPr>
              <a:t>Дошкольное подразделение «</a:t>
            </a:r>
            <a:r>
              <a:rPr lang="ru-RU" sz="1600" dirty="0" err="1" smtClean="0">
                <a:solidFill>
                  <a:schemeClr val="tx1"/>
                </a:solidFill>
                <a:effectLst/>
              </a:rPr>
              <a:t>Кояш</a:t>
            </a:r>
            <a:r>
              <a:rPr lang="ru-RU" sz="1600" dirty="0" smtClean="0">
                <a:solidFill>
                  <a:schemeClr val="tx1"/>
                </a:solidFill>
                <a:effectLst/>
              </a:rPr>
              <a:t>»</a:t>
            </a:r>
            <a:endParaRPr lang="ru-RU" sz="16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132856"/>
            <a:ext cx="8929718" cy="1581896"/>
          </a:xfrm>
          <a:noFill/>
          <a:ln>
            <a:noFill/>
          </a:ln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C00000"/>
                </a:solidFill>
                <a:effectLst/>
              </a:rPr>
              <a:t>Проект </a:t>
            </a:r>
          </a:p>
          <a:p>
            <a:r>
              <a:rPr lang="ru-RU" sz="4800" dirty="0" smtClean="0">
                <a:solidFill>
                  <a:schemeClr val="tx1"/>
                </a:solidFill>
                <a:effectLst/>
              </a:rPr>
              <a:t>« </a:t>
            </a:r>
            <a:r>
              <a:rPr lang="ru-RU" sz="4000" dirty="0" smtClean="0">
                <a:solidFill>
                  <a:schemeClr val="tx1"/>
                </a:solidFill>
                <a:effectLst/>
              </a:rPr>
              <a:t>Зимующие птицы – нашего края»</a:t>
            </a:r>
            <a:endParaRPr lang="ru-RU" sz="4000" dirty="0">
              <a:solidFill>
                <a:schemeClr val="tx1"/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5000636"/>
            <a:ext cx="54006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cs typeface="Times New Roman" pitchFamily="18" charset="0"/>
              </a:rPr>
              <a:t>Авторы: Царбаева А.А.</a:t>
            </a:r>
          </a:p>
          <a:p>
            <a:r>
              <a:rPr lang="ru-RU" sz="2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cs typeface="Times New Roman" pitchFamily="18" charset="0"/>
              </a:rPr>
              <a:t>Сабитова</a:t>
            </a:r>
            <a:r>
              <a:rPr lang="ru-RU" sz="2000" b="1" i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cs typeface="Times New Roman" pitchFamily="18" charset="0"/>
              </a:rPr>
              <a:t> </a:t>
            </a:r>
            <a:r>
              <a:rPr lang="ru-RU" sz="2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cs typeface="Times New Roman" pitchFamily="18" charset="0"/>
              </a:rPr>
              <a:t>З.А.</a:t>
            </a:r>
            <a:endParaRPr lang="ru-RU" sz="200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" name="Рисунок 5" descr="0_72a16_6804aa12_XL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643702" y="4572008"/>
            <a:ext cx="835610" cy="11821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2vnmb5t.gif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715272" y="1571612"/>
            <a:ext cx="936501" cy="1304136"/>
          </a:xfrm>
          <a:prstGeom prst="rect">
            <a:avLst/>
          </a:prstGeom>
        </p:spPr>
      </p:pic>
    </p:spTree>
  </p:cSld>
  <p:clrMapOvr>
    <a:masterClrMapping/>
  </p:clrMapOvr>
  <p:transition spd="med" advTm="3000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Актуальность проекта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1142984"/>
            <a:ext cx="79296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571472" y="1055481"/>
            <a:ext cx="7572428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ru-RU" sz="200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ходе </a:t>
            </a:r>
            <a:r>
              <a:rPr kumimoji="0" lang="ru-RU" sz="200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образовательно</a:t>
            </a:r>
            <a:r>
              <a:rPr kumimoji="0" lang="ru-RU" sz="200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воспитательного процесса выявилось, что у детей недостаточно развиты знания о  зимующих птицах нашего края.  Также у детей недостаточно развито чувство заботы о птицах. Следовательно, мы решили реализовать проект «Зимующие</a:t>
            </a:r>
            <a:r>
              <a:rPr kumimoji="0" lang="ru-RU" sz="200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</a:t>
            </a:r>
            <a:r>
              <a:rPr kumimoji="0" lang="ru-RU" sz="200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тицы – нашего края»! Это позволит расширить и углубить знания детей о зимующих  птицах нашего края, послужит формированию бережного отношения к птицам, осознанию того, что необходимо ухаживать за пернатыми в самое трудное для них время года.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Наша задача - познакомить детей с птицами, зимующими в  нашей местности, с их видами и особенностями; научить заботиться о птицах, помогать им в холодное зимнее время.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5212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 проекта</a:t>
            </a:r>
            <a:b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«Зимующие птицы нашего края»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</a:rPr>
              <a:t> 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928802"/>
            <a:ext cx="8249000" cy="419736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/>
              <a:t>    </a:t>
            </a:r>
            <a:r>
              <a:rPr lang="ru-RU" sz="2400" b="1" i="0" dirty="0" smtClean="0">
                <a:solidFill>
                  <a:srgbClr val="002060"/>
                </a:solidFill>
              </a:rPr>
              <a:t>Тип проекта</a:t>
            </a:r>
            <a:r>
              <a:rPr lang="ru-RU" sz="2400" dirty="0" smtClean="0">
                <a:solidFill>
                  <a:srgbClr val="002060"/>
                </a:solidFill>
              </a:rPr>
              <a:t>: </a:t>
            </a:r>
            <a:r>
              <a:rPr lang="ru-RU" sz="2000" dirty="0" smtClean="0">
                <a:solidFill>
                  <a:srgbClr val="002060"/>
                </a:solidFill>
              </a:rPr>
              <a:t>педагогический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    Вид проекта : </a:t>
            </a:r>
            <a:r>
              <a:rPr lang="ru-RU" sz="2400" dirty="0" smtClean="0">
                <a:solidFill>
                  <a:srgbClr val="002060"/>
                </a:solidFill>
              </a:rPr>
              <a:t>познавательно - речевой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ru-RU" sz="2400" b="1" i="0" dirty="0" smtClean="0">
                <a:solidFill>
                  <a:srgbClr val="002060"/>
                </a:solidFill>
              </a:rPr>
              <a:t>Участники проекта: </a:t>
            </a:r>
            <a:r>
              <a:rPr lang="ru-RU" sz="2000" dirty="0" smtClean="0">
                <a:solidFill>
                  <a:srgbClr val="002060"/>
                </a:solidFill>
              </a:rPr>
              <a:t>дети  2 младшей  группы, родители воспитанников, воспитатели группы</a:t>
            </a:r>
          </a:p>
          <a:p>
            <a:pPr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    </a:t>
            </a:r>
            <a:r>
              <a:rPr lang="ru-RU" sz="2400" b="1" i="0" dirty="0" smtClean="0">
                <a:solidFill>
                  <a:srgbClr val="002060"/>
                </a:solidFill>
              </a:rPr>
              <a:t>Срок реализации проекта: </a:t>
            </a:r>
            <a:r>
              <a:rPr lang="ru-RU" sz="2000" dirty="0" smtClean="0">
                <a:solidFill>
                  <a:srgbClr val="002060"/>
                </a:solidFill>
              </a:rPr>
              <a:t>краткосрочный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endParaRPr lang="ru-RU" sz="20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 </a:t>
            </a:r>
            <a:r>
              <a:rPr lang="ru-RU" sz="2400" dirty="0" smtClean="0">
                <a:solidFill>
                  <a:srgbClr val="002060"/>
                </a:solidFill>
              </a:rPr>
              <a:t>   </a:t>
            </a:r>
            <a:r>
              <a:rPr lang="ru-RU" sz="2400" b="1" i="0" dirty="0" smtClean="0">
                <a:solidFill>
                  <a:srgbClr val="002060"/>
                </a:solidFill>
              </a:rPr>
              <a:t>Охватываемые образовательные области:</a:t>
            </a:r>
          </a:p>
          <a:p>
            <a:pPr>
              <a:buNone/>
            </a:pPr>
            <a:r>
              <a:rPr lang="ru-RU" sz="2000" i="0" dirty="0" smtClean="0">
                <a:solidFill>
                  <a:srgbClr val="002060"/>
                </a:solidFill>
              </a:rPr>
              <a:t>Познавательно – речевое, социально – </a:t>
            </a:r>
            <a:r>
              <a:rPr lang="ru-RU" sz="2000" i="0" dirty="0" err="1" smtClean="0">
                <a:solidFill>
                  <a:srgbClr val="002060"/>
                </a:solidFill>
              </a:rPr>
              <a:t>коммуникативнае</a:t>
            </a:r>
            <a:r>
              <a:rPr lang="ru-RU" sz="2000" i="0" dirty="0" smtClean="0">
                <a:solidFill>
                  <a:srgbClr val="002060"/>
                </a:solidFill>
              </a:rPr>
              <a:t>, художественно – эстетическое, физическое развитие. </a:t>
            </a:r>
            <a:endParaRPr lang="ru-RU" sz="2000" i="0" dirty="0">
              <a:solidFill>
                <a:srgbClr val="002060"/>
              </a:solidFill>
            </a:endParaRPr>
          </a:p>
        </p:txBody>
      </p:sp>
      <p:pic>
        <p:nvPicPr>
          <p:cNvPr id="4" name="Picture 4" descr="http://s10.rimg.info/f545e5f533a29816f8cd4a2ff1ad1725.gif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072330" y="285728"/>
            <a:ext cx="1219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329642" cy="1071546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 </a:t>
            </a:r>
            <a:br>
              <a:rPr lang="ru-RU" dirty="0" smtClean="0"/>
            </a:br>
            <a:r>
              <a:rPr lang="ru-RU" sz="2700" b="1" i="0" dirty="0" smtClean="0">
                <a:solidFill>
                  <a:srgbClr val="C00000"/>
                </a:solidFill>
              </a:rPr>
              <a:t>Цель</a:t>
            </a:r>
            <a:r>
              <a:rPr lang="ru-RU" sz="2200" b="1" i="0" dirty="0" smtClean="0">
                <a:solidFill>
                  <a:srgbClr val="C00000"/>
                </a:solidFill>
              </a:rPr>
              <a:t>:</a:t>
            </a:r>
            <a:r>
              <a:rPr lang="ru-RU" sz="2200" i="0" dirty="0" smtClean="0">
                <a:solidFill>
                  <a:schemeClr val="tx1"/>
                </a:solidFill>
              </a:rPr>
              <a:t> расширение знаний детей о зимующих  птицах нашего края, их образе жизни</a:t>
            </a:r>
            <a:r>
              <a:rPr lang="ru-RU" sz="2800" i="0" dirty="0" smtClean="0">
                <a:solidFill>
                  <a:schemeClr val="tx1"/>
                </a:solidFill>
              </a:rPr>
              <a:t>.</a:t>
            </a:r>
            <a:br>
              <a:rPr lang="ru-RU" sz="2800" i="0" dirty="0" smtClean="0">
                <a:solidFill>
                  <a:schemeClr val="tx1"/>
                </a:solidFill>
              </a:rPr>
            </a:br>
            <a:r>
              <a:rPr lang="ru-RU" sz="2700" i="0" dirty="0" smtClean="0">
                <a:solidFill>
                  <a:schemeClr val="tx1"/>
                </a:solidFill>
              </a:rPr>
              <a:t/>
            </a:r>
            <a:br>
              <a:rPr lang="ru-RU" sz="2700" i="0" dirty="0" smtClean="0">
                <a:solidFill>
                  <a:schemeClr val="tx1"/>
                </a:solidFill>
              </a:rPr>
            </a:br>
            <a:endParaRPr lang="ru-RU" sz="2700" i="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85860"/>
            <a:ext cx="8186766" cy="4590843"/>
          </a:xfrm>
        </p:spPr>
        <p:txBody>
          <a:bodyPr>
            <a:noAutofit/>
          </a:bodyPr>
          <a:lstStyle/>
          <a:p>
            <a:pPr marL="457200" indent="-457200">
              <a:buNone/>
            </a:pPr>
            <a:r>
              <a:rPr lang="ru-RU" sz="2400" b="1" i="0" dirty="0" smtClean="0">
                <a:solidFill>
                  <a:srgbClr val="C00000"/>
                </a:solidFill>
              </a:rPr>
              <a:t>Задачи: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endParaRPr lang="ru-RU" sz="2400" dirty="0" smtClean="0">
              <a:solidFill>
                <a:srgbClr val="002060"/>
              </a:solidFill>
            </a:endParaRPr>
          </a:p>
          <a:p>
            <a:pPr marL="457200" indent="-45720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    1. Пополнить предметно -  развивающую среду по теме проекта.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    2</a:t>
            </a:r>
            <a:r>
              <a:rPr lang="ru-RU" sz="1800" i="0" dirty="0" smtClean="0">
                <a:solidFill>
                  <a:schemeClr val="tx1"/>
                </a:solidFill>
              </a:rPr>
              <a:t>. развивать элементарные представления о зимующих  птицах (летают, поют, клюют, вьют гнёзда, выводят птенцов) ;</a:t>
            </a:r>
          </a:p>
          <a:p>
            <a:pPr>
              <a:buNone/>
            </a:pPr>
            <a:r>
              <a:rPr lang="ru-RU" sz="1800" i="0" dirty="0" smtClean="0">
                <a:solidFill>
                  <a:schemeClr val="tx1"/>
                </a:solidFill>
              </a:rPr>
              <a:t>    3.формирование желания беречь и заботиться о братьях наших меньших;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    4</a:t>
            </a:r>
            <a:r>
              <a:rPr lang="ru-RU" sz="1800" i="0" dirty="0" smtClean="0">
                <a:solidFill>
                  <a:schemeClr val="tx1"/>
                </a:solidFill>
              </a:rPr>
              <a:t>. формирование умений: наблюдать, сравнивать, анализировать и отражать результаты наблюдений в разных видах творческой деятельности 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    5. </a:t>
            </a:r>
            <a:r>
              <a:rPr lang="ru-RU" sz="1800" i="0" dirty="0" smtClean="0">
                <a:solidFill>
                  <a:schemeClr val="tx1"/>
                </a:solidFill>
              </a:rPr>
              <a:t>Расширять и активизировать речь  и словарь детей по теме «Зимующие птицы».</a:t>
            </a:r>
          </a:p>
          <a:p>
            <a:pPr>
              <a:buNone/>
            </a:pPr>
            <a:r>
              <a:rPr lang="ru-RU" sz="1800" i="0" dirty="0" smtClean="0">
                <a:solidFill>
                  <a:schemeClr val="tx1"/>
                </a:solidFill>
              </a:rPr>
              <a:t>    6.Повышение уровня педагогической культуры родителей через привлечение к совместной деятельности с детьми (изготовление кормушек..</a:t>
            </a:r>
          </a:p>
          <a:p>
            <a:pPr>
              <a:buNone/>
            </a:pPr>
            <a:r>
              <a:rPr lang="ru-RU" sz="1800" i="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rgbClr val="002060"/>
                </a:solidFill>
              </a:rPr>
              <a:t/>
            </a:r>
            <a:br>
              <a:rPr lang="ru-RU" sz="2400" dirty="0" smtClean="0">
                <a:solidFill>
                  <a:srgbClr val="002060"/>
                </a:solidFill>
              </a:rPr>
            </a:br>
            <a:endParaRPr lang="ru-RU" sz="2400" dirty="0" smtClean="0">
              <a:solidFill>
                <a:srgbClr val="002060"/>
              </a:solidFill>
            </a:endParaRPr>
          </a:p>
          <a:p>
            <a:endParaRPr lang="ru-RU" sz="2400" dirty="0"/>
          </a:p>
        </p:txBody>
      </p:sp>
    </p:spTree>
  </p:cSld>
  <p:clrMapOvr>
    <a:masterClrMapping/>
  </p:clrMapOvr>
  <p:transition spd="slow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 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</a:rPr>
              <a:t>Этапы реализации проекта: </a:t>
            </a:r>
            <a:r>
              <a:rPr lang="ru-RU" sz="2400" dirty="0" smtClean="0">
                <a:solidFill>
                  <a:srgbClr val="C00000"/>
                </a:solidFill>
              </a:rPr>
              <a:t/>
            </a:r>
            <a:br>
              <a:rPr lang="ru-RU" sz="2400" dirty="0" smtClean="0">
                <a:solidFill>
                  <a:srgbClr val="C00000"/>
                </a:solidFill>
              </a:rPr>
            </a:b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>
            <a:normAutofit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b="1" dirty="0" smtClean="0"/>
              <a:t> </a:t>
            </a:r>
            <a:r>
              <a:rPr lang="ru-RU" b="1" dirty="0" smtClean="0">
                <a:solidFill>
                  <a:schemeClr val="tx1"/>
                </a:solidFill>
              </a:rPr>
              <a:t>I этап – подготовительный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  <a:ea typeface="Calibri" pitchFamily="34" charset="0"/>
              </a:rPr>
              <a:t>II  этап – основной ( практический)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b="1" dirty="0" smtClean="0">
                <a:solidFill>
                  <a:schemeClr val="tx1"/>
                </a:solidFill>
                <a:ea typeface="Calibri" pitchFamily="34" charset="0"/>
              </a:rPr>
              <a:t>III этап- заключительный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I этап – подготовительный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268760"/>
            <a:ext cx="7992888" cy="482453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ru-RU" sz="2400" b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ru-RU" sz="2400" i="0" dirty="0" smtClean="0">
                <a:solidFill>
                  <a:schemeClr val="tx1"/>
                </a:solidFill>
              </a:rPr>
              <a:t>Обсуждение цели, задачи проекта  с детьми и родителями.</a:t>
            </a:r>
          </a:p>
          <a:p>
            <a:pPr>
              <a:buFont typeface="Wingdings" pitchFamily="2" charset="2"/>
              <a:buChar char="q"/>
            </a:pPr>
            <a:r>
              <a:rPr lang="ru-RU" sz="2400" i="0" dirty="0" smtClean="0">
                <a:solidFill>
                  <a:schemeClr val="tx1"/>
                </a:solidFill>
              </a:rPr>
              <a:t> Подобрать методическую, художественную и познавательную литературу по теме.</a:t>
            </a:r>
          </a:p>
          <a:p>
            <a:pPr>
              <a:buFont typeface="Wingdings" pitchFamily="2" charset="2"/>
              <a:buChar char="q"/>
            </a:pPr>
            <a:r>
              <a:rPr lang="ru-RU" sz="2400" i="0" dirty="0" smtClean="0">
                <a:solidFill>
                  <a:schemeClr val="tx1"/>
                </a:solidFill>
              </a:rPr>
              <a:t> Подобрать дидактический материал, наглядные пособия (альбомы для рассматривания, картины, иллюстрации, игровые задания и упражнения, аудиозаписи с голосами птиц, музыкальные произведения) </a:t>
            </a:r>
          </a:p>
          <a:p>
            <a:pPr>
              <a:buFont typeface="Wingdings" pitchFamily="2" charset="2"/>
              <a:buChar char="q"/>
            </a:pPr>
            <a:r>
              <a:rPr lang="ru-RU" sz="2400" i="0" dirty="0" smtClean="0">
                <a:solidFill>
                  <a:schemeClr val="tx1"/>
                </a:solidFill>
              </a:rPr>
              <a:t> Анкетирование родителей </a:t>
            </a:r>
          </a:p>
          <a:p>
            <a:pPr>
              <a:buFont typeface="Wingdings" pitchFamily="2" charset="2"/>
              <a:buChar char="q"/>
            </a:pPr>
            <a:r>
              <a:rPr lang="ru-RU" sz="2400" i="0" dirty="0" smtClean="0">
                <a:solidFill>
                  <a:schemeClr val="tx1"/>
                </a:solidFill>
              </a:rPr>
              <a:t> Изготовление шапочек - птичек; дидактические игры; создание атрибутов для занятий и игр.</a:t>
            </a:r>
          </a:p>
          <a:p>
            <a:pPr>
              <a:buFont typeface="Wingdings" pitchFamily="2" charset="2"/>
              <a:buChar char="q"/>
            </a:pPr>
            <a:r>
              <a:rPr lang="ru-RU" sz="2400" i="0" dirty="0" smtClean="0">
                <a:solidFill>
                  <a:schemeClr val="tx1"/>
                </a:solidFill>
              </a:rPr>
              <a:t> Изготовление кормушек.</a:t>
            </a:r>
          </a:p>
          <a:p>
            <a:pPr lvl="0">
              <a:buFont typeface="Wingdings" pitchFamily="2" charset="2"/>
              <a:buChar char="q"/>
            </a:pPr>
            <a:endParaRPr lang="ru-RU" sz="2400" i="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sz="2400" i="0" dirty="0" smtClean="0">
                <a:solidFill>
                  <a:schemeClr val="tx1"/>
                </a:solidFill>
              </a:rPr>
              <a:t> </a:t>
            </a:r>
          </a:p>
          <a:p>
            <a:pPr lvl="0">
              <a:buNone/>
            </a:pPr>
            <a:r>
              <a:rPr lang="ru-RU" sz="2400" i="0" dirty="0" smtClean="0">
                <a:solidFill>
                  <a:schemeClr val="tx1"/>
                </a:solidFill>
              </a:rPr>
              <a:t>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 </a:t>
            </a:r>
            <a:endParaRPr lang="ru-RU" sz="24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2400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2400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2400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2400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2400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2400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24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1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764704"/>
            <a:ext cx="7632848" cy="1080120"/>
          </a:xfrm>
        </p:spPr>
        <p:txBody>
          <a:bodyPr>
            <a:noAutofit/>
          </a:bodyPr>
          <a:lstStyle/>
          <a:p>
            <a:pPr lvl="0"/>
            <a:r>
              <a:rPr lang="ru-RU" sz="2800" b="1" dirty="0" smtClean="0">
                <a:solidFill>
                  <a:srgbClr val="C00000"/>
                </a:solidFill>
                <a:ea typeface="Calibri" pitchFamily="34" charset="0"/>
              </a:rPr>
              <a:t>II  этап – основной ( практический</a:t>
            </a:r>
            <a:r>
              <a:rPr lang="ru-RU" sz="2800" b="1" dirty="0" smtClean="0">
                <a:solidFill>
                  <a:srgbClr val="002060"/>
                </a:solidFill>
                <a:ea typeface="Calibri" pitchFamily="34" charset="0"/>
              </a:rPr>
              <a:t>)</a:t>
            </a:r>
            <a:r>
              <a:rPr lang="ru-RU" sz="3200" b="1" dirty="0" smtClean="0">
                <a:solidFill>
                  <a:srgbClr val="002060"/>
                </a:solidFill>
                <a:ea typeface="Calibri" pitchFamily="34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a typeface="Calibri" pitchFamily="34" charset="0"/>
              </a:rPr>
            </a:b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3672407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     </a:t>
            </a:r>
            <a:r>
              <a:rPr lang="ru-RU" sz="2400" dirty="0" smtClean="0">
                <a:solidFill>
                  <a:schemeClr val="tx1"/>
                </a:solidFill>
              </a:rPr>
              <a:t>Внедрение в </a:t>
            </a:r>
            <a:r>
              <a:rPr lang="ru-RU" sz="2400" dirty="0" err="1" smtClean="0">
                <a:solidFill>
                  <a:schemeClr val="tx1"/>
                </a:solidFill>
              </a:rPr>
              <a:t>воспитательно</a:t>
            </a:r>
            <a:r>
              <a:rPr lang="ru-RU" sz="2400" dirty="0" smtClean="0">
                <a:solidFill>
                  <a:schemeClr val="tx1"/>
                </a:solidFill>
              </a:rPr>
              <a:t> – образовательный процесс  эффективных методов и приёмов по расширению знаний дошкольников о   зимующих  птицах нашего края.</a:t>
            </a:r>
          </a:p>
          <a:p>
            <a:endParaRPr lang="ru-RU" sz="2400" dirty="0"/>
          </a:p>
        </p:txBody>
      </p:sp>
    </p:spTree>
  </p:cSld>
  <p:clrMapOvr>
    <a:masterClrMapping/>
  </p:clrMapOvr>
  <p:transition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Домашние задание родителям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400" dirty="0" smtClean="0">
                <a:solidFill>
                  <a:schemeClr val="tx1"/>
                </a:solidFill>
              </a:rPr>
              <a:t>Рекомендации на совместные прогулки. </a:t>
            </a:r>
          </a:p>
          <a:p>
            <a:pPr>
              <a:buFont typeface="Wingdings" pitchFamily="2" charset="2"/>
              <a:buChar char="q"/>
            </a:pPr>
            <a:r>
              <a:rPr lang="ru-RU" sz="2400" dirty="0" smtClean="0">
                <a:solidFill>
                  <a:schemeClr val="tx1"/>
                </a:solidFill>
              </a:rPr>
              <a:t>Совместно с ребенком сделать кормушки . </a:t>
            </a:r>
          </a:p>
          <a:p>
            <a:pPr>
              <a:buFont typeface="Wingdings" pitchFamily="2" charset="2"/>
              <a:buChar char="q"/>
            </a:pPr>
            <a:r>
              <a:rPr lang="ru-RU" sz="2400" dirty="0" smtClean="0">
                <a:solidFill>
                  <a:schemeClr val="tx1"/>
                </a:solidFill>
              </a:rPr>
              <a:t> Заучивание стихотворений  о зимующих птицах нашего края. </a:t>
            </a:r>
          </a:p>
          <a:p>
            <a:pPr>
              <a:buFont typeface="Wingdings" pitchFamily="2" charset="2"/>
              <a:buChar char="q"/>
            </a:pPr>
            <a:r>
              <a:rPr lang="ru-RU" sz="2400" dirty="0" smtClean="0">
                <a:solidFill>
                  <a:schemeClr val="tx1"/>
                </a:solidFill>
              </a:rPr>
              <a:t>Рассмотреть   птиц нашего края на иллюстрациях в книгах и журналах, принести книги в детский сад.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endParaRPr lang="ru-RU" sz="24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ru-RU" sz="2400" dirty="0" smtClean="0">
                <a:solidFill>
                  <a:schemeClr val="tx1"/>
                </a:solidFill>
              </a:rPr>
              <a:t>Участие  на  </a:t>
            </a:r>
            <a:r>
              <a:rPr lang="ru-RU" sz="2400" i="0" dirty="0" smtClean="0">
                <a:solidFill>
                  <a:schemeClr val="tx1"/>
                </a:solidFill>
              </a:rPr>
              <a:t>конкурсе "Лучшая кормушка для птиц" среди воспитанников и их родителей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chemeClr val="tx1"/>
                </a:solidFill>
              </a:rPr>
              <a:t> </a:t>
            </a:r>
          </a:p>
          <a:p>
            <a:pPr>
              <a:buFont typeface="Wingdings" pitchFamily="2" charset="2"/>
              <a:buChar char="q"/>
            </a:pPr>
            <a:endParaRPr lang="ru-RU" sz="2400" dirty="0" smtClean="0">
              <a:solidFill>
                <a:schemeClr val="tx1"/>
              </a:solidFill>
            </a:endParaRPr>
          </a:p>
          <a:p>
            <a:endParaRPr 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1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29614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Содержание работы  в процессе реализации проекта.</a:t>
            </a:r>
            <a:r>
              <a:rPr lang="ru-RU" sz="3200" dirty="0" smtClean="0">
                <a:solidFill>
                  <a:srgbClr val="FF0000"/>
                </a:solidFill>
              </a:rPr>
              <a:t/>
            </a:r>
            <a:br>
              <a:rPr lang="ru-RU" sz="3200" dirty="0" smtClean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37321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1"/>
                </a:solidFill>
              </a:rPr>
              <a:t>Игровая деятельность </a:t>
            </a:r>
          </a:p>
          <a:p>
            <a:pPr algn="ctr">
              <a:buNone/>
            </a:pPr>
            <a:r>
              <a:rPr lang="ru-RU" sz="2600" b="1" i="0" dirty="0" smtClean="0">
                <a:solidFill>
                  <a:schemeClr val="tx1"/>
                </a:solidFill>
              </a:rPr>
              <a:t>Дидактические игры:</a:t>
            </a:r>
          </a:p>
          <a:p>
            <a:pPr>
              <a:buNone/>
            </a:pPr>
            <a:r>
              <a:rPr lang="ru-RU" sz="2600" dirty="0" smtClean="0">
                <a:solidFill>
                  <a:schemeClr val="tx1"/>
                </a:solidFill>
              </a:rPr>
              <a:t>    «Один-много», «Назови ласково»,  «Четвертый лишний», "Угадай птицу по описанию",  «Чей хвост?»,  «Кто что ест», « Узнай по голосу», «Что едят птицы»,</a:t>
            </a:r>
            <a:r>
              <a:rPr lang="ru-RU" sz="2600" b="1" dirty="0" smtClean="0">
                <a:solidFill>
                  <a:schemeClr val="tx1"/>
                </a:solidFill>
              </a:rPr>
              <a:t> </a:t>
            </a:r>
            <a:r>
              <a:rPr lang="ru-RU" sz="2600" dirty="0" smtClean="0">
                <a:solidFill>
                  <a:schemeClr val="tx1"/>
                </a:solidFill>
              </a:rPr>
              <a:t>«Разрезные картинки» </a:t>
            </a:r>
          </a:p>
          <a:p>
            <a:pPr algn="ctr">
              <a:buNone/>
            </a:pPr>
            <a:r>
              <a:rPr lang="ru-RU" sz="2600" b="1" dirty="0" smtClean="0">
                <a:solidFill>
                  <a:schemeClr val="tx1"/>
                </a:solidFill>
              </a:rPr>
              <a:t>Сюжетно-ролевые игры:</a:t>
            </a:r>
          </a:p>
          <a:p>
            <a:pPr>
              <a:buNone/>
            </a:pPr>
            <a:r>
              <a:rPr lang="ru-RU" sz="2600" b="1" i="0" dirty="0" smtClean="0">
                <a:solidFill>
                  <a:schemeClr val="tx1"/>
                </a:solidFill>
              </a:rPr>
              <a:t>     </a:t>
            </a:r>
            <a:r>
              <a:rPr lang="ru-RU" sz="2600" i="0" dirty="0" smtClean="0">
                <a:solidFill>
                  <a:schemeClr val="tx1"/>
                </a:solidFill>
              </a:rPr>
              <a:t>«Птичий двор».</a:t>
            </a:r>
            <a:r>
              <a:rPr lang="ru-RU" sz="2800" i="0" dirty="0" smtClean="0">
                <a:solidFill>
                  <a:schemeClr val="tx1"/>
                </a:solidFill>
              </a:rPr>
              <a:t> Птичья столовая», «Птица с птенчиками»</a:t>
            </a:r>
            <a:endParaRPr lang="ru-RU" sz="2600" i="0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ru-RU" sz="2600" b="1" dirty="0" smtClean="0">
                <a:solidFill>
                  <a:schemeClr val="tx1"/>
                </a:solidFill>
              </a:rPr>
              <a:t>  </a:t>
            </a:r>
            <a:endParaRPr lang="ru-RU" sz="26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</a:rPr>
              <a:t> 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3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«Разрезные картинки»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7" name="Содержимое 6" descr="DSC_0234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4786314" y="1071546"/>
            <a:ext cx="4143404" cy="3107554"/>
          </a:xfrm>
        </p:spPr>
      </p:pic>
      <p:pic>
        <p:nvPicPr>
          <p:cNvPr id="1026" name="Picture 2" descr="C:\Users\Ансар\Desktop\Фото 2 мл.гр\DSC_0237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14348" y="3214686"/>
            <a:ext cx="4357718" cy="3268288"/>
          </a:xfrm>
          <a:prstGeom prst="rect">
            <a:avLst/>
          </a:prstGeom>
          <a:noFill/>
        </p:spPr>
      </p:pic>
      <p:pic>
        <p:nvPicPr>
          <p:cNvPr id="5" name="Picture 6" descr="Картинка 126 из 21973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/>
          <a:stretch>
            <a:fillRect/>
          </a:stretch>
        </p:blipFill>
        <p:spPr bwMode="auto">
          <a:xfrm>
            <a:off x="1357290" y="1142984"/>
            <a:ext cx="203967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Подвижные  игры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   </a:t>
            </a:r>
            <a:r>
              <a:rPr lang="ru-RU" sz="2800" i="0" dirty="0" smtClean="0">
                <a:solidFill>
                  <a:schemeClr val="tx1"/>
                </a:solidFill>
              </a:rPr>
              <a:t>«Снегири», «Воробушки и кот»,  «Зимующие и перелетные птицы», «Воробушки и автомобиль»,  </a:t>
            </a:r>
          </a:p>
          <a:p>
            <a:pPr>
              <a:buNone/>
            </a:pPr>
            <a:r>
              <a:rPr lang="ru-RU" sz="2800" b="1" i="0" dirty="0" smtClean="0">
                <a:solidFill>
                  <a:srgbClr val="002060"/>
                </a:solidFill>
              </a:rPr>
              <a:t> </a:t>
            </a:r>
            <a:endParaRPr lang="ru-RU" sz="2800" i="0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4" name="Рисунок 3" descr="0_7a6b2_8e1aec51_S.gif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059832" y="3356992"/>
            <a:ext cx="3096343" cy="2539529"/>
          </a:xfrm>
          <a:prstGeom prst="rect">
            <a:avLst/>
          </a:prstGeom>
        </p:spPr>
      </p:pic>
    </p:spTree>
  </p:cSld>
  <p:clrMapOvr>
    <a:masterClrMapping/>
  </p:clrMapOvr>
  <p:transition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922114"/>
          </a:xfrm>
        </p:spPr>
        <p:txBody>
          <a:bodyPr>
            <a:normAutofit fontScale="90000"/>
          </a:bodyPr>
          <a:lstStyle/>
          <a:p>
            <a:r>
              <a:rPr lang="ru-RU" sz="4000" i="0" dirty="0" smtClean="0">
                <a:solidFill>
                  <a:srgbClr val="C00000"/>
                </a:solidFill>
              </a:rPr>
              <a:t>Подвижные  игры</a:t>
            </a:r>
            <a:br>
              <a:rPr lang="ru-RU" sz="4000" i="0" dirty="0" smtClean="0">
                <a:solidFill>
                  <a:srgbClr val="C00000"/>
                </a:solidFill>
              </a:rPr>
            </a:br>
            <a:endParaRPr lang="ru-RU" sz="4000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Ансар\Desktop\Фото 2 мл.гр\DSC_026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14348" y="857232"/>
            <a:ext cx="4071966" cy="30539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" name="Picture 3" descr="C:\Users\Ансар\Desktop\Фото 2 мл.гр\DSC_0277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14876" y="857232"/>
            <a:ext cx="4143404" cy="31075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" name="Picture 4" descr="C:\Users\Ансар\Desktop\Фото 2 мл.гр\DSC_0307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857488" y="3500438"/>
            <a:ext cx="4024309" cy="30182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Беседы</a:t>
            </a:r>
            <a:r>
              <a:rPr lang="ru-RU" sz="2800" dirty="0" smtClean="0">
                <a:solidFill>
                  <a:srgbClr val="002060"/>
                </a:solidFill>
              </a:rPr>
              <a:t>: 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478539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    </a:t>
            </a:r>
            <a:r>
              <a:rPr lang="ru-RU" sz="2400" i="0" dirty="0" smtClean="0">
                <a:solidFill>
                  <a:schemeClr val="tx1"/>
                </a:solidFill>
              </a:rPr>
              <a:t>«Как живут наши пернатые друзья зимой»,  «Кто заботится о птицах», «Пользу или вред приносят птицы?»,  «Меню птиц», «Как дети с родителями заботятся о птицах зимой?». </a:t>
            </a:r>
          </a:p>
          <a:p>
            <a:pPr>
              <a:buNone/>
            </a:pPr>
            <a:r>
              <a:rPr lang="ru-RU" sz="2400" b="1" i="0" dirty="0" smtClean="0">
                <a:solidFill>
                  <a:srgbClr val="002060"/>
                </a:solidFill>
              </a:rPr>
              <a:t>     НОД</a:t>
            </a:r>
          </a:p>
          <a:p>
            <a:pPr>
              <a:buNone/>
            </a:pPr>
            <a:r>
              <a:rPr lang="ru-RU" sz="2400" i="0" dirty="0" smtClean="0">
                <a:solidFill>
                  <a:schemeClr val="tx1"/>
                </a:solidFill>
              </a:rPr>
              <a:t>1. «Как узнать птицу».</a:t>
            </a:r>
          </a:p>
          <a:p>
            <a:pPr>
              <a:buNone/>
            </a:pPr>
            <a:r>
              <a:rPr lang="ru-RU" sz="2400" i="0" dirty="0" smtClean="0">
                <a:solidFill>
                  <a:schemeClr val="tx1"/>
                </a:solidFill>
              </a:rPr>
              <a:t>2. «Зимние заботы птиц».</a:t>
            </a:r>
          </a:p>
          <a:p>
            <a:pPr>
              <a:buNone/>
            </a:pPr>
            <a:r>
              <a:rPr lang="ru-RU" sz="2400" i="0" dirty="0" smtClean="0">
                <a:solidFill>
                  <a:schemeClr val="tx1"/>
                </a:solidFill>
              </a:rPr>
              <a:t>3. «Составление описательного рассказа о птицах».</a:t>
            </a:r>
          </a:p>
          <a:p>
            <a:pPr>
              <a:buNone/>
            </a:pPr>
            <a:r>
              <a:rPr lang="ru-RU" sz="2400" i="0" dirty="0" smtClean="0">
                <a:solidFill>
                  <a:schemeClr val="tx1"/>
                </a:solidFill>
              </a:rPr>
              <a:t>4. «Птицы – наши друзья»,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i="0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 </a:t>
            </a:r>
          </a:p>
          <a:p>
            <a:pPr>
              <a:buNone/>
            </a:pPr>
            <a:endParaRPr lang="ru-RU" sz="2400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Познавательная деятельность</a:t>
            </a:r>
            <a:r>
              <a:rPr lang="ru-RU" dirty="0" smtClean="0"/>
              <a:t>:</a:t>
            </a:r>
            <a:endParaRPr lang="ru-RU" dirty="0"/>
          </a:p>
        </p:txBody>
      </p:sp>
      <p:pic>
        <p:nvPicPr>
          <p:cNvPr id="3" name="Picture 6" descr="C:\Users\Ансар\Desktop\Новая папка\DSC_000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471" y="1214422"/>
            <a:ext cx="3714777" cy="27860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3" descr="C:\Users\Ансар\Desktop\Новая папка\DSC_0016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00562" y="1178702"/>
            <a:ext cx="3762401" cy="282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2" descr="C:\Users\Ансар\Desktop\Новая папка\DSC_002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42910" y="4071941"/>
            <a:ext cx="3500462" cy="26253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5" descr="C:\Users\Ансар\Desktop\Новая папка\DSC_001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643438" y="4143380"/>
            <a:ext cx="2071702" cy="26077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Коммуникация: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357298"/>
            <a:ext cx="7901014" cy="476886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</a:t>
            </a:r>
            <a:r>
              <a:rPr lang="ru-RU" sz="2600" dirty="0" smtClean="0">
                <a:solidFill>
                  <a:schemeClr val="tx1"/>
                </a:solidFill>
              </a:rPr>
              <a:t>Чтение рассказов: И. Тургенева «Воробей»,  </a:t>
            </a:r>
          </a:p>
          <a:p>
            <a:pPr>
              <a:buNone/>
            </a:pPr>
            <a:r>
              <a:rPr lang="ru-RU" sz="2600" dirty="0" smtClean="0">
                <a:solidFill>
                  <a:schemeClr val="tx1"/>
                </a:solidFill>
              </a:rPr>
              <a:t>М. Горького «</a:t>
            </a:r>
            <a:r>
              <a:rPr lang="ru-RU" sz="2600" dirty="0" err="1" smtClean="0">
                <a:solidFill>
                  <a:schemeClr val="tx1"/>
                </a:solidFill>
              </a:rPr>
              <a:t>Воробьишко</a:t>
            </a:r>
            <a:r>
              <a:rPr lang="ru-RU" sz="2600" dirty="0" smtClean="0">
                <a:solidFill>
                  <a:schemeClr val="tx1"/>
                </a:solidFill>
              </a:rPr>
              <a:t>» + просмотр мультфильма,  Н. Рубцова «Воробей» и «Ворона».</a:t>
            </a:r>
          </a:p>
          <a:p>
            <a:pPr>
              <a:buNone/>
            </a:pPr>
            <a:r>
              <a:rPr lang="ru-RU" sz="2600" dirty="0" smtClean="0">
                <a:solidFill>
                  <a:schemeClr val="tx1"/>
                </a:solidFill>
              </a:rPr>
              <a:t>    Сухомлинского «О чём плачет синичка»,  просмотр мультфильма «Высокая горка», просмотр презентаций: "Зимующие птицы", "Кормушки". </a:t>
            </a:r>
          </a:p>
          <a:p>
            <a:pPr>
              <a:buNone/>
            </a:pPr>
            <a:r>
              <a:rPr lang="ru-RU" sz="2600" b="1" dirty="0" smtClean="0">
                <a:solidFill>
                  <a:schemeClr val="tx1"/>
                </a:solidFill>
              </a:rPr>
              <a:t>    Творческое рассказывание</a:t>
            </a:r>
            <a:r>
              <a:rPr lang="ru-RU" sz="2600" dirty="0" smtClean="0">
                <a:solidFill>
                  <a:schemeClr val="tx1"/>
                </a:solidFill>
              </a:rPr>
              <a:t> «Как я спас птичку». </a:t>
            </a:r>
          </a:p>
          <a:p>
            <a:pPr>
              <a:buNone/>
            </a:pPr>
            <a:r>
              <a:rPr lang="ru-RU" sz="2600" dirty="0" smtClean="0">
                <a:solidFill>
                  <a:schemeClr val="tx1"/>
                </a:solidFill>
              </a:rPr>
              <a:t>    Заучивание и чтение стихотворений о зимующих птицах; обсуждение пословиц, поговорок, отгадывание загадок; рассматривание иллюстраций  с изображением зимующих птиц.</a:t>
            </a:r>
          </a:p>
          <a:p>
            <a:pPr>
              <a:buNone/>
            </a:pPr>
            <a:endParaRPr lang="ru-RU" sz="2600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8012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Художественное творчество:</a:t>
            </a: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Рисовани</a:t>
            </a:r>
            <a:r>
              <a:rPr lang="ru-RU" sz="2400" dirty="0" smtClean="0">
                <a:solidFill>
                  <a:schemeClr val="tx1"/>
                </a:solidFill>
              </a:rPr>
              <a:t>е  «Снегири».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Цель: </a:t>
            </a:r>
            <a:r>
              <a:rPr lang="ru-RU" sz="2400" dirty="0" smtClean="0">
                <a:solidFill>
                  <a:schemeClr val="tx1"/>
                </a:solidFill>
              </a:rPr>
              <a:t>развивать интерес и положительное отношение к нетрадиционной технике рисования – ладошками.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endParaRPr lang="ru-RU" sz="24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endParaRPr lang="ru-RU" dirty="0"/>
          </a:p>
        </p:txBody>
      </p:sp>
      <p:pic>
        <p:nvPicPr>
          <p:cNvPr id="5" name="Picture 5" descr="C:\Users\Ансар\Desktop\IMG-20150203-WA000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071802" y="3286124"/>
            <a:ext cx="2571768" cy="3415832"/>
          </a:xfrm>
          <a:prstGeom prst="rect">
            <a:avLst/>
          </a:prstGeom>
          <a:noFill/>
        </p:spPr>
      </p:pic>
    </p:spTree>
  </p:cSld>
  <p:clrMapOvr>
    <a:masterClrMapping/>
  </p:clrMapOvr>
  <p:transition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нсар\Desktop\IMG-20150203-WA001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472" y="3208120"/>
            <a:ext cx="4357718" cy="30386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1" name="Picture 3" descr="C:\Users\Ансар\Desktop\IMG-20150203-WA000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30572" y="571480"/>
            <a:ext cx="4327708" cy="30718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8" descr="Картинка 674 из 532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18857092">
            <a:off x="1030171" y="926997"/>
            <a:ext cx="2286016" cy="16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Рисование « Веточки рябины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9219" name="Picture 3" descr="C:\Users\Ансар\Desktop\IMG-20150129-WA0009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85786" y="1285860"/>
            <a:ext cx="3714776" cy="23557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220" name="Picture 4" descr="C:\Users\Ансар\Desktop\IMG-20150129-WA0008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929190" y="1214422"/>
            <a:ext cx="3500462" cy="24105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221" name="Picture 5" descr="C:\Users\Ансар\Desktop\IMG-20150129-WA0013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857752" y="3857628"/>
            <a:ext cx="3714775" cy="24288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222" name="Picture 6" descr="C:\Users\Ансар\Desktop\IMG-20150204-WA0009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14348" y="3857628"/>
            <a:ext cx="3857651" cy="22627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0_72a16_6804aa12_XL.jp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7929586" y="0"/>
            <a:ext cx="835610" cy="11821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0_72a16_6804aa12_XL.jp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285720" y="142852"/>
            <a:ext cx="835610" cy="11821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0_72a16_6804aa12_XL.jp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4214810" y="5857892"/>
            <a:ext cx="835610" cy="11821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12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404664"/>
            <a:ext cx="8143900" cy="80975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Лепка</a:t>
            </a:r>
            <a:r>
              <a:rPr lang="ru-RU" sz="4000" dirty="0" smtClean="0">
                <a:solidFill>
                  <a:srgbClr val="C00000"/>
                </a:solidFill>
              </a:rPr>
              <a:t> 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3074" name="Picture 2" descr="C:\Users\Ансар\Desktop\Фото 2 мл.гр\DSC_02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28662" y="1142985"/>
            <a:ext cx="3399865" cy="23574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5" name="Picture 3" descr="C:\Users\Ансар\Desktop\Фото 2 мл.гр\DSC_022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86314" y="1071546"/>
            <a:ext cx="3571868" cy="23752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6" name="Picture 4" descr="C:\Users\Ансар\Desktop\Фото 2 мл.гр\DSC_0223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57224" y="3714752"/>
            <a:ext cx="3619493" cy="27146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7" name="Picture 5" descr="C:\Users\Ансар\Desktop\Фото 2 мл.гр\DSC_0226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857752" y="3714752"/>
            <a:ext cx="3619493" cy="27146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0_72a16_6804aa12_XL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4214810" y="3071810"/>
            <a:ext cx="835610" cy="11821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892480" cy="73775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/>
              <a:t> </a:t>
            </a:r>
            <a:r>
              <a:rPr lang="ru-RU" sz="3600" b="1" dirty="0" smtClean="0">
                <a:solidFill>
                  <a:srgbClr val="C00000"/>
                </a:solidFill>
              </a:rPr>
              <a:t>Аппликация «Снегири и синички ».</a:t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2700" dirty="0" smtClean="0">
                <a:solidFill>
                  <a:schemeClr val="tx1"/>
                </a:solidFill>
              </a:rPr>
              <a:t> </a:t>
            </a:r>
            <a:r>
              <a:rPr lang="ru-RU" sz="2700" b="1" dirty="0" smtClean="0">
                <a:solidFill>
                  <a:schemeClr val="tx1"/>
                </a:solidFill>
              </a:rPr>
              <a:t> </a:t>
            </a:r>
            <a:endParaRPr lang="ru-RU" dirty="0"/>
          </a:p>
        </p:txBody>
      </p:sp>
      <p:pic>
        <p:nvPicPr>
          <p:cNvPr id="3075" name="Picture 3" descr="C:\Users\Ансар\Desktop\Новая папка\DSC_013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2910" y="1142984"/>
            <a:ext cx="3571900" cy="27006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9" name="Picture 7" descr="C:\Users\Ансар\Desktop\Новая папка\DSC_015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00166" y="3714752"/>
            <a:ext cx="1928826" cy="27146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3" descr="C:\Users\Ансар\Desktop\Новая папка\DSC_016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429256" y="1214422"/>
            <a:ext cx="2357454" cy="25717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Picture 5" descr="C:\Users\Ансар\Desktop\Новая папка\DSC_0170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000496" y="3286124"/>
            <a:ext cx="2000264" cy="25929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0_72a16_6804aa12_XL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7500958" y="5214950"/>
            <a:ext cx="835610" cy="11821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0_72a16_6804aa12_XL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8072462" y="214290"/>
            <a:ext cx="835610" cy="11821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Картинка 298 из 3939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 rot="19257939">
            <a:off x="4582964" y="1154788"/>
            <a:ext cx="698135" cy="6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Картинка 298 из 3939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 rot="19579201">
            <a:off x="324136" y="4468667"/>
            <a:ext cx="930717" cy="923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Аппликация « синички»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8194" name="Picture 2" descr="C:\Users\Ансар\Desktop\IMG-20150129-WA001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43326" y="1152344"/>
            <a:ext cx="3489566" cy="24195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195" name="Picture 3" descr="C:\Users\Ансар\Desktop\IMG-20150129-WA0000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643438" y="1181828"/>
            <a:ext cx="3500462" cy="24277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196" name="Picture 4" descr="C:\Users\Ансар\Desktop\IMG-20150129-WA000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16200000">
            <a:off x="4450882" y="4264496"/>
            <a:ext cx="2508645" cy="18377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197" name="Picture 5" descr="C:\Users\Ансар\Desktop\Новая папка\IMG-20150129-WA0018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71472" y="3857628"/>
            <a:ext cx="3214710" cy="25267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8" descr="Картинка 298 из 3939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 rot="20633610">
            <a:off x="7085050" y="4789726"/>
            <a:ext cx="1860578" cy="184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/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Работа с родителями:</a:t>
            </a:r>
            <a:r>
              <a:rPr lang="ru-RU" sz="2800" dirty="0" smtClean="0">
                <a:solidFill>
                  <a:srgbClr val="C00000"/>
                </a:solidFill>
              </a:rPr>
              <a:t> </a:t>
            </a:r>
            <a:br>
              <a:rPr lang="ru-RU" sz="2800" dirty="0" smtClean="0">
                <a:solidFill>
                  <a:srgbClr val="C00000"/>
                </a:solidFill>
              </a:rPr>
            </a:b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2400" b="1" i="0" dirty="0" smtClean="0">
                <a:solidFill>
                  <a:schemeClr val="tx1"/>
                </a:solidFill>
              </a:rPr>
              <a:t>    Консультации для родителей</a:t>
            </a:r>
            <a:r>
              <a:rPr lang="ru-RU" sz="2400" dirty="0" smtClean="0">
                <a:solidFill>
                  <a:schemeClr val="tx1"/>
                </a:solidFill>
              </a:rPr>
              <a:t>: «Как и из чего можно сделать кормушку для птиц».</a:t>
            </a:r>
          </a:p>
          <a:p>
            <a:pPr>
              <a:buNone/>
            </a:pPr>
            <a:endParaRPr lang="ru-RU" sz="24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    </a:t>
            </a:r>
            <a:r>
              <a:rPr lang="ru-RU" sz="2400" b="1" dirty="0" smtClean="0">
                <a:solidFill>
                  <a:schemeClr val="tx1"/>
                </a:solidFill>
              </a:rPr>
              <a:t>Индивидуальные беседы:  </a:t>
            </a:r>
            <a:r>
              <a:rPr lang="ru-RU" sz="2400" dirty="0" smtClean="0">
                <a:solidFill>
                  <a:schemeClr val="tx1"/>
                </a:solidFill>
              </a:rPr>
              <a:t>«Обсуждаете ли вы дома с ребенком тему недели? 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 descr="cardinal_feeder_hg_wht.gif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143240" y="4286256"/>
            <a:ext cx="2543172" cy="2119310"/>
          </a:xfrm>
          <a:prstGeom prst="rect">
            <a:avLst/>
          </a:prstGeom>
        </p:spPr>
      </p:pic>
    </p:spTree>
  </p:cSld>
  <p:clrMapOvr>
    <a:masterClrMapping/>
  </p:clrMapOvr>
  <p:transition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Кормушки и скворечники для птиц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DSC_0449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 rot="5400000">
            <a:off x="-511617" y="2440386"/>
            <a:ext cx="4429157" cy="312023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2" name="Picture 2" descr="C:\Users\Ансар\Desktop\Новая папка\DSC_0446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929322" y="1785926"/>
            <a:ext cx="3071834" cy="442915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3" name="Picture 3" descr="C:\Users\Ансар\Desktop\Новая папка\DSC_0133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143240" y="1785926"/>
            <a:ext cx="3321849" cy="442913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Ансар\Desktop\Новая папка\DSC_050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14678" y="285728"/>
            <a:ext cx="2885980" cy="21644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147" name="Picture 3" descr="C:\Users\Ансар\Desktop\Новая папка\DSC_0497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5400000">
            <a:off x="-330685" y="2993066"/>
            <a:ext cx="4286280" cy="31578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148" name="Picture 4" descr="C:\Users\Ансар\Desktop\IMG-20150204-WA0000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357554" y="2428868"/>
            <a:ext cx="2786082" cy="42703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149" name="Picture 5" descr="C:\Users\Ансар\Desktop\IMG-20150204-WA000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143636" y="2357430"/>
            <a:ext cx="2500330" cy="43083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i="0" dirty="0" smtClean="0">
                <a:solidFill>
                  <a:srgbClr val="C00000"/>
                </a:solidFill>
              </a:rPr>
              <a:t>Развешивание кормушек.</a:t>
            </a:r>
            <a:br>
              <a:rPr lang="ru-RU" sz="2800" b="1" i="0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5" name="Содержимое 4" descr="DSC_0318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714348" y="1142984"/>
            <a:ext cx="3857652" cy="2615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1" name="Picture 3" descr="C:\Users\Ансар\Desktop\Фото 2 мл.гр\DSC_033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42910" y="4000504"/>
            <a:ext cx="3857652" cy="26310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4" name="Picture 6" descr="C:\Users\Ансар\Desktop\Фото 2 мл.гр\DSC_0379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857752" y="4102437"/>
            <a:ext cx="3861451" cy="24698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5" name="Picture 7" descr="C:\Users\Ансар\Desktop\Фото 2 мл.гр\DSC_0365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929191" y="1071546"/>
            <a:ext cx="3786214" cy="26537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Дипломы за участие во Всероссийском конкурсе «Птичья столовая»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3" name="Рисунок 2" descr="C:\Users\Ансар\Desktop\аль\Бедретдинов (2).jpg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14348" y="1357298"/>
            <a:ext cx="2143140" cy="28736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 descr="C:\Users\Ансар\Desktop\аль\Зубов (1)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643042" y="4214818"/>
            <a:ext cx="2286016" cy="26431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C:\Users\Ансар\Desktop\аль\Назарова.jpg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857752" y="4071942"/>
            <a:ext cx="2143140" cy="27860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C:\Users\Ансар\Desktop\аль\Пантикова (1).jpg"/>
          <p:cNvPicPr/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357554" y="1357298"/>
            <a:ext cx="2143140" cy="29289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70" name="Picture 2" descr="C:\Users\Ансар\Desktop\аль\Шигапова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072198" y="1285860"/>
            <a:ext cx="2000264" cy="28313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III этап - заключительный</a:t>
            </a: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400" dirty="0" smtClean="0">
                <a:solidFill>
                  <a:schemeClr val="tx1"/>
                </a:solidFill>
              </a:rPr>
              <a:t>Оформление результата проекта в виде презентации.</a:t>
            </a:r>
          </a:p>
          <a:p>
            <a:pPr lvl="0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  Оформление  стенда по итогам проекта.</a:t>
            </a:r>
          </a:p>
          <a:p>
            <a:pPr lvl="0"/>
            <a:endParaRPr lang="ru-RU" sz="2400" dirty="0" smtClean="0">
              <a:solidFill>
                <a:schemeClr val="tx1"/>
              </a:solidFill>
            </a:endParaRPr>
          </a:p>
          <a:p>
            <a:pPr lvl="0"/>
            <a:r>
              <a:rPr lang="ru-RU" sz="2400" i="0" dirty="0" smtClean="0">
                <a:solidFill>
                  <a:schemeClr val="tx1"/>
                </a:solidFill>
              </a:rPr>
              <a:t>Участие во Всероссийском конкурсе «Птичья столовая».</a:t>
            </a:r>
          </a:p>
          <a:p>
            <a:pPr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  <p:transition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74638"/>
            <a:ext cx="7972452" cy="101122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Результаты проектной деятельности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4098" name="Picture 2" descr="C:\Users\Ансар\Desktop\Фото 2 мл.гр\DSC_039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71538" y="1428736"/>
            <a:ext cx="6929486" cy="49398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нсар\Desktop\Фото 2 мл.гр\DSC_023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214289"/>
            <a:ext cx="8858280" cy="66437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7901014" cy="102464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 Результаты реализации проекта. 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357298"/>
            <a:ext cx="8229600" cy="4785395"/>
          </a:xfrm>
        </p:spPr>
        <p:txBody>
          <a:bodyPr>
            <a:normAutofit fontScale="62500" lnSpcReduction="20000"/>
          </a:bodyPr>
          <a:lstStyle/>
          <a:p>
            <a:pPr lvl="0"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Расширен кругозор детей о зимующих птицах.</a:t>
            </a:r>
          </a:p>
          <a:p>
            <a:pPr lvl="0"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 Дети расширили свой  словарный запас.</a:t>
            </a:r>
          </a:p>
          <a:p>
            <a:pPr lvl="0"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Улучшилась предметно – развивающая среда:  литературой, фотографиями, иллюстрациями, стихотворениями, рассказами о птицах, загадками, презентациями о зимующих птицах.</a:t>
            </a:r>
          </a:p>
          <a:p>
            <a:pPr lvl="0">
              <a:buFont typeface="Wingdings" pitchFamily="2" charset="2"/>
              <a:buChar char="q"/>
            </a:pPr>
            <a:endParaRPr lang="ru-RU" dirty="0" smtClean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 У детей сформировалась любознательность, творческие способности, познавательная активность, коммуникативные навыки.</a:t>
            </a:r>
          </a:p>
          <a:p>
            <a:pPr lvl="0">
              <a:buFont typeface="Wingdings" pitchFamily="2" charset="2"/>
              <a:buChar char="q"/>
            </a:pPr>
            <a:endParaRPr lang="ru-RU" dirty="0" smtClean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 Воспитанники и их родители приняли активное участие в оказании помощи птицам  в трудных зимних условиях.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 Дети получили  Дипломы за участие во Всероссийском конкурсе «Птичья столовая»</a:t>
            </a:r>
          </a:p>
          <a:p>
            <a:pPr>
              <a:buFont typeface="Wingdings" pitchFamily="2" charset="2"/>
              <a:buChar char="q"/>
            </a:pPr>
            <a:endParaRPr lang="ru-RU" dirty="0"/>
          </a:p>
        </p:txBody>
      </p:sp>
    </p:spTree>
  </p:cSld>
  <p:clrMapOvr>
    <a:masterClrMapping/>
  </p:clrMapOvr>
  <p:transition advTm="1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b="1" u="sng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Список  литературы.</a:t>
            </a:r>
            <a:r>
              <a:rPr lang="ru-RU" sz="800" i="0" dirty="0" smtClean="0">
                <a:solidFill>
                  <a:srgbClr val="C00000"/>
                </a:solidFill>
              </a:rPr>
              <a:t/>
            </a:r>
            <a:br>
              <a:rPr lang="ru-RU" sz="800" i="0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4348" y="1214422"/>
            <a:ext cx="771530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1.  О.А. </a:t>
            </a:r>
            <a:r>
              <a:rPr lang="ru-RU" sz="20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Воронкевич</a:t>
            </a: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 Добро пожаловать в экологию», часть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Санкт-Петербург, 2004.                                                                                                             2.  Лысаков,  В.Г. 1000 загадок – М.: АСТ; Донецк: </a:t>
            </a:r>
            <a:r>
              <a:rPr lang="ru-RU" sz="20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Сталкер</a:t>
            </a: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2006. -318 с.: ил.                                                                                                       3.  Шорыгина Т.А. Птицы. Какие они? –М.: ГНОМ </a:t>
            </a:r>
            <a:r>
              <a:rPr lang="ru-RU" sz="20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иД</a:t>
            </a: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2004.                                  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«Покормите птиц зимой»  Александр Яшин.                                                        5. «Пернатые друзья лесов» Строкова В.В.                                                                6. «Экологическое окно в детском саду» методические рекомендации  В.М.Корнилова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7. </a:t>
            </a:r>
            <a:r>
              <a:rPr lang="ru-RU" sz="20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Сыпченко</a:t>
            </a: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Е.А. </a:t>
            </a:r>
            <a:r>
              <a:rPr lang="ru-RU" sz="20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Иннавационные</a:t>
            </a: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педагогические технологии.   Метод проектов в ДОУ. – СПб.: ООО « ИЗДАТЕЛЬСТВО « Детство – ПРЕСС»,2013.-96с.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8. Смирнова О.Д. Метод проектирования в детском саду.- М.: Издательство «Скрипторий 2003», 2011.-160с.         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сойки прилетели.gif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42844" y="-142900"/>
            <a:ext cx="9144000" cy="753345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71472" y="1142984"/>
            <a:ext cx="8215370" cy="1643074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Спасибо за внимание!</a:t>
            </a:r>
            <a:b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newYearBlueLight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1950</TotalTime>
  <Words>1020</Words>
  <Application>Microsoft Office PowerPoint</Application>
  <PresentationFormat>Экран (4:3)</PresentationFormat>
  <Paragraphs>131</Paragraphs>
  <Slides>32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newYearBlueLight</vt:lpstr>
      <vt:lpstr>Российская Федерация Департамент образования города Москвы Юго-Восточное окружное управление образования Государственное бюджетное образовательное учреждение города Москвы средняя общеобразовательная школа № 2092 имени И.Н. Кожедуба Дошкольное подразделение «Кояш»</vt:lpstr>
      <vt:lpstr>Актуальность проекта</vt:lpstr>
      <vt:lpstr>Паспорт проекта «Зимующие птицы нашего края» </vt:lpstr>
      <vt:lpstr>  Цель: расширение знаний детей о зимующих  птицах нашего края, их образе жизни.  </vt:lpstr>
      <vt:lpstr>   Этапы реализации проекта:  </vt:lpstr>
      <vt:lpstr>I этап – подготовительный</vt:lpstr>
      <vt:lpstr>II  этап – основной ( практический) </vt:lpstr>
      <vt:lpstr>Домашние задание родителям</vt:lpstr>
      <vt:lpstr>Содержание работы  в процессе реализации проекта. </vt:lpstr>
      <vt:lpstr>«Разрезные картинки»</vt:lpstr>
      <vt:lpstr>Подвижные  игры</vt:lpstr>
      <vt:lpstr>Подвижные  игры </vt:lpstr>
      <vt:lpstr>Беседы: </vt:lpstr>
      <vt:lpstr>Познавательная деятельность:</vt:lpstr>
      <vt:lpstr>Коммуникация:</vt:lpstr>
      <vt:lpstr>Художественное творчество: </vt:lpstr>
      <vt:lpstr>Слайд 17</vt:lpstr>
      <vt:lpstr>Рисование « Веточки рябины</vt:lpstr>
      <vt:lpstr>Лепка  </vt:lpstr>
      <vt:lpstr> Аппликация «Снегири и синички ».   </vt:lpstr>
      <vt:lpstr>Аппликация « синички»</vt:lpstr>
      <vt:lpstr> Работа с родителями:  </vt:lpstr>
      <vt:lpstr>Кормушки и скворечники для птиц</vt:lpstr>
      <vt:lpstr>Слайд 24</vt:lpstr>
      <vt:lpstr>Развешивание кормушек.  </vt:lpstr>
      <vt:lpstr>Дипломы за участие во Всероссийском конкурсе «Птичья столовая»</vt:lpstr>
      <vt:lpstr>III этап - заключительный </vt:lpstr>
      <vt:lpstr>Результаты проектной деятельности</vt:lpstr>
      <vt:lpstr>Слайд 29</vt:lpstr>
      <vt:lpstr> Результаты реализации проекта.  </vt:lpstr>
      <vt:lpstr>Список  литературы. </vt:lpstr>
      <vt:lpstr> 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казённое дошкольное образовательное учреждение детский сад №6 «Сказка» г.Барабинск.</dc:title>
  <dc:subject>Шаблон для презентаций</dc:subject>
  <dc:creator>User</dc:creator>
  <dc:description>Презентации по культуре и искусству, шаблоны PowerPoint - http://freeppt.ru</dc:description>
  <cp:lastModifiedBy>user</cp:lastModifiedBy>
  <cp:revision>228</cp:revision>
  <dcterms:created xsi:type="dcterms:W3CDTF">2012-12-10T12:03:27Z</dcterms:created>
  <dcterms:modified xsi:type="dcterms:W3CDTF">2015-03-27T07:46:32Z</dcterms:modified>
</cp:coreProperties>
</file>