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60" r:id="rId3"/>
    <p:sldId id="261" r:id="rId4"/>
    <p:sldId id="274" r:id="rId5"/>
    <p:sldId id="262" r:id="rId6"/>
    <p:sldId id="263" r:id="rId7"/>
    <p:sldId id="264" r:id="rId8"/>
    <p:sldId id="267" r:id="rId9"/>
    <p:sldId id="270" r:id="rId10"/>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showPr>
  <p:clrMru>
    <a:srgbClr val="000070"/>
    <a:srgbClr val="004200"/>
    <a:srgbClr val="007600"/>
    <a:srgbClr val="3333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91" d="100"/>
          <a:sy n="91" d="100"/>
        </p:scale>
        <p:origin x="-2214" y="-54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pPr>
              <a:defRPr/>
            </a:pPr>
            <a:fld id="{5515B9B1-C696-4FF8-BFBD-801C3D36A55F}" type="datetimeFigureOut">
              <a:rPr lang="ru-RU"/>
              <a:pPr>
                <a:defRPr/>
              </a:pPr>
              <a:t>07.12.2014</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FCBF6104-8DA1-42CD-B584-47FB9903F681}"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E1F68B76-BBB4-4ACF-B616-B3FAADE229BF}" type="datetimeFigureOut">
              <a:rPr lang="ru-RU"/>
              <a:pPr>
                <a:defRPr/>
              </a:pPr>
              <a:t>07.12.2014</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64D5E234-C8B0-4BB5-A7E5-9720D2A0D102}"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06A965E0-4FD0-47B1-9523-AE7C702FFCAE}" type="datetimeFigureOut">
              <a:rPr lang="ru-RU"/>
              <a:pPr>
                <a:defRPr/>
              </a:pPr>
              <a:t>07.12.2014</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92916451-1F08-4D02-A56A-ADD34F490037}"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fld id="{8CCE0F45-064F-431D-A138-A41DA0541502}" type="datetimeFigureOut">
              <a:rPr lang="ru-RU"/>
              <a:pPr>
                <a:defRPr/>
              </a:pPr>
              <a:t>07.12.2014</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872C40CD-440E-4125-9760-183814E2008A}"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fld id="{06076FBA-ACCC-47AD-8A5E-C2FDAB22DE22}" type="datetimeFigureOut">
              <a:rPr lang="ru-RU"/>
              <a:pPr>
                <a:defRPr/>
              </a:pPr>
              <a:t>07.12.2014</a:t>
            </a:fld>
            <a:endParaRPr lang="ru-RU"/>
          </a:p>
        </p:txBody>
      </p:sp>
      <p:sp>
        <p:nvSpPr>
          <p:cNvPr id="8" name="Нижний колонтитул 4"/>
          <p:cNvSpPr>
            <a:spLocks noGrp="1"/>
          </p:cNvSpPr>
          <p:nvPr>
            <p:ph type="ftr" sz="quarter" idx="11"/>
          </p:nvPr>
        </p:nvSpPr>
        <p:spPr/>
        <p:txBody>
          <a:bodyPr/>
          <a:lstStyle>
            <a:lvl1pPr>
              <a:defRPr/>
            </a:lvl1pPr>
          </a:lstStyle>
          <a:p>
            <a:pPr>
              <a:defRPr/>
            </a:pPr>
            <a:endParaRPr lang="ru-RU"/>
          </a:p>
        </p:txBody>
      </p:sp>
      <p:sp>
        <p:nvSpPr>
          <p:cNvPr id="9" name="Номер слайда 5"/>
          <p:cNvSpPr>
            <a:spLocks noGrp="1"/>
          </p:cNvSpPr>
          <p:nvPr>
            <p:ph type="sldNum" sz="quarter" idx="12"/>
          </p:nvPr>
        </p:nvSpPr>
        <p:spPr/>
        <p:txBody>
          <a:bodyPr/>
          <a:lstStyle>
            <a:lvl1pPr>
              <a:defRPr/>
            </a:lvl1pPr>
          </a:lstStyle>
          <a:p>
            <a:pPr>
              <a:defRPr/>
            </a:pPr>
            <a:fld id="{AA1AD7E8-6698-4709-89C9-CEB5E3F657EA}"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fld id="{756803A2-EF7E-4B1B-B0C6-537E1B42A99F}" type="datetimeFigureOut">
              <a:rPr lang="ru-RU"/>
              <a:pPr>
                <a:defRPr/>
              </a:pPr>
              <a:t>07.12.2014</a:t>
            </a:fld>
            <a:endParaRPr lang="ru-RU"/>
          </a:p>
        </p:txBody>
      </p:sp>
      <p:sp>
        <p:nvSpPr>
          <p:cNvPr id="4" name="Нижний колонтитул 4"/>
          <p:cNvSpPr>
            <a:spLocks noGrp="1"/>
          </p:cNvSpPr>
          <p:nvPr>
            <p:ph type="ftr" sz="quarter" idx="11"/>
          </p:nvPr>
        </p:nvSpPr>
        <p:spPr/>
        <p:txBody>
          <a:bodyPr/>
          <a:lstStyle>
            <a:lvl1pPr>
              <a:defRPr/>
            </a:lvl1pPr>
          </a:lstStyle>
          <a:p>
            <a:pPr>
              <a:defRPr/>
            </a:pPr>
            <a:endParaRPr lang="ru-RU"/>
          </a:p>
        </p:txBody>
      </p:sp>
      <p:sp>
        <p:nvSpPr>
          <p:cNvPr id="5" name="Номер слайда 5"/>
          <p:cNvSpPr>
            <a:spLocks noGrp="1"/>
          </p:cNvSpPr>
          <p:nvPr>
            <p:ph type="sldNum" sz="quarter" idx="12"/>
          </p:nvPr>
        </p:nvSpPr>
        <p:spPr/>
        <p:txBody>
          <a:bodyPr/>
          <a:lstStyle>
            <a:lvl1pPr>
              <a:defRPr/>
            </a:lvl1pPr>
          </a:lstStyle>
          <a:p>
            <a:pPr>
              <a:defRPr/>
            </a:pPr>
            <a:fld id="{EA8ACB3B-F389-4F8F-89FA-E5CB1396544F}"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6850112D-08FE-4320-8634-4B8932000A58}" type="datetimeFigureOut">
              <a:rPr lang="ru-RU"/>
              <a:pPr>
                <a:defRPr/>
              </a:pPr>
              <a:t>07.12.2014</a:t>
            </a:fld>
            <a:endParaRPr lang="ru-RU"/>
          </a:p>
        </p:txBody>
      </p:sp>
      <p:sp>
        <p:nvSpPr>
          <p:cNvPr id="3" name="Нижний колонтитул 4"/>
          <p:cNvSpPr>
            <a:spLocks noGrp="1"/>
          </p:cNvSpPr>
          <p:nvPr>
            <p:ph type="ftr" sz="quarter" idx="11"/>
          </p:nvPr>
        </p:nvSpPr>
        <p:spPr/>
        <p:txBody>
          <a:bodyPr/>
          <a:lstStyle>
            <a:lvl1pPr>
              <a:defRPr/>
            </a:lvl1pPr>
          </a:lstStyle>
          <a:p>
            <a:pPr>
              <a:defRPr/>
            </a:pPr>
            <a:endParaRPr lang="ru-RU"/>
          </a:p>
        </p:txBody>
      </p:sp>
      <p:sp>
        <p:nvSpPr>
          <p:cNvPr id="4" name="Номер слайда 5"/>
          <p:cNvSpPr>
            <a:spLocks noGrp="1"/>
          </p:cNvSpPr>
          <p:nvPr>
            <p:ph type="sldNum" sz="quarter" idx="12"/>
          </p:nvPr>
        </p:nvSpPr>
        <p:spPr/>
        <p:txBody>
          <a:bodyPr/>
          <a:lstStyle>
            <a:lvl1pPr>
              <a:defRPr/>
            </a:lvl1pPr>
          </a:lstStyle>
          <a:p>
            <a:pPr>
              <a:defRPr/>
            </a:pPr>
            <a:fld id="{9A13EF2A-9556-413A-AF89-C1F36A47B582}"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B77130FD-ABBE-4566-9272-F8A38182AF80}" type="datetimeFigureOut">
              <a:rPr lang="ru-RU"/>
              <a:pPr>
                <a:defRPr/>
              </a:pPr>
              <a:t>07.12.2014</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A67DCA70-EE23-4B97-B5D5-F8BD395ADD3B}"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0742A933-89FD-40B6-A945-654822D8C7F8}" type="datetimeFigureOut">
              <a:rPr lang="ru-RU"/>
              <a:pPr>
                <a:defRPr/>
              </a:pPr>
              <a:t>07.12.2014</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7C4BCA1C-68D8-4432-9EF7-4C539FE14F1D}"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DD8C5460-28CF-4CDD-BB54-CBEA900CD7A5}" type="datetimeFigureOut">
              <a:rPr lang="ru-RU"/>
              <a:pPr>
                <a:defRPr/>
              </a:pPr>
              <a:t>07.12.2014</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97E4C468-D78A-4833-B5CA-9AD2931DC065}"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8DE7F936-1F17-4D90-978A-23AC03780C8D}" type="datetimeFigureOut">
              <a:rPr lang="ru-RU"/>
              <a:pPr>
                <a:defRPr/>
              </a:pPr>
              <a:t>07.12.2014</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DC48DCFD-FCE7-419E-9704-275541ECFB91}"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email"/>
          <a:srcRect/>
          <a:stretch>
            <a:fillRect/>
          </a:stretch>
        </a:blipFill>
        <a:effectLst/>
      </p:bgPr>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altLang="ru-RU" smtClean="0"/>
              <a:t>Образец заголовка</a:t>
            </a:r>
          </a:p>
        </p:txBody>
      </p:sp>
      <p:sp>
        <p:nvSpPr>
          <p:cNvPr id="1027" name="Текст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E39B0AE5-EC74-4F27-851B-B055AC5B54DA}" type="datetimeFigureOut">
              <a:rPr lang="ru-RU"/>
              <a:pPr>
                <a:defRPr/>
              </a:pPr>
              <a:t>07.12.2014</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7207DA6F-DD4D-40AF-BAC8-F681CFDED7F5}"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с двумя скругленными противолежащими углами 2"/>
          <p:cNvSpPr/>
          <p:nvPr/>
        </p:nvSpPr>
        <p:spPr>
          <a:xfrm>
            <a:off x="285750" y="214313"/>
            <a:ext cx="8572500" cy="6215062"/>
          </a:xfrm>
          <a:prstGeom prst="round2DiagRect">
            <a:avLst/>
          </a:prstGeom>
          <a:noFill/>
          <a:ln>
            <a:solidFill>
              <a:srgbClr val="007600"/>
            </a:solidFill>
          </a:ln>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ru-RU">
              <a:solidFill>
                <a:srgbClr val="004200"/>
              </a:solidFill>
            </a:endParaRPr>
          </a:p>
        </p:txBody>
      </p:sp>
      <p:sp>
        <p:nvSpPr>
          <p:cNvPr id="2051" name="Заголовок 1"/>
          <p:cNvSpPr>
            <a:spLocks noGrp="1"/>
          </p:cNvSpPr>
          <p:nvPr>
            <p:ph type="title"/>
          </p:nvPr>
        </p:nvSpPr>
        <p:spPr>
          <a:xfrm>
            <a:off x="1241425" y="15875"/>
            <a:ext cx="6661150" cy="2376488"/>
          </a:xfrm>
        </p:spPr>
        <p:txBody>
          <a:bodyPr/>
          <a:lstStyle/>
          <a:p>
            <a:pPr eaLnBrk="1" hangingPunct="1"/>
            <a:r>
              <a:rPr lang="ru-RU" altLang="ru-RU" sz="4000" b="1" smtClean="0">
                <a:solidFill>
                  <a:srgbClr val="D00000"/>
                </a:solidFill>
                <a:latin typeface="Briolin" pitchFamily="2" charset="0"/>
              </a:rPr>
              <a:t>Изучаем родной</a:t>
            </a:r>
            <a:br>
              <a:rPr lang="ru-RU" altLang="ru-RU" sz="4000" b="1" smtClean="0">
                <a:solidFill>
                  <a:srgbClr val="D00000"/>
                </a:solidFill>
                <a:latin typeface="Briolin" pitchFamily="2" charset="0"/>
              </a:rPr>
            </a:br>
            <a:r>
              <a:rPr lang="ru-RU" altLang="ru-RU" sz="4000" b="1" smtClean="0">
                <a:solidFill>
                  <a:srgbClr val="D00000"/>
                </a:solidFill>
                <a:latin typeface="Briolin" pitchFamily="2" charset="0"/>
              </a:rPr>
              <a:t>город!</a:t>
            </a:r>
            <a:endParaRPr lang="ru-RU" altLang="ru-RU" sz="4000" b="1" i="1" smtClean="0">
              <a:latin typeface="Briolin" pitchFamily="2" charset="0"/>
            </a:endParaRPr>
          </a:p>
        </p:txBody>
      </p:sp>
      <p:pic>
        <p:nvPicPr>
          <p:cNvPr id="2" name="Рисунок 1"/>
          <p:cNvPicPr>
            <a:picLocks noChangeAspect="1"/>
          </p:cNvPicPr>
          <p:nvPr/>
        </p:nvPicPr>
        <p:blipFill>
          <a:blip r:embed="rId2" cstate="email"/>
          <a:srcRect/>
          <a:stretch>
            <a:fillRect/>
          </a:stretch>
        </p:blipFill>
        <p:spPr bwMode="auto">
          <a:xfrm>
            <a:off x="6227763" y="2684463"/>
            <a:ext cx="2232025" cy="3789362"/>
          </a:xfrm>
          <a:prstGeom prst="rect">
            <a:avLst/>
          </a:prstGeom>
          <a:noFill/>
          <a:ln w="9525">
            <a:noFill/>
            <a:miter lim="800000"/>
            <a:headEnd/>
            <a:tailEnd/>
          </a:ln>
        </p:spPr>
      </p:pic>
      <p:pic>
        <p:nvPicPr>
          <p:cNvPr id="6" name="Рисунок 5"/>
          <p:cNvPicPr>
            <a:picLocks noChangeAspect="1"/>
          </p:cNvPicPr>
          <p:nvPr/>
        </p:nvPicPr>
        <p:blipFill>
          <a:blip r:embed="rId3" cstate="email"/>
          <a:srcRect/>
          <a:stretch>
            <a:fillRect/>
          </a:stretch>
        </p:blipFill>
        <p:spPr bwMode="auto">
          <a:xfrm>
            <a:off x="303213" y="3213100"/>
            <a:ext cx="5932487" cy="3417888"/>
          </a:xfrm>
          <a:prstGeom prst="rect">
            <a:avLst/>
          </a:prstGeom>
          <a:noFill/>
          <a:ln w="9525">
            <a:noFill/>
            <a:miter lim="800000"/>
            <a:headEnd/>
            <a:tailEnd/>
          </a:ln>
        </p:spPr>
      </p:pic>
      <p:sp>
        <p:nvSpPr>
          <p:cNvPr id="2054" name="TextBox 3"/>
          <p:cNvSpPr txBox="1">
            <a:spLocks noChangeArrowheads="1"/>
          </p:cNvSpPr>
          <p:nvPr/>
        </p:nvSpPr>
        <p:spPr bwMode="auto">
          <a:xfrm>
            <a:off x="2843213" y="2060575"/>
            <a:ext cx="3457575" cy="923925"/>
          </a:xfrm>
          <a:prstGeom prst="rect">
            <a:avLst/>
          </a:prstGeom>
          <a:noFill/>
          <a:ln w="9525">
            <a:noFill/>
            <a:miter lim="800000"/>
            <a:headEnd/>
            <a:tailEnd/>
          </a:ln>
        </p:spPr>
        <p:txBody>
          <a:bodyPr>
            <a:spAutoFit/>
          </a:bodyPr>
          <a:lstStyle/>
          <a:p>
            <a:pPr algn="ctr"/>
            <a:r>
              <a:rPr lang="ru-RU" altLang="ru-RU">
                <a:solidFill>
                  <a:srgbClr val="000070"/>
                </a:solidFill>
                <a:latin typeface="Amazónica" pitchFamily="18" charset="0"/>
                <a:ea typeface="Amazónica" pitchFamily="18" charset="0"/>
                <a:cs typeface="Amazónica" pitchFamily="18" charset="0"/>
              </a:rPr>
              <a:t>Подготовила воспитатель </a:t>
            </a:r>
          </a:p>
          <a:p>
            <a:pPr algn="ctr"/>
            <a:r>
              <a:rPr lang="ru-RU" altLang="ru-RU">
                <a:solidFill>
                  <a:srgbClr val="000070"/>
                </a:solidFill>
                <a:latin typeface="Amazónica" pitchFamily="18" charset="0"/>
                <a:ea typeface="Amazónica" pitchFamily="18" charset="0"/>
                <a:cs typeface="Amazónica" pitchFamily="18" charset="0"/>
              </a:rPr>
              <a:t>МАДОУ «Мальвина </a:t>
            </a:r>
          </a:p>
          <a:p>
            <a:pPr algn="ctr"/>
            <a:r>
              <a:rPr lang="ru-RU" altLang="ru-RU">
                <a:solidFill>
                  <a:srgbClr val="000070"/>
                </a:solidFill>
                <a:latin typeface="Amazónica" pitchFamily="18" charset="0"/>
                <a:ea typeface="Amazónica" pitchFamily="18" charset="0"/>
                <a:cs typeface="Amazónica" pitchFamily="18" charset="0"/>
              </a:rPr>
              <a:t>Максименко И.Е.</a:t>
            </a:r>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051"/>
                                        </p:tgtEl>
                                        <p:attrNameLst>
                                          <p:attrName>style.visibility</p:attrName>
                                        </p:attrNameLst>
                                      </p:cBhvr>
                                      <p:to>
                                        <p:strVal val="visible"/>
                                      </p:to>
                                    </p:set>
                                    <p:animEffect transition="in" filter="wheel(1)">
                                      <p:cBhvr>
                                        <p:cTn id="7" dur="2000"/>
                                        <p:tgtEl>
                                          <p:spTgt spid="205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6" presetClass="entr" presetSubtype="32"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ircle(out)">
                                      <p:cBhvr>
                                        <p:cTn id="12" dur="2000"/>
                                        <p:tgtEl>
                                          <p:spTgt spid="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6" presetClass="entr" presetSubtype="16"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circle(in)">
                                      <p:cBhvr>
                                        <p:cTn id="17" dur="2000"/>
                                        <p:tgtEl>
                                          <p:spTgt spid="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2054"/>
                                        </p:tgtEl>
                                        <p:attrNameLst>
                                          <p:attrName>style.visibility</p:attrName>
                                        </p:attrNameLst>
                                      </p:cBhvr>
                                      <p:to>
                                        <p:strVal val="visible"/>
                                      </p:to>
                                    </p:set>
                                    <p:animEffect transition="in" filter="wipe(down)">
                                      <p:cBhvr>
                                        <p:cTn id="22" dur="500"/>
                                        <p:tgtEl>
                                          <p:spTgt spid="20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1" grpId="0"/>
      <p:bldP spid="205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с двумя скругленными противолежащими углами 3"/>
          <p:cNvSpPr/>
          <p:nvPr/>
        </p:nvSpPr>
        <p:spPr>
          <a:xfrm>
            <a:off x="285750" y="214313"/>
            <a:ext cx="8572500" cy="6215062"/>
          </a:xfrm>
          <a:prstGeom prst="round2DiagRect">
            <a:avLst/>
          </a:prstGeom>
          <a:noFill/>
          <a:ln>
            <a:solidFill>
              <a:srgbClr val="007600"/>
            </a:solidFill>
          </a:ln>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ru-RU">
              <a:solidFill>
                <a:srgbClr val="007600"/>
              </a:solidFill>
            </a:endParaRPr>
          </a:p>
        </p:txBody>
      </p:sp>
      <p:pic>
        <p:nvPicPr>
          <p:cNvPr id="6" name="Рисунок 5"/>
          <p:cNvPicPr>
            <a:picLocks noChangeAspect="1"/>
          </p:cNvPicPr>
          <p:nvPr/>
        </p:nvPicPr>
        <p:blipFill>
          <a:blip r:embed="rId2" cstate="email"/>
          <a:srcRect/>
          <a:stretch>
            <a:fillRect/>
          </a:stretch>
        </p:blipFill>
        <p:spPr bwMode="auto">
          <a:xfrm>
            <a:off x="407988" y="1044575"/>
            <a:ext cx="1606550" cy="2005013"/>
          </a:xfrm>
          <a:prstGeom prst="rect">
            <a:avLst/>
          </a:prstGeom>
          <a:noFill/>
          <a:ln w="9525">
            <a:noFill/>
            <a:miter lim="800000"/>
            <a:headEnd/>
            <a:tailEnd/>
          </a:ln>
        </p:spPr>
      </p:pic>
      <p:sp>
        <p:nvSpPr>
          <p:cNvPr id="10" name="TextBox 9"/>
          <p:cNvSpPr txBox="1">
            <a:spLocks noChangeArrowheads="1"/>
          </p:cNvSpPr>
          <p:nvPr/>
        </p:nvSpPr>
        <p:spPr bwMode="auto">
          <a:xfrm>
            <a:off x="827088" y="369888"/>
            <a:ext cx="4392612" cy="461962"/>
          </a:xfrm>
          <a:prstGeom prst="rect">
            <a:avLst/>
          </a:prstGeom>
          <a:noFill/>
          <a:ln w="9525">
            <a:noFill/>
            <a:miter lim="800000"/>
            <a:headEnd/>
            <a:tailEnd/>
          </a:ln>
        </p:spPr>
        <p:txBody>
          <a:bodyPr anchor="ctr">
            <a:spAutoFit/>
          </a:bodyPr>
          <a:lstStyle/>
          <a:p>
            <a:pPr algn="ctr"/>
            <a:r>
              <a:rPr lang="ru-RU" altLang="ru-RU" sz="2400">
                <a:solidFill>
                  <a:srgbClr val="004200"/>
                </a:solidFill>
                <a:latin typeface="Arctika script" pitchFamily="2" charset="0"/>
              </a:rPr>
              <a:t>Герб Ноябрьска</a:t>
            </a:r>
          </a:p>
        </p:txBody>
      </p:sp>
      <p:sp>
        <p:nvSpPr>
          <p:cNvPr id="8" name="TextBox 7"/>
          <p:cNvSpPr txBox="1">
            <a:spLocks noChangeArrowheads="1"/>
          </p:cNvSpPr>
          <p:nvPr/>
        </p:nvSpPr>
        <p:spPr bwMode="auto">
          <a:xfrm>
            <a:off x="2119313" y="800100"/>
            <a:ext cx="6629400" cy="2493963"/>
          </a:xfrm>
          <a:prstGeom prst="rect">
            <a:avLst/>
          </a:prstGeom>
          <a:noFill/>
          <a:ln w="9525">
            <a:noFill/>
            <a:miter lim="800000"/>
            <a:headEnd/>
            <a:tailEnd/>
          </a:ln>
        </p:spPr>
        <p:txBody>
          <a:bodyPr>
            <a:spAutoFit/>
          </a:bodyPr>
          <a:lstStyle/>
          <a:p>
            <a:pPr algn="ctr"/>
            <a:r>
              <a:rPr lang="ru-RU" altLang="ru-RU" sz="1200">
                <a:solidFill>
                  <a:srgbClr val="000070"/>
                </a:solidFill>
                <a:latin typeface="CharterITCBlack" pitchFamily="18" charset="0"/>
              </a:rPr>
              <a:t>Символика герба проста и понятна: стилизованная буровая вышка, разбуривающая северную часть земного шара, символизирует профилирующий род занятий населения города.</a:t>
            </a:r>
          </a:p>
          <a:p>
            <a:pPr algn="ctr"/>
            <a:r>
              <a:rPr lang="ru-RU" altLang="ru-RU" sz="1200">
                <a:solidFill>
                  <a:srgbClr val="000070"/>
                </a:solidFill>
                <a:latin typeface="CharterITCBlack" pitchFamily="18" charset="0"/>
              </a:rPr>
              <a:t>Северная часть земного шара говорит о географическом положении города.</a:t>
            </a:r>
          </a:p>
          <a:p>
            <a:pPr algn="ctr"/>
            <a:r>
              <a:rPr lang="ru-RU" altLang="ru-RU" sz="1200">
                <a:solidFill>
                  <a:srgbClr val="000070"/>
                </a:solidFill>
                <a:latin typeface="CharterITCBlack" pitchFamily="18" charset="0"/>
              </a:rPr>
              <a:t>Стилизованное солнце символизирует молодость и перспективность города.</a:t>
            </a:r>
          </a:p>
          <a:p>
            <a:pPr algn="ctr"/>
            <a:r>
              <a:rPr lang="ru-RU" altLang="ru-RU" sz="1200">
                <a:solidFill>
                  <a:srgbClr val="000070"/>
                </a:solidFill>
                <a:latin typeface="CharterITCBlack" pitchFamily="18" charset="0"/>
              </a:rPr>
              <a:t>Лазоревый цвет — символ чести, славы, преданности, истины, красоты, добродетели и чистого неба.</a:t>
            </a:r>
          </a:p>
          <a:p>
            <a:pPr algn="ctr"/>
            <a:r>
              <a:rPr lang="ru-RU" altLang="ru-RU" sz="1200">
                <a:solidFill>
                  <a:srgbClr val="000070"/>
                </a:solidFill>
                <a:latin typeface="CharterITCBlack" pitchFamily="18" charset="0"/>
              </a:rPr>
              <a:t>Серебро — символ простоты, совершенства, благородства, мира, взаимосотрудничества.</a:t>
            </a:r>
          </a:p>
          <a:p>
            <a:pPr algn="ctr"/>
            <a:r>
              <a:rPr lang="ru-RU" altLang="ru-RU" sz="1200">
                <a:solidFill>
                  <a:srgbClr val="000070"/>
                </a:solidFill>
                <a:latin typeface="CharterITCBlack" pitchFamily="18" charset="0"/>
              </a:rPr>
              <a:t>Золото — символ изобилия.</a:t>
            </a:r>
          </a:p>
          <a:p>
            <a:pPr algn="ctr"/>
            <a:r>
              <a:rPr lang="ru-RU" altLang="ru-RU" sz="1200">
                <a:solidFill>
                  <a:srgbClr val="000070"/>
                </a:solidFill>
                <a:latin typeface="CharterITCBlack" pitchFamily="18" charset="0"/>
              </a:rPr>
              <a:t>Чёрный — мудрости.</a:t>
            </a:r>
          </a:p>
          <a:p>
            <a:pPr algn="ctr"/>
            <a:r>
              <a:rPr lang="ru-RU" altLang="ru-RU" sz="1200">
                <a:solidFill>
                  <a:srgbClr val="000070"/>
                </a:solidFill>
                <a:latin typeface="CharterITCBlack" pitchFamily="18" charset="0"/>
              </a:rPr>
              <a:t>Пурпурный — достоинство и благородство.</a:t>
            </a:r>
          </a:p>
          <a:p>
            <a:endParaRPr lang="ru-RU" altLang="ru-RU" sz="1200"/>
          </a:p>
        </p:txBody>
      </p:sp>
      <p:pic>
        <p:nvPicPr>
          <p:cNvPr id="9" name="Рисунок 8"/>
          <p:cNvPicPr>
            <a:picLocks noChangeAspect="1"/>
          </p:cNvPicPr>
          <p:nvPr/>
        </p:nvPicPr>
        <p:blipFill rotWithShape="1">
          <a:blip r:embed="rId3" cstate="email">
            <a:extLst>
              <a:ext uri="{28A0092B-C50C-407E-A947-70E740481C1C}">
                <a14:useLocalDpi xmlns:a14="http://schemas.microsoft.com/office/drawing/2010/main" xmlns="" val="0"/>
              </a:ext>
            </a:extLst>
          </a:blip>
          <a:srcRect/>
          <a:stretch/>
        </p:blipFill>
        <p:spPr>
          <a:xfrm>
            <a:off x="2014538" y="3709233"/>
            <a:ext cx="4645265" cy="2569812"/>
          </a:xfrm>
          <a:prstGeom prst="rect">
            <a:avLst/>
          </a:prstGeom>
          <a:ln>
            <a:noFill/>
          </a:ln>
          <a:effectLst>
            <a:glow rad="228600">
              <a:schemeClr val="accent3">
                <a:satMod val="175000"/>
                <a:alpha val="40000"/>
              </a:schemeClr>
            </a:glow>
            <a:softEdge rad="112500"/>
          </a:effectLst>
        </p:spPr>
      </p:pic>
      <p:sp>
        <p:nvSpPr>
          <p:cNvPr id="3079" name="Прямоугольник 2"/>
          <p:cNvSpPr>
            <a:spLocks noChangeArrowheads="1"/>
          </p:cNvSpPr>
          <p:nvPr/>
        </p:nvSpPr>
        <p:spPr bwMode="auto">
          <a:xfrm>
            <a:off x="2339975" y="3213100"/>
            <a:ext cx="3873500" cy="461963"/>
          </a:xfrm>
          <a:prstGeom prst="rect">
            <a:avLst/>
          </a:prstGeom>
          <a:noFill/>
          <a:ln w="9525">
            <a:noFill/>
            <a:miter lim="800000"/>
            <a:headEnd/>
            <a:tailEnd/>
          </a:ln>
        </p:spPr>
        <p:txBody>
          <a:bodyPr wrap="none">
            <a:spAutoFit/>
          </a:bodyPr>
          <a:lstStyle/>
          <a:p>
            <a:pPr algn="ctr"/>
            <a:r>
              <a:rPr lang="ru-RU" altLang="ru-RU" sz="2400">
                <a:solidFill>
                  <a:srgbClr val="004200"/>
                </a:solidFill>
                <a:latin typeface="Arctika script" pitchFamily="2" charset="0"/>
              </a:rPr>
              <a:t>Здание администрации города</a:t>
            </a:r>
          </a:p>
        </p:txBody>
      </p:sp>
    </p:spTree>
  </p:cSld>
  <p:clrMapOvr>
    <a:masterClrMapping/>
  </p:clrMapOvr>
  <p:transition spd="slow">
    <p:check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21" presetClass="entr" presetSubtype="1"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heel(1)">
                                      <p:cBhvr>
                                        <p:cTn id="14" dur="2000"/>
                                        <p:tgtEl>
                                          <p:spTgt spid="6"/>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3079"/>
                                        </p:tgtEl>
                                        <p:attrNameLst>
                                          <p:attrName>style.visibility</p:attrName>
                                        </p:attrNameLst>
                                      </p:cBhvr>
                                      <p:to>
                                        <p:strVal val="visible"/>
                                      </p:to>
                                    </p:set>
                                    <p:animEffect transition="in" filter="wipe(down)">
                                      <p:cBhvr>
                                        <p:cTn id="26" dur="500"/>
                                        <p:tgtEl>
                                          <p:spTgt spid="3079"/>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4" presetClass="entr" presetSubtype="16"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box(in)">
                                      <p:cBhvr>
                                        <p:cTn id="31"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307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Рисунок 10"/>
          <p:cNvPicPr>
            <a:picLocks noChangeAspect="1"/>
          </p:cNvPicPr>
          <p:nvPr/>
        </p:nvPicPr>
        <p:blipFill rotWithShape="1">
          <a:blip r:embed="rId2" cstate="email">
            <a:extLst>
              <a:ext uri="{28A0092B-C50C-407E-A947-70E740481C1C}">
                <a14:useLocalDpi xmlns:a14="http://schemas.microsoft.com/office/drawing/2010/main" xmlns="" val="0"/>
              </a:ext>
            </a:extLst>
          </a:blip>
          <a:srcRect/>
          <a:stretch/>
        </p:blipFill>
        <p:spPr>
          <a:xfrm>
            <a:off x="5076056" y="1124744"/>
            <a:ext cx="2625643" cy="2891453"/>
          </a:xfrm>
          <a:prstGeom prst="rect">
            <a:avLst/>
          </a:prstGeom>
          <a:ln>
            <a:noFill/>
          </a:ln>
          <a:effectLst>
            <a:glow rad="228600">
              <a:schemeClr val="accent3">
                <a:satMod val="175000"/>
                <a:alpha val="40000"/>
              </a:schemeClr>
            </a:glow>
            <a:softEdge rad="112500"/>
          </a:effectLst>
        </p:spPr>
      </p:pic>
      <p:pic>
        <p:nvPicPr>
          <p:cNvPr id="4" name="Picture 4" descr="foto2"/>
          <p:cNvPicPr>
            <a:picLocks noChangeAspect="1" noChangeArrowheads="1"/>
          </p:cNvPicPr>
          <p:nvPr/>
        </p:nvPicPr>
        <p:blipFill>
          <a:blip r:embed="rId3" cstate="email">
            <a:extLst>
              <a:ext uri="{28A0092B-C50C-407E-A947-70E740481C1C}">
                <a14:useLocalDpi xmlns:a14="http://schemas.microsoft.com/office/drawing/2010/main" xmlns="" val="0"/>
              </a:ext>
            </a:extLst>
          </a:blip>
          <a:srcRect/>
          <a:stretch>
            <a:fillRect/>
          </a:stretch>
        </p:blipFill>
        <p:spPr bwMode="auto">
          <a:xfrm>
            <a:off x="1545289" y="908366"/>
            <a:ext cx="2193765" cy="3061067"/>
          </a:xfrm>
          <a:prstGeom prst="rect">
            <a:avLst/>
          </a:prstGeom>
          <a:ln>
            <a:noFill/>
          </a:ln>
          <a:effectLst>
            <a:glow rad="228600">
              <a:schemeClr val="accent3">
                <a:satMod val="175000"/>
                <a:alpha val="40000"/>
              </a:schemeClr>
            </a:glow>
            <a:softEdge rad="112500"/>
          </a:effectLst>
          <a:extLst>
            <a:ext uri="{909E8E84-426E-40DD-AFC4-6F175D3DCCD1}">
              <a14:hiddenFill xmlns:a14="http://schemas.microsoft.com/office/drawing/2010/main" xmlns="">
                <a:solidFill>
                  <a:srgbClr val="FFFFFF"/>
                </a:solidFill>
              </a14:hiddenFill>
            </a:ext>
          </a:extLst>
        </p:spPr>
      </p:pic>
      <p:sp>
        <p:nvSpPr>
          <p:cNvPr id="5" name="TextBox 4"/>
          <p:cNvSpPr txBox="1">
            <a:spLocks noChangeArrowheads="1"/>
          </p:cNvSpPr>
          <p:nvPr/>
        </p:nvSpPr>
        <p:spPr bwMode="auto">
          <a:xfrm>
            <a:off x="1358900" y="425450"/>
            <a:ext cx="2401888" cy="461963"/>
          </a:xfrm>
          <a:prstGeom prst="rect">
            <a:avLst/>
          </a:prstGeom>
          <a:noFill/>
          <a:ln w="9525">
            <a:noFill/>
            <a:miter lim="800000"/>
            <a:headEnd/>
            <a:tailEnd/>
          </a:ln>
        </p:spPr>
        <p:txBody>
          <a:bodyPr anchor="ctr">
            <a:spAutoFit/>
          </a:bodyPr>
          <a:lstStyle/>
          <a:p>
            <a:pPr algn="ctr"/>
            <a:r>
              <a:rPr lang="ru-RU" altLang="ru-RU" sz="2400">
                <a:solidFill>
                  <a:srgbClr val="004200"/>
                </a:solidFill>
                <a:latin typeface="Arctika script" pitchFamily="2" charset="0"/>
              </a:rPr>
              <a:t>Поклонный крест</a:t>
            </a:r>
          </a:p>
        </p:txBody>
      </p:sp>
      <p:sp>
        <p:nvSpPr>
          <p:cNvPr id="7" name="Прямоугольник с двумя скругленными противолежащими углами 6"/>
          <p:cNvSpPr/>
          <p:nvPr/>
        </p:nvSpPr>
        <p:spPr>
          <a:xfrm>
            <a:off x="285750" y="214313"/>
            <a:ext cx="8572500" cy="6215062"/>
          </a:xfrm>
          <a:prstGeom prst="round2DiagRect">
            <a:avLst/>
          </a:prstGeom>
          <a:noFill/>
          <a:ln>
            <a:solidFill>
              <a:srgbClr val="007600"/>
            </a:solidFill>
          </a:ln>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ru-RU">
              <a:solidFill>
                <a:srgbClr val="007600"/>
              </a:solidFill>
            </a:endParaRPr>
          </a:p>
        </p:txBody>
      </p:sp>
      <p:sp>
        <p:nvSpPr>
          <p:cNvPr id="12" name="TextBox 11"/>
          <p:cNvSpPr txBox="1">
            <a:spLocks noChangeArrowheads="1"/>
          </p:cNvSpPr>
          <p:nvPr/>
        </p:nvSpPr>
        <p:spPr bwMode="auto">
          <a:xfrm>
            <a:off x="4500563" y="293688"/>
            <a:ext cx="3598862" cy="831850"/>
          </a:xfrm>
          <a:prstGeom prst="rect">
            <a:avLst/>
          </a:prstGeom>
          <a:noFill/>
          <a:ln w="9525">
            <a:noFill/>
            <a:miter lim="800000"/>
            <a:headEnd/>
            <a:tailEnd/>
          </a:ln>
        </p:spPr>
        <p:txBody>
          <a:bodyPr anchor="ctr">
            <a:spAutoFit/>
          </a:bodyPr>
          <a:lstStyle/>
          <a:p>
            <a:pPr algn="ctr"/>
            <a:r>
              <a:rPr lang="ru-RU" altLang="ru-RU" sz="2400">
                <a:solidFill>
                  <a:srgbClr val="004200"/>
                </a:solidFill>
                <a:latin typeface="Arctika script" pitchFamily="2" charset="0"/>
              </a:rPr>
              <a:t>Монумент </a:t>
            </a:r>
          </a:p>
          <a:p>
            <a:pPr algn="ctr"/>
            <a:r>
              <a:rPr lang="ru-RU" altLang="ru-RU" sz="2400">
                <a:solidFill>
                  <a:srgbClr val="004200"/>
                </a:solidFill>
                <a:latin typeface="Arctika script" pitchFamily="2" charset="0"/>
              </a:rPr>
              <a:t>«Хлеб нашей памяти»</a:t>
            </a:r>
          </a:p>
        </p:txBody>
      </p:sp>
      <p:sp>
        <p:nvSpPr>
          <p:cNvPr id="4104" name="Прямоугольник 1"/>
          <p:cNvSpPr>
            <a:spLocks noChangeArrowheads="1"/>
          </p:cNvSpPr>
          <p:nvPr/>
        </p:nvSpPr>
        <p:spPr bwMode="auto">
          <a:xfrm>
            <a:off x="949325" y="3933825"/>
            <a:ext cx="3384550" cy="2308225"/>
          </a:xfrm>
          <a:prstGeom prst="rect">
            <a:avLst/>
          </a:prstGeom>
          <a:noFill/>
          <a:ln w="9525">
            <a:noFill/>
            <a:miter lim="800000"/>
            <a:headEnd/>
            <a:tailEnd/>
          </a:ln>
        </p:spPr>
        <p:txBody>
          <a:bodyPr>
            <a:spAutoFit/>
          </a:bodyPr>
          <a:lstStyle/>
          <a:p>
            <a:pPr algn="ctr">
              <a:spcBef>
                <a:spcPct val="20000"/>
              </a:spcBef>
            </a:pPr>
            <a:r>
              <a:rPr lang="ru-RU" altLang="ru-RU" sz="1200">
                <a:solidFill>
                  <a:srgbClr val="000070"/>
                </a:solidFill>
                <a:latin typeface="CharterITCBlack" pitchFamily="18" charset="0"/>
              </a:rPr>
              <a:t>1 августа 2003 года на въезде в город Ноябрьск был установлен Поклонный Крест, посвященный 100-летию канонизации в лике святых преподобного Серафима Саровского. Установка Поклонного Креста явилась знаменательным событием в общественной и религиозной жизни Ноябрьска,  символизирующим духовно-нравственное обновление его жителей. </a:t>
            </a:r>
          </a:p>
        </p:txBody>
      </p:sp>
      <p:sp>
        <p:nvSpPr>
          <p:cNvPr id="4105" name="Прямоугольник 2"/>
          <p:cNvSpPr>
            <a:spLocks noChangeArrowheads="1"/>
          </p:cNvSpPr>
          <p:nvPr/>
        </p:nvSpPr>
        <p:spPr bwMode="auto">
          <a:xfrm>
            <a:off x="5002213" y="4221163"/>
            <a:ext cx="3078162" cy="1570037"/>
          </a:xfrm>
          <a:prstGeom prst="rect">
            <a:avLst/>
          </a:prstGeom>
          <a:noFill/>
          <a:ln w="9525">
            <a:noFill/>
            <a:miter lim="800000"/>
            <a:headEnd/>
            <a:tailEnd/>
          </a:ln>
        </p:spPr>
        <p:txBody>
          <a:bodyPr>
            <a:spAutoFit/>
          </a:bodyPr>
          <a:lstStyle/>
          <a:p>
            <a:pPr algn="ctr"/>
            <a:r>
              <a:rPr lang="ru-RU" altLang="ru-RU" sz="1200">
                <a:solidFill>
                  <a:srgbClr val="000070"/>
                </a:solidFill>
                <a:latin typeface="CharterITCBlack" pitchFamily="18" charset="0"/>
              </a:rPr>
              <a:t>31 октября у подножия лестницы, ведущей к храму Архистратига Михаила, открыт памятник, посвященный 200-летию Отечественной войны 1812 года, </a:t>
            </a:r>
          </a:p>
          <a:p>
            <a:pPr algn="ctr"/>
            <a:r>
              <a:rPr lang="ru-RU" altLang="ru-RU" sz="1200">
                <a:solidFill>
                  <a:srgbClr val="000070"/>
                </a:solidFill>
                <a:latin typeface="CharterITCBlack" pitchFamily="18" charset="0"/>
              </a:rPr>
              <a:t>были также заложены капсулы с землей, привезенной </a:t>
            </a:r>
          </a:p>
          <a:p>
            <a:pPr algn="ctr"/>
            <a:r>
              <a:rPr lang="ru-RU" altLang="ru-RU" sz="1200">
                <a:solidFill>
                  <a:srgbClr val="000070"/>
                </a:solidFill>
                <a:latin typeface="CharterITCBlack" pitchFamily="18" charset="0"/>
              </a:rPr>
              <a:t>с Бородинского поля. </a:t>
            </a:r>
          </a:p>
        </p:txBody>
      </p:sp>
    </p:spTree>
  </p:cSld>
  <p:clrMapOvr>
    <a:masterClrMapping/>
  </p:clrMapOvr>
  <p:transition spd="slow">
    <p:split orient="vert"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1" presetClass="entr" presetSubtype="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heel(1)">
                                      <p:cBhvr>
                                        <p:cTn id="12" dur="2000"/>
                                        <p:tgtEl>
                                          <p:spTgt spid="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4104"/>
                                        </p:tgtEl>
                                        <p:attrNameLst>
                                          <p:attrName>style.visibility</p:attrName>
                                        </p:attrNameLst>
                                      </p:cBhvr>
                                      <p:to>
                                        <p:strVal val="visible"/>
                                      </p:to>
                                    </p:set>
                                    <p:animEffect transition="in" filter="fade">
                                      <p:cBhvr>
                                        <p:cTn id="17" dur="1000"/>
                                        <p:tgtEl>
                                          <p:spTgt spid="4104"/>
                                        </p:tgtEl>
                                      </p:cBhvr>
                                    </p:animEffect>
                                    <p:anim calcmode="lin" valueType="num">
                                      <p:cBhvr>
                                        <p:cTn id="18" dur="1000" fill="hold"/>
                                        <p:tgtEl>
                                          <p:spTgt spid="4104"/>
                                        </p:tgtEl>
                                        <p:attrNameLst>
                                          <p:attrName>ppt_x</p:attrName>
                                        </p:attrNameLst>
                                      </p:cBhvr>
                                      <p:tavLst>
                                        <p:tav tm="0">
                                          <p:val>
                                            <p:strVal val="#ppt_x"/>
                                          </p:val>
                                        </p:tav>
                                        <p:tav tm="100000">
                                          <p:val>
                                            <p:strVal val="#ppt_x"/>
                                          </p:val>
                                        </p:tav>
                                      </p:tavLst>
                                    </p:anim>
                                    <p:anim calcmode="lin" valueType="num">
                                      <p:cBhvr>
                                        <p:cTn id="19" dur="1000" fill="hold"/>
                                        <p:tgtEl>
                                          <p:spTgt spid="4104"/>
                                        </p:tgtEl>
                                        <p:attrNameLst>
                                          <p:attrName>ppt_y</p:attrName>
                                        </p:attrNameLst>
                                      </p:cBhvr>
                                      <p:tavLst>
                                        <p:tav tm="0">
                                          <p:val>
                                            <p:strVal val="#ppt_y+.1"/>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6" presetClass="entr" presetSubtype="16"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circle(in)">
                                      <p:cBhvr>
                                        <p:cTn id="24" dur="2000"/>
                                        <p:tgtEl>
                                          <p:spTgt spid="12"/>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21" presetClass="entr" presetSubtype="8" fill="hold" nodeType="click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wheel(8)">
                                      <p:cBhvr>
                                        <p:cTn id="29" dur="2000"/>
                                        <p:tgtEl>
                                          <p:spTgt spid="11"/>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4105"/>
                                        </p:tgtEl>
                                        <p:attrNameLst>
                                          <p:attrName>style.visibility</p:attrName>
                                        </p:attrNameLst>
                                      </p:cBhvr>
                                      <p:to>
                                        <p:strVal val="visible"/>
                                      </p:to>
                                    </p:set>
                                    <p:animEffect transition="in" filter="fade">
                                      <p:cBhvr>
                                        <p:cTn id="34" dur="1000"/>
                                        <p:tgtEl>
                                          <p:spTgt spid="4105"/>
                                        </p:tgtEl>
                                      </p:cBhvr>
                                    </p:animEffect>
                                    <p:anim calcmode="lin" valueType="num">
                                      <p:cBhvr>
                                        <p:cTn id="35" dur="1000" fill="hold"/>
                                        <p:tgtEl>
                                          <p:spTgt spid="4105"/>
                                        </p:tgtEl>
                                        <p:attrNameLst>
                                          <p:attrName>ppt_x</p:attrName>
                                        </p:attrNameLst>
                                      </p:cBhvr>
                                      <p:tavLst>
                                        <p:tav tm="0">
                                          <p:val>
                                            <p:strVal val="#ppt_x"/>
                                          </p:val>
                                        </p:tav>
                                        <p:tav tm="100000">
                                          <p:val>
                                            <p:strVal val="#ppt_x"/>
                                          </p:val>
                                        </p:tav>
                                      </p:tavLst>
                                    </p:anim>
                                    <p:anim calcmode="lin" valueType="num">
                                      <p:cBhvr>
                                        <p:cTn id="36" dur="1000" fill="hold"/>
                                        <p:tgtEl>
                                          <p:spTgt spid="410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2" grpId="0"/>
      <p:bldP spid="4104" grpId="0"/>
      <p:bldP spid="410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с двумя скругленными противолежащими углами 4"/>
          <p:cNvSpPr/>
          <p:nvPr/>
        </p:nvSpPr>
        <p:spPr>
          <a:xfrm>
            <a:off x="285750" y="214313"/>
            <a:ext cx="8572500" cy="6215062"/>
          </a:xfrm>
          <a:prstGeom prst="round2DiagRect">
            <a:avLst/>
          </a:prstGeom>
          <a:noFill/>
          <a:ln>
            <a:solidFill>
              <a:srgbClr val="007600"/>
            </a:solidFill>
          </a:ln>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ru-RU">
              <a:solidFill>
                <a:srgbClr val="007600"/>
              </a:solidFill>
            </a:endParaRPr>
          </a:p>
        </p:txBody>
      </p:sp>
      <p:sp>
        <p:nvSpPr>
          <p:cNvPr id="6" name="TextBox 5"/>
          <p:cNvSpPr txBox="1">
            <a:spLocks noChangeArrowheads="1"/>
          </p:cNvSpPr>
          <p:nvPr/>
        </p:nvSpPr>
        <p:spPr bwMode="auto">
          <a:xfrm>
            <a:off x="736600" y="404813"/>
            <a:ext cx="7848600" cy="460375"/>
          </a:xfrm>
          <a:prstGeom prst="rect">
            <a:avLst/>
          </a:prstGeom>
          <a:noFill/>
          <a:ln w="9525">
            <a:noFill/>
            <a:miter lim="800000"/>
            <a:headEnd/>
            <a:tailEnd/>
          </a:ln>
        </p:spPr>
        <p:txBody>
          <a:bodyPr anchor="ctr">
            <a:spAutoFit/>
          </a:bodyPr>
          <a:lstStyle/>
          <a:p>
            <a:pPr algn="ctr"/>
            <a:r>
              <a:rPr lang="ru-RU" altLang="ru-RU" sz="2400" b="1">
                <a:latin typeface="Arctika script" pitchFamily="2" charset="0"/>
              </a:rPr>
              <a:t>Храм Архистратига Божия Михаила</a:t>
            </a:r>
          </a:p>
        </p:txBody>
      </p:sp>
      <p:pic>
        <p:nvPicPr>
          <p:cNvPr id="8" name="Рисунок 7"/>
          <p:cNvPicPr>
            <a:picLocks noChangeAspect="1"/>
          </p:cNvPicPr>
          <p:nvPr/>
        </p:nvPicPr>
        <p:blipFill>
          <a:blip r:embed="rId2" cstate="email">
            <a:extLst>
              <a:ext uri="{28A0092B-C50C-407E-A947-70E740481C1C}">
                <a14:useLocalDpi xmlns:a14="http://schemas.microsoft.com/office/drawing/2010/main" xmlns="" val="0"/>
              </a:ext>
            </a:extLst>
          </a:blip>
          <a:stretch>
            <a:fillRect/>
          </a:stretch>
        </p:blipFill>
        <p:spPr>
          <a:xfrm>
            <a:off x="323528" y="1019175"/>
            <a:ext cx="2337924" cy="3119440"/>
          </a:xfrm>
          <a:prstGeom prst="rect">
            <a:avLst/>
          </a:prstGeom>
          <a:ln>
            <a:noFill/>
          </a:ln>
          <a:effectLst>
            <a:glow rad="228600">
              <a:schemeClr val="accent3">
                <a:satMod val="175000"/>
                <a:alpha val="40000"/>
              </a:schemeClr>
            </a:glow>
            <a:softEdge rad="112500"/>
          </a:effectLst>
        </p:spPr>
      </p:pic>
      <p:pic>
        <p:nvPicPr>
          <p:cNvPr id="9" name="Рисунок 8"/>
          <p:cNvPicPr>
            <a:picLocks noChangeAspect="1"/>
          </p:cNvPicPr>
          <p:nvPr/>
        </p:nvPicPr>
        <p:blipFill>
          <a:blip r:embed="rId3" cstate="email">
            <a:extLst>
              <a:ext uri="{28A0092B-C50C-407E-A947-70E740481C1C}">
                <a14:useLocalDpi xmlns:a14="http://schemas.microsoft.com/office/drawing/2010/main" xmlns="" val="0"/>
              </a:ext>
            </a:extLst>
          </a:blip>
          <a:stretch>
            <a:fillRect/>
          </a:stretch>
        </p:blipFill>
        <p:spPr>
          <a:xfrm>
            <a:off x="2657149" y="3573016"/>
            <a:ext cx="3996814" cy="2656706"/>
          </a:xfrm>
          <a:prstGeom prst="rect">
            <a:avLst/>
          </a:prstGeom>
          <a:ln>
            <a:noFill/>
          </a:ln>
          <a:effectLst>
            <a:glow rad="228600">
              <a:schemeClr val="accent3">
                <a:satMod val="175000"/>
                <a:alpha val="40000"/>
              </a:schemeClr>
            </a:glow>
            <a:softEdge rad="112500"/>
          </a:effectLst>
        </p:spPr>
      </p:pic>
      <p:pic>
        <p:nvPicPr>
          <p:cNvPr id="10" name="Рисунок 9"/>
          <p:cNvPicPr>
            <a:picLocks noChangeAspect="1"/>
          </p:cNvPicPr>
          <p:nvPr/>
        </p:nvPicPr>
        <p:blipFill>
          <a:blip r:embed="rId4" cstate="email">
            <a:extLst>
              <a:ext uri="{28A0092B-C50C-407E-A947-70E740481C1C}">
                <a14:useLocalDpi xmlns:a14="http://schemas.microsoft.com/office/drawing/2010/main" xmlns="" val="0"/>
              </a:ext>
            </a:extLst>
          </a:blip>
          <a:stretch>
            <a:fillRect/>
          </a:stretch>
        </p:blipFill>
        <p:spPr>
          <a:xfrm>
            <a:off x="6660232" y="1019175"/>
            <a:ext cx="2143781" cy="3222115"/>
          </a:xfrm>
          <a:prstGeom prst="rect">
            <a:avLst/>
          </a:prstGeom>
          <a:ln>
            <a:noFill/>
          </a:ln>
          <a:effectLst>
            <a:glow rad="228600">
              <a:schemeClr val="accent3">
                <a:satMod val="175000"/>
                <a:alpha val="40000"/>
              </a:schemeClr>
            </a:glow>
            <a:softEdge rad="112500"/>
          </a:effectLst>
        </p:spPr>
      </p:pic>
      <p:sp>
        <p:nvSpPr>
          <p:cNvPr id="5128" name="Прямоугольник 1"/>
          <p:cNvSpPr>
            <a:spLocks noChangeArrowheads="1"/>
          </p:cNvSpPr>
          <p:nvPr/>
        </p:nvSpPr>
        <p:spPr bwMode="auto">
          <a:xfrm>
            <a:off x="2655888" y="1341438"/>
            <a:ext cx="3997325" cy="2124075"/>
          </a:xfrm>
          <a:prstGeom prst="rect">
            <a:avLst/>
          </a:prstGeom>
          <a:noFill/>
          <a:ln w="9525">
            <a:noFill/>
            <a:miter lim="800000"/>
            <a:headEnd/>
            <a:tailEnd/>
          </a:ln>
        </p:spPr>
        <p:txBody>
          <a:bodyPr>
            <a:spAutoFit/>
          </a:bodyPr>
          <a:lstStyle/>
          <a:p>
            <a:pPr algn="ctr"/>
            <a:r>
              <a:rPr lang="ru-RU" altLang="ru-RU" sz="1100">
                <a:solidFill>
                  <a:srgbClr val="000070"/>
                </a:solidFill>
                <a:latin typeface="CharterITCBlack" pitchFamily="18" charset="0"/>
              </a:rPr>
              <a:t>По благословению Преосвященнейшего Димитрия, епископа Тобольского и Тюменского, посетившего весной 1991 года Ноябрьск, определилось местонахождение комплекса и название храма – в честь Архистратига Божия Михаила. Имя нашего города образовано от осеннего месяца, а самый большой православный праздник в ноябре – Собор Архистратига Михаила и прочих небесных Сил бесплотных, отмечаемый 21 ноября. В 1992 году состоялось </a:t>
            </a:r>
          </a:p>
          <a:p>
            <a:pPr algn="ctr"/>
            <a:r>
              <a:rPr lang="ru-RU" altLang="ru-RU" sz="1100">
                <a:solidFill>
                  <a:srgbClr val="000070"/>
                </a:solidFill>
                <a:latin typeface="CharterITCBlack" pitchFamily="18" charset="0"/>
              </a:rPr>
              <a:t>освящение места под будущий церковный комплекс. </a:t>
            </a:r>
          </a:p>
        </p:txBody>
      </p:sp>
    </p:spTree>
  </p:cSld>
  <p:clrMapOvr>
    <a:masterClrMapping/>
  </p:clrMapOvr>
  <p:transition spd="slow">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1" presetClass="entr" presetSubtype="2"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heel(2)">
                                      <p:cBhvr>
                                        <p:cTn id="12" dur="2000"/>
                                        <p:tgtEl>
                                          <p:spTgt spid="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1" presetClass="entr" presetSubtype="4"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heel(4)">
                                      <p:cBhvr>
                                        <p:cTn id="17" dur="2000"/>
                                        <p:tgtEl>
                                          <p:spTgt spid="1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1" presetClass="entr" presetSubtype="8"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heel(8)">
                                      <p:cBhvr>
                                        <p:cTn id="22" dur="2000"/>
                                        <p:tgtEl>
                                          <p:spTgt spid="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5128"/>
                                        </p:tgtEl>
                                        <p:attrNameLst>
                                          <p:attrName>style.visibility</p:attrName>
                                        </p:attrNameLst>
                                      </p:cBhvr>
                                      <p:to>
                                        <p:strVal val="visible"/>
                                      </p:to>
                                    </p:set>
                                    <p:animEffect transition="in" filter="fade">
                                      <p:cBhvr>
                                        <p:cTn id="27" dur="1000"/>
                                        <p:tgtEl>
                                          <p:spTgt spid="5128"/>
                                        </p:tgtEl>
                                      </p:cBhvr>
                                    </p:animEffect>
                                    <p:anim calcmode="lin" valueType="num">
                                      <p:cBhvr>
                                        <p:cTn id="28" dur="1000" fill="hold"/>
                                        <p:tgtEl>
                                          <p:spTgt spid="5128"/>
                                        </p:tgtEl>
                                        <p:attrNameLst>
                                          <p:attrName>ppt_x</p:attrName>
                                        </p:attrNameLst>
                                      </p:cBhvr>
                                      <p:tavLst>
                                        <p:tav tm="0">
                                          <p:val>
                                            <p:strVal val="#ppt_x"/>
                                          </p:val>
                                        </p:tav>
                                        <p:tav tm="100000">
                                          <p:val>
                                            <p:strVal val="#ppt_x"/>
                                          </p:val>
                                        </p:tav>
                                      </p:tavLst>
                                    </p:anim>
                                    <p:anim calcmode="lin" valueType="num">
                                      <p:cBhvr>
                                        <p:cTn id="29" dur="1000" fill="hold"/>
                                        <p:tgtEl>
                                          <p:spTgt spid="51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12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с двумя скругленными противолежащими углами 3"/>
          <p:cNvSpPr/>
          <p:nvPr/>
        </p:nvSpPr>
        <p:spPr>
          <a:xfrm>
            <a:off x="285750" y="214313"/>
            <a:ext cx="8572500" cy="6215062"/>
          </a:xfrm>
          <a:prstGeom prst="round2DiagRect">
            <a:avLst/>
          </a:prstGeom>
          <a:noFill/>
          <a:ln>
            <a:solidFill>
              <a:srgbClr val="007600"/>
            </a:solidFill>
          </a:ln>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ru-RU">
              <a:solidFill>
                <a:srgbClr val="007600"/>
              </a:solidFill>
            </a:endParaRPr>
          </a:p>
        </p:txBody>
      </p:sp>
      <p:pic>
        <p:nvPicPr>
          <p:cNvPr id="5" name="Picture 4" descr="foto3"/>
          <p:cNvPicPr>
            <a:picLocks noChangeAspect="1" noChangeArrowheads="1"/>
          </p:cNvPicPr>
          <p:nvPr/>
        </p:nvPicPr>
        <p:blipFill>
          <a:blip r:embed="rId2" cstate="email">
            <a:extLst>
              <a:ext uri="{28A0092B-C50C-407E-A947-70E740481C1C}">
                <a14:useLocalDpi xmlns:a14="http://schemas.microsoft.com/office/drawing/2010/main" xmlns="" val="0"/>
              </a:ext>
            </a:extLst>
          </a:blip>
          <a:srcRect/>
          <a:stretch>
            <a:fillRect/>
          </a:stretch>
        </p:blipFill>
        <p:spPr bwMode="auto">
          <a:xfrm>
            <a:off x="1331640" y="1809413"/>
            <a:ext cx="2388753" cy="3176678"/>
          </a:xfrm>
          <a:prstGeom prst="rect">
            <a:avLst/>
          </a:prstGeom>
          <a:ln>
            <a:noFill/>
          </a:ln>
          <a:effectLst>
            <a:glow rad="228600">
              <a:schemeClr val="accent3">
                <a:satMod val="175000"/>
                <a:alpha val="40000"/>
              </a:schemeClr>
            </a:glow>
            <a:softEdge rad="112500"/>
          </a:effectLst>
          <a:extLst>
            <a:ext uri="{909E8E84-426E-40DD-AFC4-6F175D3DCCD1}">
              <a14:hiddenFill xmlns:a14="http://schemas.microsoft.com/office/drawing/2010/main" xmlns="">
                <a:solidFill>
                  <a:srgbClr val="FFFFFF"/>
                </a:solidFill>
              </a14:hiddenFill>
            </a:ext>
          </a:extLst>
        </p:spPr>
      </p:pic>
      <p:sp>
        <p:nvSpPr>
          <p:cNvPr id="7" name="TextBox 6"/>
          <p:cNvSpPr txBox="1">
            <a:spLocks noChangeArrowheads="1"/>
          </p:cNvSpPr>
          <p:nvPr/>
        </p:nvSpPr>
        <p:spPr bwMode="auto">
          <a:xfrm>
            <a:off x="469900" y="430213"/>
            <a:ext cx="3744913" cy="1322387"/>
          </a:xfrm>
          <a:prstGeom prst="rect">
            <a:avLst/>
          </a:prstGeom>
          <a:noFill/>
          <a:ln w="9525">
            <a:noFill/>
            <a:miter lim="800000"/>
            <a:headEnd/>
            <a:tailEnd/>
          </a:ln>
        </p:spPr>
        <p:txBody>
          <a:bodyPr anchor="ctr">
            <a:spAutoFit/>
          </a:bodyPr>
          <a:lstStyle/>
          <a:p>
            <a:pPr algn="ctr"/>
            <a:r>
              <a:rPr lang="ru-RU" altLang="ru-RU" sz="2000" b="1">
                <a:solidFill>
                  <a:srgbClr val="004200"/>
                </a:solidFill>
                <a:latin typeface="Arctika script" pitchFamily="2" charset="0"/>
              </a:rPr>
              <a:t>Монументальная композиция, посвященная первопроходцам Ноябрьского нефтегазового комплекса</a:t>
            </a:r>
            <a:endParaRPr lang="ru-RU" altLang="ru-RU" sz="2000">
              <a:solidFill>
                <a:srgbClr val="004200"/>
              </a:solidFill>
              <a:latin typeface="Arctika script" pitchFamily="2" charset="0"/>
            </a:endParaRPr>
          </a:p>
        </p:txBody>
      </p:sp>
      <p:pic>
        <p:nvPicPr>
          <p:cNvPr id="6" name="Рисунок 5"/>
          <p:cNvPicPr>
            <a:picLocks noChangeAspect="1"/>
          </p:cNvPicPr>
          <p:nvPr/>
        </p:nvPicPr>
        <p:blipFill>
          <a:blip r:embed="rId3" cstate="email">
            <a:extLst>
              <a:ext uri="{28A0092B-C50C-407E-A947-70E740481C1C}">
                <a14:useLocalDpi xmlns:a14="http://schemas.microsoft.com/office/drawing/2010/main" xmlns="" val="0"/>
              </a:ext>
            </a:extLst>
          </a:blip>
          <a:stretch>
            <a:fillRect/>
          </a:stretch>
        </p:blipFill>
        <p:spPr>
          <a:xfrm>
            <a:off x="4474804" y="1196752"/>
            <a:ext cx="3771030" cy="2516825"/>
          </a:xfrm>
          <a:prstGeom prst="rect">
            <a:avLst/>
          </a:prstGeom>
          <a:ln>
            <a:noFill/>
          </a:ln>
          <a:effectLst>
            <a:glow rad="228600">
              <a:schemeClr val="accent3">
                <a:satMod val="175000"/>
                <a:alpha val="40000"/>
              </a:schemeClr>
            </a:glow>
            <a:softEdge rad="112500"/>
          </a:effectLst>
        </p:spPr>
      </p:pic>
      <p:sp>
        <p:nvSpPr>
          <p:cNvPr id="9" name="TextBox 8"/>
          <p:cNvSpPr txBox="1">
            <a:spLocks noChangeArrowheads="1"/>
          </p:cNvSpPr>
          <p:nvPr/>
        </p:nvSpPr>
        <p:spPr bwMode="auto">
          <a:xfrm>
            <a:off x="4040188" y="468313"/>
            <a:ext cx="4643437" cy="646112"/>
          </a:xfrm>
          <a:prstGeom prst="rect">
            <a:avLst/>
          </a:prstGeom>
          <a:noFill/>
          <a:ln w="9525">
            <a:noFill/>
            <a:miter lim="800000"/>
            <a:headEnd/>
            <a:tailEnd/>
          </a:ln>
        </p:spPr>
        <p:txBody>
          <a:bodyPr anchor="ctr">
            <a:spAutoFit/>
          </a:bodyPr>
          <a:lstStyle/>
          <a:p>
            <a:pPr algn="ctr"/>
            <a:r>
              <a:rPr lang="ru-RU" altLang="ru-RU" b="1">
                <a:solidFill>
                  <a:srgbClr val="004200"/>
                </a:solidFill>
                <a:latin typeface="Arctika script" pitchFamily="2" charset="0"/>
              </a:rPr>
              <a:t>Памятник авиаторам, романтикам, первооткрывателям Тюменского Севера</a:t>
            </a:r>
            <a:endParaRPr lang="ru-RU" altLang="ru-RU">
              <a:solidFill>
                <a:srgbClr val="004200"/>
              </a:solidFill>
              <a:latin typeface="Arctika script" pitchFamily="2" charset="0"/>
            </a:endParaRPr>
          </a:p>
        </p:txBody>
      </p:sp>
      <p:sp>
        <p:nvSpPr>
          <p:cNvPr id="6152" name="Прямоугольник 1"/>
          <p:cNvSpPr>
            <a:spLocks noChangeArrowheads="1"/>
          </p:cNvSpPr>
          <p:nvPr/>
        </p:nvSpPr>
        <p:spPr bwMode="auto">
          <a:xfrm>
            <a:off x="469900" y="5013325"/>
            <a:ext cx="4572000" cy="1276350"/>
          </a:xfrm>
          <a:prstGeom prst="rect">
            <a:avLst/>
          </a:prstGeom>
          <a:noFill/>
          <a:ln w="9525">
            <a:noFill/>
            <a:miter lim="800000"/>
            <a:headEnd/>
            <a:tailEnd/>
          </a:ln>
        </p:spPr>
        <p:txBody>
          <a:bodyPr>
            <a:spAutoFit/>
          </a:bodyPr>
          <a:lstStyle/>
          <a:p>
            <a:pPr algn="ctr"/>
            <a:r>
              <a:rPr lang="ru-RU" altLang="ru-RU" sz="1100">
                <a:solidFill>
                  <a:srgbClr val="000070"/>
                </a:solidFill>
                <a:latin typeface="CharterITCBlack" pitchFamily="18" charset="0"/>
              </a:rPr>
              <a:t>4 сентября 1997 года на месте слияния дорог при въезде в аэропорт в канун праздника Дня города, а также Дня работников нефтегазовой промышленности состоялось открытие Монументальной композиции, посвященной первопроходцам Ноябрьского нефтегазового комплекса. Автором этой композиции является ноябрьский художник Зиангиров  Гайса  Рсалиевич.</a:t>
            </a:r>
          </a:p>
        </p:txBody>
      </p:sp>
      <p:sp>
        <p:nvSpPr>
          <p:cNvPr id="10" name="TextBox 7"/>
          <p:cNvSpPr txBox="1">
            <a:spLocks noChangeArrowheads="1"/>
          </p:cNvSpPr>
          <p:nvPr/>
        </p:nvSpPr>
        <p:spPr bwMode="auto">
          <a:xfrm>
            <a:off x="4710113" y="3789363"/>
            <a:ext cx="3351212" cy="892175"/>
          </a:xfrm>
          <a:prstGeom prst="rect">
            <a:avLst/>
          </a:prstGeom>
          <a:noFill/>
          <a:ln w="9525">
            <a:noFill/>
            <a:miter lim="800000"/>
            <a:headEnd/>
            <a:tailEnd/>
          </a:ln>
        </p:spPr>
        <p:txBody>
          <a:bodyPr>
            <a:spAutoFit/>
          </a:bodyPr>
          <a:lstStyle/>
          <a:p>
            <a:pPr algn="ctr"/>
            <a:r>
              <a:rPr lang="ru-RU" altLang="ru-RU" sz="1200">
                <a:solidFill>
                  <a:srgbClr val="000070"/>
                </a:solidFill>
                <a:latin typeface="CharterITCBlack" pitchFamily="18" charset="0"/>
              </a:rPr>
              <a:t>В 1987 году в Ноябрьске организовался авиаотряд. Первой техникой в авиаотряде был вертолет Ми-8</a:t>
            </a:r>
            <a:r>
              <a:rPr lang="ru-RU" altLang="ru-RU" sz="1600">
                <a:solidFill>
                  <a:srgbClr val="000070"/>
                </a:solidFill>
                <a:latin typeface="CharterITCBlack" pitchFamily="18" charset="0"/>
              </a:rPr>
              <a:t>. </a:t>
            </a:r>
          </a:p>
        </p:txBody>
      </p:sp>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3" presetClass="entr" presetSubtype="16"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plus(in)">
                                      <p:cBhvr>
                                        <p:cTn id="15" dur="2000"/>
                                        <p:tgtEl>
                                          <p:spTgt spid="5"/>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6152"/>
                                        </p:tgtEl>
                                        <p:attrNameLst>
                                          <p:attrName>style.visibility</p:attrName>
                                        </p:attrNameLst>
                                      </p:cBhvr>
                                      <p:to>
                                        <p:strVal val="visible"/>
                                      </p:to>
                                    </p:set>
                                    <p:animEffect transition="in" filter="fade">
                                      <p:cBhvr>
                                        <p:cTn id="20" dur="1000"/>
                                        <p:tgtEl>
                                          <p:spTgt spid="6152"/>
                                        </p:tgtEl>
                                      </p:cBhvr>
                                    </p:animEffect>
                                    <p:anim calcmode="lin" valueType="num">
                                      <p:cBhvr>
                                        <p:cTn id="21" dur="1000" fill="hold"/>
                                        <p:tgtEl>
                                          <p:spTgt spid="6152"/>
                                        </p:tgtEl>
                                        <p:attrNameLst>
                                          <p:attrName>ppt_x</p:attrName>
                                        </p:attrNameLst>
                                      </p:cBhvr>
                                      <p:tavLst>
                                        <p:tav tm="0">
                                          <p:val>
                                            <p:strVal val="#ppt_x"/>
                                          </p:val>
                                        </p:tav>
                                        <p:tav tm="100000">
                                          <p:val>
                                            <p:strVal val="#ppt_x"/>
                                          </p:val>
                                        </p:tav>
                                      </p:tavLst>
                                    </p:anim>
                                    <p:anim calcmode="lin" valueType="num">
                                      <p:cBhvr>
                                        <p:cTn id="22" dur="1000" fill="hold"/>
                                        <p:tgtEl>
                                          <p:spTgt spid="6152"/>
                                        </p:tgtEl>
                                        <p:attrNameLst>
                                          <p:attrName>ppt_y</p:attrName>
                                        </p:attrNameLst>
                                      </p:cBhvr>
                                      <p:tavLst>
                                        <p:tav tm="0">
                                          <p:val>
                                            <p:strVal val="#ppt_y+.1"/>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circle(in)">
                                      <p:cBhvr>
                                        <p:cTn id="27" dur="2000"/>
                                        <p:tgtEl>
                                          <p:spTgt spid="9"/>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1" presetClass="entr" presetSubtype="2"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heel(2)">
                                      <p:cBhvr>
                                        <p:cTn id="32" dur="2000"/>
                                        <p:tgtEl>
                                          <p:spTgt spid="6"/>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42" presetClass="entr" presetSubtype="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1000"/>
                                        <p:tgtEl>
                                          <p:spTgt spid="10"/>
                                        </p:tgtEl>
                                      </p:cBhvr>
                                    </p:animEffect>
                                    <p:anim calcmode="lin" valueType="num">
                                      <p:cBhvr>
                                        <p:cTn id="38" dur="1000" fill="hold"/>
                                        <p:tgtEl>
                                          <p:spTgt spid="10"/>
                                        </p:tgtEl>
                                        <p:attrNameLst>
                                          <p:attrName>ppt_x</p:attrName>
                                        </p:attrNameLst>
                                      </p:cBhvr>
                                      <p:tavLst>
                                        <p:tav tm="0">
                                          <p:val>
                                            <p:strVal val="#ppt_x"/>
                                          </p:val>
                                        </p:tav>
                                        <p:tav tm="100000">
                                          <p:val>
                                            <p:strVal val="#ppt_x"/>
                                          </p:val>
                                        </p:tav>
                                      </p:tavLst>
                                    </p:anim>
                                    <p:anim calcmode="lin" valueType="num">
                                      <p:cBhvr>
                                        <p:cTn id="3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6152" grpId="0"/>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с двумя скругленными противолежащими углами 4"/>
          <p:cNvSpPr/>
          <p:nvPr/>
        </p:nvSpPr>
        <p:spPr>
          <a:xfrm>
            <a:off x="285750" y="214313"/>
            <a:ext cx="8572500" cy="6215062"/>
          </a:xfrm>
          <a:prstGeom prst="round2DiagRect">
            <a:avLst/>
          </a:prstGeom>
          <a:noFill/>
          <a:ln>
            <a:solidFill>
              <a:srgbClr val="007600"/>
            </a:solidFill>
          </a:ln>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ru-RU">
              <a:solidFill>
                <a:srgbClr val="007600"/>
              </a:solidFill>
            </a:endParaRPr>
          </a:p>
        </p:txBody>
      </p:sp>
      <p:sp>
        <p:nvSpPr>
          <p:cNvPr id="6" name="TextBox 5"/>
          <p:cNvSpPr txBox="1">
            <a:spLocks noChangeArrowheads="1"/>
          </p:cNvSpPr>
          <p:nvPr/>
        </p:nvSpPr>
        <p:spPr bwMode="auto">
          <a:xfrm>
            <a:off x="647700" y="292100"/>
            <a:ext cx="7848600" cy="584200"/>
          </a:xfrm>
          <a:prstGeom prst="rect">
            <a:avLst/>
          </a:prstGeom>
          <a:noFill/>
          <a:ln w="9525">
            <a:noFill/>
            <a:miter lim="800000"/>
            <a:headEnd/>
            <a:tailEnd/>
          </a:ln>
        </p:spPr>
        <p:txBody>
          <a:bodyPr anchor="ctr">
            <a:spAutoFit/>
          </a:bodyPr>
          <a:lstStyle/>
          <a:p>
            <a:pPr algn="ctr"/>
            <a:r>
              <a:rPr lang="ru-RU" altLang="ru-RU" sz="2800" b="1">
                <a:solidFill>
                  <a:srgbClr val="004200"/>
                </a:solidFill>
                <a:latin typeface="Arctika script" pitchFamily="2" charset="0"/>
              </a:rPr>
              <a:t>Вечный</a:t>
            </a:r>
            <a:r>
              <a:rPr lang="ru-RU" altLang="ru-RU" sz="3200" b="1">
                <a:solidFill>
                  <a:srgbClr val="004200"/>
                </a:solidFill>
                <a:latin typeface="Arctika script" pitchFamily="2" charset="0"/>
              </a:rPr>
              <a:t> огонь</a:t>
            </a:r>
            <a:endParaRPr lang="ru-RU" altLang="ru-RU" sz="3200">
              <a:solidFill>
                <a:srgbClr val="004200"/>
              </a:solidFill>
              <a:latin typeface="Arctika script" pitchFamily="2" charset="0"/>
            </a:endParaRPr>
          </a:p>
        </p:txBody>
      </p:sp>
      <p:pic>
        <p:nvPicPr>
          <p:cNvPr id="2" name="Рисунок 1"/>
          <p:cNvPicPr>
            <a:picLocks noChangeAspect="1"/>
          </p:cNvPicPr>
          <p:nvPr/>
        </p:nvPicPr>
        <p:blipFill rotWithShape="1">
          <a:blip r:embed="rId2" cstate="email">
            <a:extLst>
              <a:ext uri="{28A0092B-C50C-407E-A947-70E740481C1C}">
                <a14:useLocalDpi xmlns:a14="http://schemas.microsoft.com/office/drawing/2010/main" xmlns="" val="0"/>
              </a:ext>
            </a:extLst>
          </a:blip>
          <a:srcRect/>
          <a:stretch/>
        </p:blipFill>
        <p:spPr>
          <a:xfrm rot="475783">
            <a:off x="5142978" y="980543"/>
            <a:ext cx="3486454" cy="3687546"/>
          </a:xfrm>
          <a:prstGeom prst="rect">
            <a:avLst/>
          </a:prstGeom>
          <a:ln>
            <a:noFill/>
          </a:ln>
          <a:effectLst>
            <a:glow rad="228600">
              <a:schemeClr val="accent3">
                <a:satMod val="175000"/>
                <a:alpha val="40000"/>
              </a:schemeClr>
            </a:glow>
            <a:softEdge rad="112500"/>
          </a:effectLst>
        </p:spPr>
      </p:pic>
      <p:pic>
        <p:nvPicPr>
          <p:cNvPr id="3" name="Рисунок 2"/>
          <p:cNvPicPr>
            <a:picLocks noChangeAspect="1"/>
          </p:cNvPicPr>
          <p:nvPr/>
        </p:nvPicPr>
        <p:blipFill>
          <a:blip r:embed="rId3" cstate="email">
            <a:extLst>
              <a:ext uri="{28A0092B-C50C-407E-A947-70E740481C1C}">
                <a14:useLocalDpi xmlns:a14="http://schemas.microsoft.com/office/drawing/2010/main" xmlns="" val="0"/>
              </a:ext>
            </a:extLst>
          </a:blip>
          <a:stretch>
            <a:fillRect/>
          </a:stretch>
        </p:blipFill>
        <p:spPr>
          <a:xfrm rot="21269108">
            <a:off x="340428" y="963943"/>
            <a:ext cx="4283968" cy="2857407"/>
          </a:xfrm>
          <a:prstGeom prst="rect">
            <a:avLst/>
          </a:prstGeom>
          <a:ln>
            <a:noFill/>
          </a:ln>
          <a:effectLst>
            <a:glow rad="228600">
              <a:schemeClr val="accent3">
                <a:satMod val="175000"/>
                <a:alpha val="40000"/>
              </a:schemeClr>
            </a:glow>
            <a:softEdge rad="112500"/>
          </a:effectLst>
        </p:spPr>
      </p:pic>
      <p:sp>
        <p:nvSpPr>
          <p:cNvPr id="7175" name="Прямоугольник 3"/>
          <p:cNvSpPr>
            <a:spLocks noChangeArrowheads="1"/>
          </p:cNvSpPr>
          <p:nvPr/>
        </p:nvSpPr>
        <p:spPr bwMode="auto">
          <a:xfrm>
            <a:off x="666750" y="4149725"/>
            <a:ext cx="4572000" cy="1938338"/>
          </a:xfrm>
          <a:prstGeom prst="rect">
            <a:avLst/>
          </a:prstGeom>
          <a:noFill/>
          <a:ln w="9525">
            <a:noFill/>
            <a:miter lim="800000"/>
            <a:headEnd/>
            <a:tailEnd/>
          </a:ln>
        </p:spPr>
        <p:txBody>
          <a:bodyPr>
            <a:spAutoFit/>
          </a:bodyPr>
          <a:lstStyle/>
          <a:p>
            <a:pPr algn="ctr"/>
            <a:r>
              <a:rPr lang="ru-RU" altLang="ru-RU" sz="1200">
                <a:solidFill>
                  <a:srgbClr val="000070"/>
                </a:solidFill>
                <a:latin typeface="CharterITCBlack" pitchFamily="18" charset="0"/>
              </a:rPr>
              <a:t>Первый  исторический памятник в городе. Сибиряки и представители коренных народов Севера сражались на всех фронтах, участвовали в крупных сражениях. В память обо всех защитниках Отечества, павших во время войны, в 1985 году был открыт в центре Ноябрьска по улице Ленина Памятный комплекс. Авторами-исполнителями являются художники города Швец Н.С. и Шпилевой А.П. В стену, построенную вокруг стелы, были заложены капсулы с землей городов-героев</a:t>
            </a:r>
            <a:r>
              <a:rPr lang="ru-RU" altLang="ru-RU" sz="1200"/>
              <a:t>.</a:t>
            </a:r>
          </a:p>
        </p:txBody>
      </p:sp>
    </p:spTree>
  </p:cSld>
  <p:clrMapOvr>
    <a:masterClrMapping/>
  </p:clrMapOvr>
  <p:transition spd="slow">
    <p:strips dir="l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5"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1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1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20" dur="1000" fill="hold"/>
                                        <p:tgtEl>
                                          <p:spTgt spid="2"/>
                                        </p:tgtEl>
                                        <p:attrNameLst>
                                          <p:attrName>ppt_h</p:attrName>
                                        </p:attrNameLst>
                                      </p:cBhvr>
                                      <p:tavLst>
                                        <p:tav tm="0">
                                          <p:val>
                                            <p:strVal val="#ppt_h"/>
                                          </p:val>
                                        </p:tav>
                                        <p:tav tm="100000">
                                          <p:val>
                                            <p:strVal val="#ppt_h"/>
                                          </p:val>
                                        </p:tav>
                                      </p:tavLst>
                                    </p:anim>
                                    <p:anim calcmode="lin" valueType="num">
                                      <p:cBhvr>
                                        <p:cTn id="2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2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2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24" dur="1000" decel="50000">
                                          <p:stCondLst>
                                            <p:cond delay="0"/>
                                          </p:stCondLst>
                                        </p:cTn>
                                        <p:tgtEl>
                                          <p:spTgt spid="2"/>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7175"/>
                                        </p:tgtEl>
                                        <p:attrNameLst>
                                          <p:attrName>style.visibility</p:attrName>
                                        </p:attrNameLst>
                                      </p:cBhvr>
                                      <p:to>
                                        <p:strVal val="visible"/>
                                      </p:to>
                                    </p:set>
                                    <p:animEffect transition="in" filter="fade">
                                      <p:cBhvr>
                                        <p:cTn id="29" dur="1000"/>
                                        <p:tgtEl>
                                          <p:spTgt spid="7175"/>
                                        </p:tgtEl>
                                      </p:cBhvr>
                                    </p:animEffect>
                                    <p:anim calcmode="lin" valueType="num">
                                      <p:cBhvr>
                                        <p:cTn id="30" dur="1000" fill="hold"/>
                                        <p:tgtEl>
                                          <p:spTgt spid="7175"/>
                                        </p:tgtEl>
                                        <p:attrNameLst>
                                          <p:attrName>ppt_x</p:attrName>
                                        </p:attrNameLst>
                                      </p:cBhvr>
                                      <p:tavLst>
                                        <p:tav tm="0">
                                          <p:val>
                                            <p:strVal val="#ppt_x"/>
                                          </p:val>
                                        </p:tav>
                                        <p:tav tm="100000">
                                          <p:val>
                                            <p:strVal val="#ppt_x"/>
                                          </p:val>
                                        </p:tav>
                                      </p:tavLst>
                                    </p:anim>
                                    <p:anim calcmode="lin" valueType="num">
                                      <p:cBhvr>
                                        <p:cTn id="31" dur="1000" fill="hold"/>
                                        <p:tgtEl>
                                          <p:spTgt spid="717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17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с двумя скругленными противолежащими углами 3"/>
          <p:cNvSpPr/>
          <p:nvPr/>
        </p:nvSpPr>
        <p:spPr>
          <a:xfrm>
            <a:off x="285750" y="231775"/>
            <a:ext cx="8572500" cy="6215063"/>
          </a:xfrm>
          <a:prstGeom prst="round2DiagRect">
            <a:avLst/>
          </a:prstGeom>
          <a:noFill/>
          <a:ln>
            <a:solidFill>
              <a:srgbClr val="007600"/>
            </a:solidFill>
          </a:ln>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ru-RU">
              <a:solidFill>
                <a:srgbClr val="007600"/>
              </a:solidFill>
            </a:endParaRPr>
          </a:p>
        </p:txBody>
      </p:sp>
      <p:pic>
        <p:nvPicPr>
          <p:cNvPr id="6" name="Рисунок 5"/>
          <p:cNvPicPr>
            <a:picLocks noChangeAspect="1"/>
          </p:cNvPicPr>
          <p:nvPr/>
        </p:nvPicPr>
        <p:blipFill>
          <a:blip r:embed="rId2" cstate="email">
            <a:extLst>
              <a:ext uri="{28A0092B-C50C-407E-A947-70E740481C1C}">
                <a14:useLocalDpi xmlns:a14="http://schemas.microsoft.com/office/drawing/2010/main" xmlns="" val="0"/>
              </a:ext>
            </a:extLst>
          </a:blip>
          <a:stretch>
            <a:fillRect/>
          </a:stretch>
        </p:blipFill>
        <p:spPr>
          <a:xfrm>
            <a:off x="4450642" y="354600"/>
            <a:ext cx="4293400" cy="2865461"/>
          </a:xfrm>
          <a:prstGeom prst="rect">
            <a:avLst/>
          </a:prstGeom>
          <a:ln>
            <a:noFill/>
          </a:ln>
          <a:effectLst>
            <a:glow rad="228600">
              <a:schemeClr val="accent3">
                <a:satMod val="175000"/>
                <a:alpha val="40000"/>
              </a:schemeClr>
            </a:glow>
            <a:softEdge rad="112500"/>
          </a:effectLst>
        </p:spPr>
      </p:pic>
      <p:sp>
        <p:nvSpPr>
          <p:cNvPr id="5" name="TextBox 4"/>
          <p:cNvSpPr txBox="1">
            <a:spLocks noChangeArrowheads="1"/>
          </p:cNvSpPr>
          <p:nvPr/>
        </p:nvSpPr>
        <p:spPr bwMode="auto">
          <a:xfrm>
            <a:off x="4656138" y="3065463"/>
            <a:ext cx="4040187" cy="831850"/>
          </a:xfrm>
          <a:prstGeom prst="rect">
            <a:avLst/>
          </a:prstGeom>
          <a:noFill/>
          <a:ln w="9525">
            <a:noFill/>
            <a:miter lim="800000"/>
            <a:headEnd/>
            <a:tailEnd/>
          </a:ln>
        </p:spPr>
        <p:txBody>
          <a:bodyPr anchor="ctr">
            <a:spAutoFit/>
          </a:bodyPr>
          <a:lstStyle/>
          <a:p>
            <a:pPr algn="ctr"/>
            <a:r>
              <a:rPr lang="ru-RU" altLang="ru-RU" sz="1600" b="1">
                <a:solidFill>
                  <a:srgbClr val="004200"/>
                </a:solidFill>
                <a:latin typeface="Arctika script" pitchFamily="2" charset="0"/>
              </a:rPr>
              <a:t>Памятный комплекс «Боевая разведывательная десантная машина». Площадь Опаленной Юности</a:t>
            </a:r>
            <a:endParaRPr lang="ru-RU" altLang="ru-RU" sz="1600">
              <a:solidFill>
                <a:srgbClr val="004200"/>
              </a:solidFill>
              <a:latin typeface="Arctika script" pitchFamily="2" charset="0"/>
            </a:endParaRPr>
          </a:p>
        </p:txBody>
      </p:sp>
      <p:pic>
        <p:nvPicPr>
          <p:cNvPr id="7" name="Рисунок 6"/>
          <p:cNvPicPr>
            <a:picLocks noChangeAspect="1"/>
          </p:cNvPicPr>
          <p:nvPr/>
        </p:nvPicPr>
        <p:blipFill rotWithShape="1">
          <a:blip r:embed="rId3" cstate="email">
            <a:extLst>
              <a:ext uri="{28A0092B-C50C-407E-A947-70E740481C1C}">
                <a14:useLocalDpi xmlns:a14="http://schemas.microsoft.com/office/drawing/2010/main" xmlns="" val="0"/>
              </a:ext>
            </a:extLst>
          </a:blip>
          <a:srcRect/>
          <a:stretch/>
        </p:blipFill>
        <p:spPr>
          <a:xfrm>
            <a:off x="539552" y="1348388"/>
            <a:ext cx="3230556" cy="2974076"/>
          </a:xfrm>
          <a:prstGeom prst="rect">
            <a:avLst/>
          </a:prstGeom>
          <a:ln>
            <a:noFill/>
          </a:ln>
          <a:effectLst>
            <a:glow rad="228600">
              <a:schemeClr val="accent3">
                <a:satMod val="175000"/>
                <a:alpha val="40000"/>
              </a:schemeClr>
            </a:glow>
            <a:softEdge rad="112500"/>
          </a:effectLst>
        </p:spPr>
      </p:pic>
      <p:sp>
        <p:nvSpPr>
          <p:cNvPr id="2" name="Прямоугольник 1"/>
          <p:cNvSpPr>
            <a:spLocks noChangeArrowheads="1"/>
          </p:cNvSpPr>
          <p:nvPr/>
        </p:nvSpPr>
        <p:spPr bwMode="auto">
          <a:xfrm>
            <a:off x="-149225" y="517525"/>
            <a:ext cx="4572000" cy="830263"/>
          </a:xfrm>
          <a:prstGeom prst="rect">
            <a:avLst/>
          </a:prstGeom>
          <a:noFill/>
          <a:ln w="9525">
            <a:noFill/>
            <a:miter lim="800000"/>
            <a:headEnd/>
            <a:tailEnd/>
          </a:ln>
        </p:spPr>
        <p:txBody>
          <a:bodyPr>
            <a:spAutoFit/>
          </a:bodyPr>
          <a:lstStyle/>
          <a:p>
            <a:pPr algn="ctr"/>
            <a:r>
              <a:rPr lang="ru-RU" altLang="ru-RU" sz="1600" b="1">
                <a:solidFill>
                  <a:srgbClr val="004200"/>
                </a:solidFill>
                <a:latin typeface="Arctika script" pitchFamily="2" charset="0"/>
              </a:rPr>
              <a:t>Памятник героям-ликвидаторам</a:t>
            </a:r>
          </a:p>
          <a:p>
            <a:pPr algn="ctr"/>
            <a:r>
              <a:rPr lang="ru-RU" altLang="ru-RU" sz="1600" b="1">
                <a:solidFill>
                  <a:srgbClr val="004200"/>
                </a:solidFill>
                <a:latin typeface="Arctika script" pitchFamily="2" charset="0"/>
              </a:rPr>
              <a:t> чернобыльской аварии </a:t>
            </a:r>
          </a:p>
          <a:p>
            <a:pPr algn="ctr"/>
            <a:r>
              <a:rPr lang="ru-RU" altLang="ru-RU" sz="1600" b="1">
                <a:solidFill>
                  <a:srgbClr val="004200"/>
                </a:solidFill>
                <a:latin typeface="Arctika script" pitchFamily="2" charset="0"/>
              </a:rPr>
              <a:t>«Чернобыль. 20 лет трагедии»</a:t>
            </a:r>
            <a:endParaRPr lang="ru-RU" altLang="ru-RU" sz="1600">
              <a:solidFill>
                <a:srgbClr val="004200"/>
              </a:solidFill>
              <a:latin typeface="Arctika script" pitchFamily="2" charset="0"/>
            </a:endParaRPr>
          </a:p>
        </p:txBody>
      </p:sp>
      <p:sp>
        <p:nvSpPr>
          <p:cNvPr id="8200" name="Прямоугольник 2"/>
          <p:cNvSpPr>
            <a:spLocks noChangeArrowheads="1"/>
          </p:cNvSpPr>
          <p:nvPr/>
        </p:nvSpPr>
        <p:spPr bwMode="auto">
          <a:xfrm>
            <a:off x="4699000" y="3886200"/>
            <a:ext cx="3997325" cy="2401888"/>
          </a:xfrm>
          <a:prstGeom prst="rect">
            <a:avLst/>
          </a:prstGeom>
          <a:noFill/>
          <a:ln w="9525">
            <a:noFill/>
            <a:miter lim="800000"/>
            <a:headEnd/>
            <a:tailEnd/>
          </a:ln>
        </p:spPr>
        <p:txBody>
          <a:bodyPr>
            <a:spAutoFit/>
          </a:bodyPr>
          <a:lstStyle/>
          <a:p>
            <a:pPr algn="ctr"/>
            <a:r>
              <a:rPr lang="ru-RU" altLang="ru-RU" sz="1000">
                <a:solidFill>
                  <a:srgbClr val="000070"/>
                </a:solidFill>
                <a:latin typeface="CharterITCBlack" pitchFamily="18" charset="0"/>
              </a:rPr>
              <a:t>С апреля 1978 по 1997 год через горячие точки Афганистана, Чечни, Приднестровья и Таджикистана прошли более двух тысяч парней с Ямала. Из них около 300 юношей из нашего города. Открыт памятник в сентябре 1997 года в память обо всех тех, кто отдал свои молодые годы жизни, честно исполнив воинский долг перед Родиной, в знак уважения к живущим воинам-интернационалистам. Возведенная боевая машина с надписью на пьедестале «Не забыть нам той войны и тех, кого нет рядом» получила статус Памятного комплекса, а прилегающая к нему территория названа площадью Опаленной Юности. Инициатором возведения комплекса является Ноябрьское общественное объединение ветеранов Афганистана.</a:t>
            </a:r>
          </a:p>
        </p:txBody>
      </p:sp>
      <p:sp>
        <p:nvSpPr>
          <p:cNvPr id="9" name="TextBox 5"/>
          <p:cNvSpPr txBox="1">
            <a:spLocks noChangeArrowheads="1"/>
          </p:cNvSpPr>
          <p:nvPr/>
        </p:nvSpPr>
        <p:spPr bwMode="auto">
          <a:xfrm>
            <a:off x="417513" y="4337050"/>
            <a:ext cx="3722687" cy="2092325"/>
          </a:xfrm>
          <a:prstGeom prst="rect">
            <a:avLst/>
          </a:prstGeom>
          <a:noFill/>
          <a:ln w="9525">
            <a:noFill/>
            <a:miter lim="800000"/>
            <a:headEnd/>
            <a:tailEnd/>
          </a:ln>
        </p:spPr>
        <p:txBody>
          <a:bodyPr>
            <a:spAutoFit/>
          </a:bodyPr>
          <a:lstStyle/>
          <a:p>
            <a:pPr algn="ctr"/>
            <a:r>
              <a:rPr lang="ru-RU" altLang="ru-RU" sz="1000">
                <a:solidFill>
                  <a:srgbClr val="000070"/>
                </a:solidFill>
                <a:latin typeface="CharterITCBlack" pitchFamily="18" charset="0"/>
              </a:rPr>
              <a:t>14 октября 2006 года в сквере на улице Ленина был торжественно открыт монумент под названием  «Чернобыль. 20 лет трагедии». Это первый на Ямале памятник, увековечивший подвиг героев-ликвидаторов чернобыльской аварии. Инициатором строительства монумента выступила общественная организация «Союз Чернобыль» (председатель – Игорь Астапчук). Памятник был освящен отцом Сергием, настоятелем храма Архистратига Божия Михаила.</a:t>
            </a:r>
          </a:p>
          <a:p>
            <a:pPr algn="ctr"/>
            <a:r>
              <a:rPr lang="ru-RU" altLang="ru-RU" sz="1000">
                <a:solidFill>
                  <a:srgbClr val="000070"/>
                </a:solidFill>
                <a:latin typeface="CharterITCBlack" pitchFamily="18" charset="0"/>
              </a:rPr>
              <a:t>Информация предоставлена музеем городской истории Музейного ресурсного центра.</a:t>
            </a:r>
          </a:p>
          <a:p>
            <a:pPr algn="ctr"/>
            <a:endParaRPr lang="ru-RU" altLang="ru-RU" sz="1000">
              <a:solidFill>
                <a:srgbClr val="000070"/>
              </a:solidFill>
              <a:latin typeface="CharterITCBlack" pitchFamily="18" charset="0"/>
            </a:endParaRPr>
          </a:p>
        </p:txBody>
      </p:sp>
    </p:spTree>
  </p:cSld>
  <p:clrMapOvr>
    <a:masterClrMapping/>
  </p:clrMapOvr>
  <p:transition spd="slow">
    <p:plu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mph" presetSubtype="0" fill="hold" grpId="0" nodeType="clickEffect">
                                  <p:stCondLst>
                                    <p:cond delay="0"/>
                                  </p:stCondLst>
                                  <p:childTnLst>
                                    <p:animRot by="21600000">
                                      <p:cBhvr>
                                        <p:cTn id="6" dur="2000" fill="hold"/>
                                        <p:tgtEl>
                                          <p:spTgt spid="2"/>
                                        </p:tgtEl>
                                        <p:attrNameLst>
                                          <p:attrName>r</p:attrName>
                                        </p:attrNameLst>
                                      </p:cBhvr>
                                    </p:animRot>
                                  </p:childTnLst>
                                </p:cTn>
                              </p:par>
                            </p:childTnLst>
                          </p:cTn>
                        </p:par>
                      </p:childTnLst>
                    </p:cTn>
                  </p:par>
                  <p:par>
                    <p:cTn id="7" fill="hold" nodeType="clickPar">
                      <p:stCondLst>
                        <p:cond delay="indefinite"/>
                      </p:stCondLst>
                      <p:childTnLst>
                        <p:par>
                          <p:cTn id="8" fill="hold" nodeType="withGroup">
                            <p:stCondLst>
                              <p:cond delay="0"/>
                            </p:stCondLst>
                            <p:childTnLst>
                              <p:par>
                                <p:cTn id="9" presetID="8" presetClass="entr" presetSubtype="16"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diamond(in)">
                                      <p:cBhvr>
                                        <p:cTn id="11" dur="2000"/>
                                        <p:tgtEl>
                                          <p:spTgt spid="7"/>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1000"/>
                                        <p:tgtEl>
                                          <p:spTgt spid="9"/>
                                        </p:tgtEl>
                                      </p:cBhvr>
                                    </p:animEffect>
                                    <p:anim calcmode="lin" valueType="num">
                                      <p:cBhvr>
                                        <p:cTn id="17" dur="1000" fill="hold"/>
                                        <p:tgtEl>
                                          <p:spTgt spid="9"/>
                                        </p:tgtEl>
                                        <p:attrNameLst>
                                          <p:attrName>ppt_x</p:attrName>
                                        </p:attrNameLst>
                                      </p:cBhvr>
                                      <p:tavLst>
                                        <p:tav tm="0">
                                          <p:val>
                                            <p:strVal val="#ppt_x"/>
                                          </p:val>
                                        </p:tav>
                                        <p:tav tm="100000">
                                          <p:val>
                                            <p:strVal val="#ppt_x"/>
                                          </p:val>
                                        </p:tav>
                                      </p:tavLst>
                                    </p:anim>
                                    <p:anim calcmode="lin" valueType="num">
                                      <p:cBhvr>
                                        <p:cTn id="18"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1" presetClass="entr" presetSubtype="3"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heel(3)">
                                      <p:cBhvr>
                                        <p:cTn id="23" dur="2000"/>
                                        <p:tgtEl>
                                          <p:spTgt spid="6"/>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1" presetClass="entr" presetSubtype="1"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heel(1)">
                                      <p:cBhvr>
                                        <p:cTn id="28" dur="2000"/>
                                        <p:tgtEl>
                                          <p:spTgt spid="5"/>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8200"/>
                                        </p:tgtEl>
                                        <p:attrNameLst>
                                          <p:attrName>style.visibility</p:attrName>
                                        </p:attrNameLst>
                                      </p:cBhvr>
                                      <p:to>
                                        <p:strVal val="visible"/>
                                      </p:to>
                                    </p:set>
                                    <p:animEffect transition="in" filter="wipe(down)">
                                      <p:cBhvr>
                                        <p:cTn id="33" dur="500"/>
                                        <p:tgtEl>
                                          <p:spTgt spid="82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P spid="8200"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с двумя скругленными противолежащими углами 3"/>
          <p:cNvSpPr/>
          <p:nvPr/>
        </p:nvSpPr>
        <p:spPr>
          <a:xfrm>
            <a:off x="285750" y="231775"/>
            <a:ext cx="8572500" cy="6215063"/>
          </a:xfrm>
          <a:prstGeom prst="round2DiagRect">
            <a:avLst/>
          </a:prstGeom>
          <a:noFill/>
          <a:ln>
            <a:solidFill>
              <a:srgbClr val="007600"/>
            </a:solidFill>
          </a:ln>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ru-RU">
              <a:solidFill>
                <a:srgbClr val="007600"/>
              </a:solidFill>
            </a:endParaRPr>
          </a:p>
        </p:txBody>
      </p:sp>
      <p:pic>
        <p:nvPicPr>
          <p:cNvPr id="6" name="Picture 6" descr="gfvznybr zvfk"/>
          <p:cNvPicPr>
            <a:picLocks noChangeAspect="1" noChangeArrowheads="1"/>
          </p:cNvPicPr>
          <p:nvPr/>
        </p:nvPicPr>
        <p:blipFill>
          <a:blip r:embed="rId2" cstate="email">
            <a:extLst>
              <a:ext uri="{28A0092B-C50C-407E-A947-70E740481C1C}">
                <a14:useLocalDpi xmlns:a14="http://schemas.microsoft.com/office/drawing/2010/main" xmlns="" val="0"/>
              </a:ext>
            </a:extLst>
          </a:blip>
          <a:srcRect/>
          <a:stretch>
            <a:fillRect/>
          </a:stretch>
        </p:blipFill>
        <p:spPr bwMode="auto">
          <a:xfrm>
            <a:off x="774969" y="570730"/>
            <a:ext cx="2728983" cy="3625168"/>
          </a:xfrm>
          <a:prstGeom prst="rect">
            <a:avLst/>
          </a:prstGeom>
          <a:ln>
            <a:noFill/>
          </a:ln>
          <a:effectLst>
            <a:glow rad="228600">
              <a:schemeClr val="accent3">
                <a:satMod val="175000"/>
                <a:alpha val="40000"/>
              </a:schemeClr>
            </a:glow>
            <a:softEdge rad="112500"/>
          </a:effectLst>
          <a:extLst>
            <a:ext uri="{909E8E84-426E-40DD-AFC4-6F175D3DCCD1}">
              <a14:hiddenFill xmlns:a14="http://schemas.microsoft.com/office/drawing/2010/main" xmlns="">
                <a:solidFill>
                  <a:srgbClr val="FFFFFF"/>
                </a:solidFill>
              </a14:hiddenFill>
            </a:ext>
          </a:extLst>
        </p:spPr>
      </p:pic>
      <p:sp>
        <p:nvSpPr>
          <p:cNvPr id="7" name="TextBox 6"/>
          <p:cNvSpPr txBox="1">
            <a:spLocks noChangeArrowheads="1"/>
          </p:cNvSpPr>
          <p:nvPr/>
        </p:nvSpPr>
        <p:spPr bwMode="auto">
          <a:xfrm>
            <a:off x="465138" y="231775"/>
            <a:ext cx="3349625" cy="369888"/>
          </a:xfrm>
          <a:prstGeom prst="rect">
            <a:avLst/>
          </a:prstGeom>
          <a:noFill/>
          <a:ln w="9525">
            <a:noFill/>
            <a:miter lim="800000"/>
            <a:headEnd/>
            <a:tailEnd/>
          </a:ln>
        </p:spPr>
        <p:txBody>
          <a:bodyPr anchor="ctr">
            <a:spAutoFit/>
          </a:bodyPr>
          <a:lstStyle/>
          <a:p>
            <a:pPr algn="ctr"/>
            <a:r>
              <a:rPr lang="ru-RU" altLang="ru-RU">
                <a:solidFill>
                  <a:srgbClr val="004200"/>
                </a:solidFill>
                <a:latin typeface="Arctika script" pitchFamily="2" charset="0"/>
              </a:rPr>
              <a:t>Памятник «Ямал»</a:t>
            </a:r>
          </a:p>
        </p:txBody>
      </p:sp>
      <p:sp>
        <p:nvSpPr>
          <p:cNvPr id="10" name="TextBox 7"/>
          <p:cNvSpPr txBox="1">
            <a:spLocks noChangeArrowheads="1"/>
          </p:cNvSpPr>
          <p:nvPr/>
        </p:nvSpPr>
        <p:spPr bwMode="auto">
          <a:xfrm>
            <a:off x="541338" y="4437063"/>
            <a:ext cx="3300412" cy="1785937"/>
          </a:xfrm>
          <a:prstGeom prst="rect">
            <a:avLst/>
          </a:prstGeom>
          <a:noFill/>
          <a:ln w="9525">
            <a:noFill/>
            <a:miter lim="800000"/>
            <a:headEnd/>
            <a:tailEnd/>
          </a:ln>
        </p:spPr>
        <p:txBody>
          <a:bodyPr>
            <a:spAutoFit/>
          </a:bodyPr>
          <a:lstStyle/>
          <a:p>
            <a:pPr algn="ctr"/>
            <a:r>
              <a:rPr lang="ru-RU" altLang="ru-RU" sz="1000">
                <a:solidFill>
                  <a:srgbClr val="000070"/>
                </a:solidFill>
                <a:latin typeface="CharterITCBlack" pitchFamily="18" charset="0"/>
              </a:rPr>
              <a:t>Установлен в 2012 году. В памятнике местный скульптор (К.Никифоров) объединил все символы региона. На вершине земного шара, символизирующего Север, стоят два мамонта, они олицетворяют доисторическое прошлое Ямальской земли. Мамонты удерживают ладью (символ освоения Сибири казаками) выполненную в виде священной птицы ненцев – глухаря. А вот мачта и флаг в виде газовой трубы и факела это уже современность.</a:t>
            </a:r>
          </a:p>
        </p:txBody>
      </p:sp>
      <p:sp>
        <p:nvSpPr>
          <p:cNvPr id="15" name="TextBox 14"/>
          <p:cNvSpPr txBox="1">
            <a:spLocks noChangeArrowheads="1"/>
          </p:cNvSpPr>
          <p:nvPr/>
        </p:nvSpPr>
        <p:spPr bwMode="auto">
          <a:xfrm>
            <a:off x="3841750" y="333375"/>
            <a:ext cx="4895850" cy="368300"/>
          </a:xfrm>
          <a:prstGeom prst="rect">
            <a:avLst/>
          </a:prstGeom>
          <a:noFill/>
          <a:ln w="9525">
            <a:noFill/>
            <a:miter lim="800000"/>
            <a:headEnd/>
            <a:tailEnd/>
          </a:ln>
        </p:spPr>
        <p:txBody>
          <a:bodyPr anchor="ctr">
            <a:spAutoFit/>
          </a:bodyPr>
          <a:lstStyle/>
          <a:p>
            <a:pPr algn="ctr"/>
            <a:r>
              <a:rPr lang="ru-RU" altLang="ru-RU">
                <a:solidFill>
                  <a:srgbClr val="004200"/>
                </a:solidFill>
                <a:latin typeface="Arctika script" pitchFamily="2" charset="0"/>
              </a:rPr>
              <a:t>Памятник «Белые медведи» </a:t>
            </a:r>
          </a:p>
        </p:txBody>
      </p:sp>
      <p:pic>
        <p:nvPicPr>
          <p:cNvPr id="16" name="Рисунок 15"/>
          <p:cNvPicPr>
            <a:picLocks noChangeAspect="1"/>
          </p:cNvPicPr>
          <p:nvPr/>
        </p:nvPicPr>
        <p:blipFill>
          <a:blip r:embed="rId3" cstate="email">
            <a:extLst>
              <a:ext uri="{28A0092B-C50C-407E-A947-70E740481C1C}">
                <a14:useLocalDpi xmlns:a14="http://schemas.microsoft.com/office/drawing/2010/main" xmlns="" val="0"/>
              </a:ext>
            </a:extLst>
          </a:blip>
          <a:stretch>
            <a:fillRect/>
          </a:stretch>
        </p:blipFill>
        <p:spPr>
          <a:xfrm>
            <a:off x="3966264" y="701988"/>
            <a:ext cx="4759134" cy="3151604"/>
          </a:xfrm>
          <a:prstGeom prst="rect">
            <a:avLst/>
          </a:prstGeom>
          <a:ln>
            <a:noFill/>
          </a:ln>
          <a:effectLst>
            <a:glow rad="228600">
              <a:schemeClr val="accent3">
                <a:satMod val="175000"/>
                <a:alpha val="40000"/>
              </a:schemeClr>
            </a:glow>
            <a:softEdge rad="112500"/>
          </a:effectLst>
        </p:spPr>
      </p:pic>
      <p:sp>
        <p:nvSpPr>
          <p:cNvPr id="17" name="TextBox 7"/>
          <p:cNvSpPr txBox="1">
            <a:spLocks noChangeArrowheads="1"/>
          </p:cNvSpPr>
          <p:nvPr/>
        </p:nvSpPr>
        <p:spPr bwMode="auto">
          <a:xfrm>
            <a:off x="4643438" y="4076700"/>
            <a:ext cx="3554412" cy="1708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ru-RU" sz="1050" dirty="0" smtClean="0">
                <a:solidFill>
                  <a:srgbClr val="000070"/>
                </a:solidFill>
                <a:latin typeface="CharterITCBlack" pitchFamily="18" charset="0"/>
              </a:rPr>
              <a:t>Памятник «Белые медведи» – современный памятник белым медведям, одному из символов Ямало-Ненецкого автономного округа. Они являются олицетворением Арктического региона, интернационального единства, а также символизируют собой могущество, силу, упорство, дружное сосуществование с природой и уважение к ней. Кроме того, белые медведи украшают герб этого региона. </a:t>
            </a:r>
          </a:p>
        </p:txBody>
      </p:sp>
    </p:spTree>
  </p:cSld>
  <p:clrMapOvr>
    <a:masterClrMapping/>
  </p:clrMapOvr>
  <p:transition spd="slow">
    <p:spli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6" presetClass="entr" presetSubtype="16" fill="hold" grpId="0" nodeType="click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circle(in)">
                                      <p:cBhvr>
                                        <p:cTn id="26" dur="2000"/>
                                        <p:tgtEl>
                                          <p:spTgt spid="15"/>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1" presetClass="entr" presetSubtype="1" fill="hold" nodeType="click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heel(1)">
                                      <p:cBhvr>
                                        <p:cTn id="31" dur="2000"/>
                                        <p:tgtEl>
                                          <p:spTgt spid="16"/>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1000"/>
                                        <p:tgtEl>
                                          <p:spTgt spid="17"/>
                                        </p:tgtEl>
                                      </p:cBhvr>
                                    </p:animEffect>
                                    <p:anim calcmode="lin" valueType="num">
                                      <p:cBhvr>
                                        <p:cTn id="37" dur="1000" fill="hold"/>
                                        <p:tgtEl>
                                          <p:spTgt spid="17"/>
                                        </p:tgtEl>
                                        <p:attrNameLst>
                                          <p:attrName>ppt_x</p:attrName>
                                        </p:attrNameLst>
                                      </p:cBhvr>
                                      <p:tavLst>
                                        <p:tav tm="0">
                                          <p:val>
                                            <p:strVal val="#ppt_x"/>
                                          </p:val>
                                        </p:tav>
                                        <p:tav tm="100000">
                                          <p:val>
                                            <p:strVal val="#ppt_x"/>
                                          </p:val>
                                        </p:tav>
                                      </p:tavLst>
                                    </p:anim>
                                    <p:anim calcmode="lin" valueType="num">
                                      <p:cBhvr>
                                        <p:cTn id="38"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P spid="15" grpId="0"/>
      <p:bldP spid="1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с двумя скругленными противолежащими углами 3"/>
          <p:cNvSpPr/>
          <p:nvPr/>
        </p:nvSpPr>
        <p:spPr>
          <a:xfrm>
            <a:off x="285750" y="231775"/>
            <a:ext cx="8572500" cy="6215063"/>
          </a:xfrm>
          <a:prstGeom prst="round2DiagRect">
            <a:avLst/>
          </a:prstGeom>
          <a:noFill/>
          <a:ln>
            <a:solidFill>
              <a:srgbClr val="007600"/>
            </a:solidFill>
          </a:ln>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ru-RU">
              <a:solidFill>
                <a:srgbClr val="007600"/>
              </a:solidFill>
            </a:endParaRPr>
          </a:p>
        </p:txBody>
      </p:sp>
      <p:pic>
        <p:nvPicPr>
          <p:cNvPr id="15365" name="Рисунок 8"/>
          <p:cNvPicPr>
            <a:picLocks noChangeAspect="1"/>
          </p:cNvPicPr>
          <p:nvPr/>
        </p:nvPicPr>
        <p:blipFill>
          <a:blip r:embed="rId2" cstate="email">
            <a:extLst>
              <a:ext uri="{28A0092B-C50C-407E-A947-70E740481C1C}">
                <a14:useLocalDpi xmlns:a14="http://schemas.microsoft.com/office/drawing/2010/main" xmlns="" val="0"/>
              </a:ext>
            </a:extLst>
          </a:blip>
          <a:srcRect/>
          <a:stretch>
            <a:fillRect/>
          </a:stretch>
        </p:blipFill>
        <p:spPr bwMode="auto">
          <a:xfrm>
            <a:off x="541487" y="937989"/>
            <a:ext cx="3763664" cy="2821782"/>
          </a:xfrm>
          <a:prstGeom prst="rect">
            <a:avLst/>
          </a:prstGeom>
          <a:ln>
            <a:noFill/>
          </a:ln>
          <a:effectLst>
            <a:glow rad="228600">
              <a:schemeClr val="accent3">
                <a:satMod val="175000"/>
                <a:alpha val="40000"/>
              </a:schemeClr>
            </a:glow>
            <a:softEdge rad="112500"/>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1" name="TextBox 10"/>
          <p:cNvSpPr txBox="1">
            <a:spLocks noChangeArrowheads="1"/>
          </p:cNvSpPr>
          <p:nvPr/>
        </p:nvSpPr>
        <p:spPr bwMode="auto">
          <a:xfrm>
            <a:off x="47625" y="463550"/>
            <a:ext cx="4462463" cy="369888"/>
          </a:xfrm>
          <a:prstGeom prst="rect">
            <a:avLst/>
          </a:prstGeom>
          <a:noFill/>
          <a:ln w="9525">
            <a:noFill/>
            <a:miter lim="800000"/>
            <a:headEnd/>
            <a:tailEnd/>
          </a:ln>
        </p:spPr>
        <p:txBody>
          <a:bodyPr anchor="ctr">
            <a:spAutoFit/>
          </a:bodyPr>
          <a:lstStyle/>
          <a:p>
            <a:pPr algn="ctr"/>
            <a:r>
              <a:rPr lang="ru-RU" altLang="ru-RU" b="1">
                <a:solidFill>
                  <a:srgbClr val="004200"/>
                </a:solidFill>
                <a:latin typeface="Arctika script" pitchFamily="2" charset="0"/>
              </a:rPr>
              <a:t>Памятник Читающей паре</a:t>
            </a:r>
            <a:r>
              <a:rPr lang="ru-RU" altLang="ru-RU">
                <a:solidFill>
                  <a:srgbClr val="004200"/>
                </a:solidFill>
                <a:latin typeface="Arctika script" pitchFamily="2" charset="0"/>
              </a:rPr>
              <a:t> </a:t>
            </a:r>
          </a:p>
        </p:txBody>
      </p:sp>
      <p:sp>
        <p:nvSpPr>
          <p:cNvPr id="8" name="TextBox 5"/>
          <p:cNvSpPr txBox="1">
            <a:spLocks noChangeArrowheads="1"/>
          </p:cNvSpPr>
          <p:nvPr/>
        </p:nvSpPr>
        <p:spPr bwMode="auto">
          <a:xfrm>
            <a:off x="773113" y="3852863"/>
            <a:ext cx="3298825" cy="400050"/>
          </a:xfrm>
          <a:prstGeom prst="rect">
            <a:avLst/>
          </a:prstGeom>
          <a:noFill/>
          <a:ln w="9525">
            <a:noFill/>
            <a:miter lim="800000"/>
            <a:headEnd/>
            <a:tailEnd/>
          </a:ln>
        </p:spPr>
        <p:txBody>
          <a:bodyPr>
            <a:spAutoFit/>
          </a:bodyPr>
          <a:lstStyle/>
          <a:p>
            <a:pPr algn="ctr"/>
            <a:r>
              <a:rPr lang="ru-RU" altLang="ru-RU" sz="1000">
                <a:solidFill>
                  <a:srgbClr val="000070"/>
                </a:solidFill>
                <a:latin typeface="CharterITCBlack" pitchFamily="18" charset="0"/>
              </a:rPr>
              <a:t>30 мая 2008 года в Ноябрьске открылся необычный памятник.</a:t>
            </a:r>
          </a:p>
        </p:txBody>
      </p:sp>
      <p:sp>
        <p:nvSpPr>
          <p:cNvPr id="9" name="TextBox 9"/>
          <p:cNvSpPr txBox="1">
            <a:spLocks noChangeArrowheads="1"/>
          </p:cNvSpPr>
          <p:nvPr/>
        </p:nvSpPr>
        <p:spPr bwMode="auto">
          <a:xfrm>
            <a:off x="685800" y="4149725"/>
            <a:ext cx="3595688" cy="1476375"/>
          </a:xfrm>
          <a:prstGeom prst="rect">
            <a:avLst/>
          </a:prstGeom>
          <a:noFill/>
          <a:ln w="9525">
            <a:noFill/>
            <a:miter lim="800000"/>
            <a:headEnd/>
            <a:tailEnd/>
          </a:ln>
        </p:spPr>
        <p:txBody>
          <a:bodyPr>
            <a:spAutoFit/>
          </a:bodyPr>
          <a:lstStyle/>
          <a:p>
            <a:pPr algn="ctr"/>
            <a:r>
              <a:rPr lang="ru-RU" altLang="ru-RU" sz="1000">
                <a:solidFill>
                  <a:srgbClr val="000070"/>
                </a:solidFill>
                <a:latin typeface="CharterITCBlack" pitchFamily="18" charset="0"/>
              </a:rPr>
              <a:t>Памятник Читающей паре. Находится он территории городского «Интеллект-Центра». И представляет собой скульптуру двух сидящих молодых людей на лавочке – задумчивого парня и элегантной девушки с книгами, которые сидят напротив. Эскиз скульптурной композиции создал Валерий Анатольевич Чалый, известный ноябрьский художник.</a:t>
            </a:r>
            <a:br>
              <a:rPr lang="ru-RU" altLang="ru-RU" sz="1000">
                <a:solidFill>
                  <a:srgbClr val="000070"/>
                </a:solidFill>
                <a:latin typeface="CharterITCBlack" pitchFamily="18" charset="0"/>
              </a:rPr>
            </a:br>
            <a:endParaRPr lang="ru-RU" altLang="ru-RU" sz="1000">
              <a:solidFill>
                <a:srgbClr val="000070"/>
              </a:solidFill>
              <a:latin typeface="CharterITCBlack" pitchFamily="18" charset="0"/>
            </a:endParaRPr>
          </a:p>
        </p:txBody>
      </p:sp>
      <p:pic>
        <p:nvPicPr>
          <p:cNvPr id="10" name="Рисунок 9"/>
          <p:cNvPicPr>
            <a:picLocks noChangeAspect="1"/>
          </p:cNvPicPr>
          <p:nvPr/>
        </p:nvPicPr>
        <p:blipFill>
          <a:blip r:embed="rId3" cstate="email">
            <a:extLst>
              <a:ext uri="{28A0092B-C50C-407E-A947-70E740481C1C}">
                <a14:useLocalDpi xmlns:a14="http://schemas.microsoft.com/office/drawing/2010/main" xmlns="" val="0"/>
              </a:ext>
            </a:extLst>
          </a:blip>
          <a:stretch>
            <a:fillRect/>
          </a:stretch>
        </p:blipFill>
        <p:spPr>
          <a:xfrm>
            <a:off x="5652120" y="2348880"/>
            <a:ext cx="2520280" cy="3841890"/>
          </a:xfrm>
          <a:prstGeom prst="rect">
            <a:avLst/>
          </a:prstGeom>
          <a:ln>
            <a:noFill/>
          </a:ln>
          <a:effectLst>
            <a:glow rad="228600">
              <a:schemeClr val="accent3">
                <a:satMod val="175000"/>
                <a:alpha val="40000"/>
              </a:schemeClr>
            </a:glow>
            <a:softEdge rad="112500"/>
          </a:effectLst>
        </p:spPr>
      </p:pic>
      <p:sp>
        <p:nvSpPr>
          <p:cNvPr id="12" name="TextBox 11"/>
          <p:cNvSpPr txBox="1">
            <a:spLocks noChangeArrowheads="1"/>
          </p:cNvSpPr>
          <p:nvPr/>
        </p:nvSpPr>
        <p:spPr bwMode="auto">
          <a:xfrm>
            <a:off x="4643438" y="365125"/>
            <a:ext cx="4321175" cy="400050"/>
          </a:xfrm>
          <a:prstGeom prst="rect">
            <a:avLst/>
          </a:prstGeom>
          <a:noFill/>
          <a:ln w="9525">
            <a:noFill/>
            <a:miter lim="800000"/>
            <a:headEnd/>
            <a:tailEnd/>
          </a:ln>
        </p:spPr>
        <p:txBody>
          <a:bodyPr anchor="ctr">
            <a:spAutoFit/>
          </a:bodyPr>
          <a:lstStyle/>
          <a:p>
            <a:pPr algn="ctr"/>
            <a:r>
              <a:rPr lang="ru-RU" altLang="ru-RU" sz="1600">
                <a:solidFill>
                  <a:srgbClr val="004200"/>
                </a:solidFill>
                <a:latin typeface="Arctika script" pitchFamily="2" charset="0"/>
              </a:rPr>
              <a:t>Памятник </a:t>
            </a:r>
            <a:r>
              <a:rPr lang="ru-RU" altLang="ru-RU" sz="2000">
                <a:solidFill>
                  <a:srgbClr val="004200"/>
                </a:solidFill>
                <a:latin typeface="Arctika script" pitchFamily="2" charset="0"/>
              </a:rPr>
              <a:t>матери</a:t>
            </a:r>
          </a:p>
        </p:txBody>
      </p:sp>
      <p:sp>
        <p:nvSpPr>
          <p:cNvPr id="13" name="TextBox 6"/>
          <p:cNvSpPr txBox="1">
            <a:spLocks noChangeArrowheads="1"/>
          </p:cNvSpPr>
          <p:nvPr/>
        </p:nvSpPr>
        <p:spPr bwMode="auto">
          <a:xfrm>
            <a:off x="4826000" y="842963"/>
            <a:ext cx="3995738" cy="1476375"/>
          </a:xfrm>
          <a:prstGeom prst="rect">
            <a:avLst/>
          </a:prstGeom>
          <a:noFill/>
          <a:ln w="9525">
            <a:noFill/>
            <a:miter lim="800000"/>
            <a:headEnd/>
            <a:tailEnd/>
          </a:ln>
        </p:spPr>
        <p:txBody>
          <a:bodyPr>
            <a:spAutoFit/>
          </a:bodyPr>
          <a:lstStyle/>
          <a:p>
            <a:pPr algn="ctr"/>
            <a:r>
              <a:rPr lang="ru-RU" altLang="ru-RU" sz="1000">
                <a:solidFill>
                  <a:srgbClr val="000070"/>
                </a:solidFill>
                <a:latin typeface="CharterITCBlack" pitchFamily="18" charset="0"/>
              </a:rPr>
              <a:t>Скульптурная композиция представляет собой женщину, сидящую на камне, а на ее коленях малыш протянул руку и на ладонь садится голубь.</a:t>
            </a:r>
          </a:p>
          <a:p>
            <a:pPr algn="ctr"/>
            <a:r>
              <a:rPr lang="ru-RU" altLang="ru-RU" sz="1000">
                <a:solidFill>
                  <a:srgbClr val="000070"/>
                </a:solidFill>
                <a:latin typeface="CharterITCBlack" pitchFamily="18" charset="0"/>
              </a:rPr>
              <a:t>У памятника несколько строгие черты, но это и привносит некоторый шарм. С этим у скульптуры появляется некоторая простота и душевность.</a:t>
            </a:r>
          </a:p>
          <a:p>
            <a:pPr algn="ctr"/>
            <a:r>
              <a:rPr lang="ru-RU" altLang="ru-RU" sz="1000">
                <a:solidFill>
                  <a:srgbClr val="000070"/>
                </a:solidFill>
                <a:latin typeface="CharterITCBlack" pitchFamily="18" charset="0"/>
              </a:rPr>
              <a:t>Ведь в этом нет ничего залихватского или вычурного, а как раз наоборот по-семейному простое и доброе.</a:t>
            </a:r>
          </a:p>
          <a:p>
            <a:endParaRPr lang="ru-RU" altLang="ru-RU" sz="1000"/>
          </a:p>
        </p:txBody>
      </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horizontal)">
                                      <p:cBhvr>
                                        <p:cTn id="7" dur="500"/>
                                        <p:tgtEl>
                                          <p:spTgt spid="1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3" presetClass="entr" presetSubtype="16" fill="hold" nodeType="clickEffect">
                                  <p:stCondLst>
                                    <p:cond delay="0"/>
                                  </p:stCondLst>
                                  <p:childTnLst>
                                    <p:set>
                                      <p:cBhvr>
                                        <p:cTn id="11" dur="1" fill="hold">
                                          <p:stCondLst>
                                            <p:cond delay="0"/>
                                          </p:stCondLst>
                                        </p:cTn>
                                        <p:tgtEl>
                                          <p:spTgt spid="15365"/>
                                        </p:tgtEl>
                                        <p:attrNameLst>
                                          <p:attrName>style.visibility</p:attrName>
                                        </p:attrNameLst>
                                      </p:cBhvr>
                                      <p:to>
                                        <p:strVal val="visible"/>
                                      </p:to>
                                    </p:set>
                                    <p:animEffect transition="in" filter="plus(in)">
                                      <p:cBhvr>
                                        <p:cTn id="12" dur="2000"/>
                                        <p:tgtEl>
                                          <p:spTgt spid="1536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1000"/>
                                        <p:tgtEl>
                                          <p:spTgt spid="9"/>
                                        </p:tgtEl>
                                      </p:cBhvr>
                                    </p:animEffect>
                                    <p:anim calcmode="lin" valueType="num">
                                      <p:cBhvr>
                                        <p:cTn id="25" dur="1000" fill="hold"/>
                                        <p:tgtEl>
                                          <p:spTgt spid="9"/>
                                        </p:tgtEl>
                                        <p:attrNameLst>
                                          <p:attrName>ppt_x</p:attrName>
                                        </p:attrNameLst>
                                      </p:cBhvr>
                                      <p:tavLst>
                                        <p:tav tm="0">
                                          <p:val>
                                            <p:strVal val="#ppt_x"/>
                                          </p:val>
                                        </p:tav>
                                        <p:tav tm="100000">
                                          <p:val>
                                            <p:strVal val="#ppt_x"/>
                                          </p:val>
                                        </p:tav>
                                      </p:tavLst>
                                    </p:anim>
                                    <p:anim calcmode="lin" valueType="num">
                                      <p:cBhvr>
                                        <p:cTn id="2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1" presetClass="entr" presetSubtype="1"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heel(1)">
                                      <p:cBhvr>
                                        <p:cTn id="31" dur="2000"/>
                                        <p:tgtEl>
                                          <p:spTgt spid="12"/>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14" presetClass="entr" presetSubtype="10" fill="hold" nodeType="click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randombar(horizontal)">
                                      <p:cBhvr>
                                        <p:cTn id="36" dur="500"/>
                                        <p:tgtEl>
                                          <p:spTgt spid="10"/>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1000"/>
                                        <p:tgtEl>
                                          <p:spTgt spid="13"/>
                                        </p:tgtEl>
                                      </p:cBhvr>
                                    </p:animEffect>
                                    <p:anim calcmode="lin" valueType="num">
                                      <p:cBhvr>
                                        <p:cTn id="42" dur="1000" fill="hold"/>
                                        <p:tgtEl>
                                          <p:spTgt spid="13"/>
                                        </p:tgtEl>
                                        <p:attrNameLst>
                                          <p:attrName>ppt_x</p:attrName>
                                        </p:attrNameLst>
                                      </p:cBhvr>
                                      <p:tavLst>
                                        <p:tav tm="0">
                                          <p:val>
                                            <p:strVal val="#ppt_x"/>
                                          </p:val>
                                        </p:tav>
                                        <p:tav tm="100000">
                                          <p:val>
                                            <p:strVal val="#ppt_x"/>
                                          </p:val>
                                        </p:tav>
                                      </p:tavLst>
                                    </p:anim>
                                    <p:anim calcmode="lin" valueType="num">
                                      <p:cBhvr>
                                        <p:cTn id="43"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8" grpId="0"/>
      <p:bldP spid="9" grpId="0"/>
      <p:bldP spid="12" grpId="0"/>
      <p:bldP spid="13" grpId="0"/>
    </p:bld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1396</TotalTime>
  <Words>685</Words>
  <Application>Microsoft Office PowerPoint</Application>
  <PresentationFormat>Экран (4:3)</PresentationFormat>
  <Paragraphs>48</Paragraphs>
  <Slides>9</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9</vt:i4>
      </vt:variant>
    </vt:vector>
  </HeadingPairs>
  <TitlesOfParts>
    <vt:vector size="16" baseType="lpstr">
      <vt:lpstr>Arial</vt:lpstr>
      <vt:lpstr>Calibri</vt:lpstr>
      <vt:lpstr>Briolin</vt:lpstr>
      <vt:lpstr>Amazónica</vt:lpstr>
      <vt:lpstr>Arctika script</vt:lpstr>
      <vt:lpstr>CharterITCBlack</vt:lpstr>
      <vt:lpstr>Тема Office</vt:lpstr>
      <vt:lpstr>Изучаем родной город!</vt:lpstr>
      <vt:lpstr>Слайд 2</vt:lpstr>
      <vt:lpstr>Слайд 3</vt:lpstr>
      <vt:lpstr>Слайд 4</vt:lpstr>
      <vt:lpstr>Слайд 5</vt:lpstr>
      <vt:lpstr>Слайд 6</vt:lpstr>
      <vt:lpstr>Слайд 7</vt:lpstr>
      <vt:lpstr>Слайд 8</vt:lpstr>
      <vt:lpstr>Слайд 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Заголовок слайда</dc:title>
  <dc:creator>Запивалова С.И.</dc:creator>
  <cp:lastModifiedBy>user</cp:lastModifiedBy>
  <cp:revision>77</cp:revision>
  <dcterms:created xsi:type="dcterms:W3CDTF">2011-07-12T10:04:18Z</dcterms:created>
  <dcterms:modified xsi:type="dcterms:W3CDTF">2014-12-07T09:32:44Z</dcterms:modified>
</cp:coreProperties>
</file>