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7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108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3308-6883-40A3-82A0-F85A46C667DB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1A78B-54A6-435D-BC8F-12683DB724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25000"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3308-6883-40A3-82A0-F85A46C667DB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1A78B-54A6-435D-BC8F-12683DB724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25000"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3308-6883-40A3-82A0-F85A46C667DB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1A78B-54A6-435D-BC8F-12683DB724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25000"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3308-6883-40A3-82A0-F85A46C667DB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1A78B-54A6-435D-BC8F-12683DB724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25000"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3308-6883-40A3-82A0-F85A46C667DB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1A78B-54A6-435D-BC8F-12683DB724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25000"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3308-6883-40A3-82A0-F85A46C667DB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1A78B-54A6-435D-BC8F-12683DB724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25000"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3308-6883-40A3-82A0-F85A46C667DB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1A78B-54A6-435D-BC8F-12683DB724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25000"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3308-6883-40A3-82A0-F85A46C667DB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1A78B-54A6-435D-BC8F-12683DB724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25000"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3308-6883-40A3-82A0-F85A46C667DB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1A78B-54A6-435D-BC8F-12683DB724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25000"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3308-6883-40A3-82A0-F85A46C667DB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1A78B-54A6-435D-BC8F-12683DB724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25000"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3308-6883-40A3-82A0-F85A46C667DB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1A78B-54A6-435D-BC8F-12683DB724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25000">
    <p:cu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463308-6883-40A3-82A0-F85A46C667DB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1A78B-54A6-435D-BC8F-12683DB7248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Click="0" advTm="25000">
    <p:cut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500042"/>
            <a:ext cx="8143932" cy="142876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3600" b="1" dirty="0" smtClean="0"/>
              <a:t>10-й гвардейский Уральский добровольческий танковый корпус</a:t>
            </a:r>
            <a:endParaRPr lang="ru-RU" sz="36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5143512"/>
            <a:ext cx="762000" cy="76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2976" y="5143512"/>
            <a:ext cx="762000" cy="76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00232" y="5143512"/>
            <a:ext cx="762000" cy="76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488" y="5143512"/>
            <a:ext cx="762000" cy="76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0034" y="2214554"/>
            <a:ext cx="3524258" cy="22766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 spd="med" advClick="0" advTm="8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18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29124" y="642918"/>
            <a:ext cx="4414846" cy="4071966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>
                <a:solidFill>
                  <a:schemeClr val="tx1"/>
                </a:solidFill>
              </a:rPr>
              <a:t>В Перми, на улице Сибирской, на площади против гарнизонного Дома офицеров на высоком гранитном постаменте установлен прославленный боевой танк — "тридцатьчетверка", — ставший памятником-символом ратных и трудовых подвигов уральцев. </a:t>
            </a:r>
            <a:endParaRPr lang="en-US" dirty="0" smtClean="0">
              <a:solidFill>
                <a:schemeClr val="tx1"/>
              </a:solidFill>
            </a:endParaRP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Рядом с постаментом – стела, на ней надпись: «Вечная слава героям, воинам добровольческого танкового корпуса!» На другой стороне стелы высечен боевой путь корпуса: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714356"/>
            <a:ext cx="3857653" cy="31504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428596" y="4714884"/>
            <a:ext cx="8429684" cy="12715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1943 – 1945 гг. </a:t>
            </a:r>
          </a:p>
          <a:p>
            <a:pPr algn="just"/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Орел – Унеча – Каменец-Подольский – Тернополь – Золочев – Львов –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Перемышль-Кельце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–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Пиотркув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–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Штейнау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–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Кебен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–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Ратибор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– Берлин – Прага. 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Click="0" advTm="27313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18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1538" y="4071942"/>
            <a:ext cx="7572428" cy="2000264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Формирование Уральского добровольческого танкового корпуса — особая страница в летописи Великой Отечественной войны, в истории Урала. Идея создания крупного танкового соединения добровольцев возникла в трудовых коллективах уральских заводов в дни, когда страна находилась под впечатлением от разгрома фашистов под Сталинградом. 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28794" y="357166"/>
            <a:ext cx="69294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i="1" dirty="0" smtClean="0"/>
              <a:t>«Нас Отчизна к оружию призвала</a:t>
            </a:r>
            <a:r>
              <a:rPr lang="ru-RU" dirty="0" smtClean="0"/>
              <a:t> </a:t>
            </a: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>Защищать жизнь, свободу и честь. </a:t>
            </a:r>
            <a:br>
              <a:rPr lang="ru-RU" b="1" i="1" dirty="0" smtClean="0"/>
            </a:br>
            <a:r>
              <a:rPr lang="ru-RU" b="1" i="1" dirty="0" smtClean="0"/>
              <a:t>И пошли добровольцы Урала</a:t>
            </a:r>
            <a:br>
              <a:rPr lang="ru-RU" b="1" i="1" dirty="0" smtClean="0"/>
            </a:br>
            <a:r>
              <a:rPr lang="ru-RU" b="1" i="1" dirty="0" smtClean="0"/>
              <a:t>В грозный корпус, неся врагу смерть...» 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642918"/>
            <a:ext cx="4143404" cy="31075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 spd="med" advClick="0" advTm="20203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18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00562" y="500042"/>
            <a:ext cx="4214842" cy="3857652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>
                <a:solidFill>
                  <a:schemeClr val="tx1"/>
                </a:solidFill>
              </a:rPr>
              <a:t>Трудящиеся «опорного края державы» решили сделать фронтовикам уникальный подарок — сформировать из добровольцев танковый корпус, обеспечив его всем необходимым за счёт своих личных сбережений и безвозмездного труда во внеурочное время. И это при том, что на предприятиях работали, в основном, женщины и подростки, причём по 12-18 часов в сутки.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714356"/>
            <a:ext cx="4098655" cy="3071834"/>
          </a:xfrm>
          <a:prstGeom prst="round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Подзаголовок 2"/>
          <p:cNvSpPr txBox="1">
            <a:spLocks/>
          </p:cNvSpPr>
          <p:nvPr/>
        </p:nvSpPr>
        <p:spPr>
          <a:xfrm>
            <a:off x="357158" y="4500570"/>
            <a:ext cx="8286808" cy="178595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algn="just"/>
            <a:r>
              <a:rPr lang="ru-RU" sz="2400" dirty="0" smtClean="0">
                <a:solidFill>
                  <a:schemeClr val="tx1"/>
                </a:solidFill>
              </a:rPr>
              <a:t>Почин был горячо поддержан уральцами, получил одобрение Государственного Комитета Обороны. Уже в феврале 1943 года в Свердловской, Пермской и Челябинской областях, совместно с Уральским военным округом, приступили к формированию и оснащению полков и бригад корпуса. 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 advClick="0" advTm="29375"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18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285728"/>
            <a:ext cx="8358246" cy="3571900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dirty="0" smtClean="0">
                <a:solidFill>
                  <a:schemeClr val="tx1"/>
                </a:solidFill>
              </a:rPr>
              <a:t>Крупное танковое соединение было сформировано за удивительно короткий срок. Приказом Народного комиссара обороны от 11 марта 1943 года ему было присвоено наименование — 30-й Уральский добровольческий танковый корпус.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На территории Пермской области формировались: в городе Перми (в то время г.Молотов) — 299 миномётный полк, 3 батальон 30 мотострелковой бригады, 267 ремонтная база; в городе Кунгуре — 243 танковая бригада. 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В торжественной обстановке добровольцы получали оружие и боевую технику, продолжая всесторонне готовиться к предстоящим испытаниям. 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В праздничный день 1 мая 1943 года воины корпуса приняли присягу на верность Отечеству, а вскоре поступил приказ о выступлении на фронт.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286124"/>
            <a:ext cx="4572032" cy="3067418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 fov="2700000">
              <a:rot lat="1980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</p:cSld>
  <p:clrMapOvr>
    <a:masterClrMapping/>
  </p:clrMapOvr>
  <p:transition spd="med" advClick="0" advTm="32547">
    <p:pull dir="l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18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57620" y="1000108"/>
            <a:ext cx="4714908" cy="4214842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ru-RU" dirty="0" smtClean="0">
                <a:solidFill>
                  <a:schemeClr val="tx1"/>
                </a:solidFill>
              </a:rPr>
              <a:t>Боевое крещение воины корпуса получили севернее Орла летом 1943 года, в сражении на Курской дуге. 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Действия Уральского танкового корпуса вместе с другими соединениями фронта создавали угрозу окружения орловской группировки противника и вынудили его отступить. 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Первый салют Родины 5 августа 1943 года - доблестным войскам, освободившим Орел и Белгород, - был и в честь уральских добровольцев. </a:t>
            </a:r>
          </a:p>
          <a:p>
            <a:pPr algn="just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642918"/>
            <a:ext cx="3214710" cy="51607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 advClick="0" advTm="20547">
    <p:blinds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18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34" y="3357538"/>
            <a:ext cx="8358246" cy="3500462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>
                <a:solidFill>
                  <a:schemeClr val="tx1"/>
                </a:solidFill>
              </a:rPr>
              <a:t>Менее чем через три месяца после вступления уральских добровольцев в их первый бой Народный комиссар обороны СССР приказом от 26 октября 1943 года № 306 преобразовал 30-й Уральский добровольческий танковый корпус в 10-й гвардейский Уральский добровольческий танковый корпус. Всем частям корпуса было присвоено наименование гвардейских. 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18 ноября 1943 года частям и соединениям корпуса в торжественной обстановке вручены Гвардейские Знамёна. В этом событии участвовали делегации от тружеников Урала. Гвардейцы отчитались перед земляками о своих первых боевых успехах.</a:t>
            </a:r>
          </a:p>
          <a:p>
            <a:pPr algn="just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357166"/>
            <a:ext cx="4067175" cy="2905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 advClick="0" advTm="30906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18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57752" y="428604"/>
            <a:ext cx="4000528" cy="3286148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>
                <a:solidFill>
                  <a:schemeClr val="tx1"/>
                </a:solidFill>
              </a:rPr>
              <a:t>21 марта 1944 года уральцы получили приказ овладеть городом Каменец-Подольский. 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К утру 26 марта гвардейцы Уральского танкового и 6-го механизированного корпусов полностью очистили от врага Каменец-Подольский, но бои за него продолжались еще 6 суток.</a:t>
            </a:r>
          </a:p>
          <a:p>
            <a:pPr algn="just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428604"/>
            <a:ext cx="4409610" cy="33575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428596" y="4000504"/>
            <a:ext cx="842968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 smtClean="0">
                <a:solidFill>
                  <a:schemeClr val="tx1"/>
                </a:solidFill>
              </a:rPr>
              <a:t>Шестнадцать атак предпринял противник за неделю и шестнадцать раз отходил на исходные позиции. </a:t>
            </a:r>
          </a:p>
          <a:p>
            <a:pPr algn="just"/>
            <a:r>
              <a:rPr lang="ru-RU" sz="2200" dirty="0" smtClean="0">
                <a:solidFill>
                  <a:schemeClr val="tx1"/>
                </a:solidFill>
              </a:rPr>
              <a:t>За эти бои Свердловская танковая бригада была награждена орденом Красного Знамени. Более пяти тысяч воинов были удостоены орденов и медалей. </a:t>
            </a:r>
          </a:p>
        </p:txBody>
      </p:sp>
    </p:spTree>
  </p:cSld>
  <p:clrMapOvr>
    <a:masterClrMapping/>
  </p:clrMapOvr>
  <p:transition spd="med" advClick="0" advTm="30328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18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34" y="3714752"/>
            <a:ext cx="8001056" cy="2714644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dirty="0" smtClean="0">
                <a:solidFill>
                  <a:schemeClr val="tx1"/>
                </a:solidFill>
              </a:rPr>
              <a:t>Летом 1944 года Уральский танковый корпус принял участие в наступательной операции на львовском направлении. 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Общими усилиями 4-й танковой армии и 60-й армии город Львов был полностью освобожден.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В этот же день Москва салютовала войскам. Добровольческий корпус стал Уральско-Львовским. 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Наименование Львовских получили также гвардейская Свердловская танковая бригада, 72-й тяжелый танковый полк, 359-й зенитный и 1689-й истребительно-противотанковый полки. </a:t>
            </a:r>
          </a:p>
          <a:p>
            <a:pPr algn="just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500042"/>
            <a:ext cx="4429125" cy="30216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 advClick="0" advTm="36688">
    <p:cover dir="l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18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500042"/>
            <a:ext cx="4143404" cy="6072230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ru-RU" dirty="0" smtClean="0">
                <a:solidFill>
                  <a:schemeClr val="tx1"/>
                </a:solidFill>
              </a:rPr>
              <a:t>Уральские добровольцы </a:t>
            </a:r>
            <a:r>
              <a:rPr lang="ru-RU" dirty="0" err="1" smtClean="0">
                <a:solidFill>
                  <a:schemeClr val="tx1"/>
                </a:solidFill>
              </a:rPr>
              <a:t>отличи-лись</a:t>
            </a:r>
            <a:r>
              <a:rPr lang="ru-RU" dirty="0" smtClean="0">
                <a:solidFill>
                  <a:schemeClr val="tx1"/>
                </a:solidFill>
              </a:rPr>
              <a:t> во время </a:t>
            </a:r>
            <a:r>
              <a:rPr lang="ru-RU" dirty="0" err="1" smtClean="0">
                <a:solidFill>
                  <a:schemeClr val="tx1"/>
                </a:solidFill>
              </a:rPr>
              <a:t>Висло-Одерской</a:t>
            </a:r>
            <a:r>
              <a:rPr lang="ru-RU" dirty="0" smtClean="0">
                <a:solidFill>
                  <a:schemeClr val="tx1"/>
                </a:solidFill>
              </a:rPr>
              <a:t> (12 января - 2 февраля 1945 г.), </a:t>
            </a:r>
            <a:r>
              <a:rPr lang="ru-RU" dirty="0" err="1" smtClean="0">
                <a:solidFill>
                  <a:schemeClr val="tx1"/>
                </a:solidFill>
              </a:rPr>
              <a:t>Нижне-Силезской</a:t>
            </a:r>
            <a:r>
              <a:rPr lang="ru-RU" dirty="0" smtClean="0">
                <a:solidFill>
                  <a:schemeClr val="tx1"/>
                </a:solidFill>
              </a:rPr>
              <a:t> и </a:t>
            </a:r>
            <a:r>
              <a:rPr lang="ru-RU" dirty="0" err="1" smtClean="0">
                <a:solidFill>
                  <a:schemeClr val="tx1"/>
                </a:solidFill>
              </a:rPr>
              <a:t>Верхне-Силезской</a:t>
            </a:r>
            <a:r>
              <a:rPr lang="ru-RU" dirty="0" smtClean="0">
                <a:solidFill>
                  <a:schemeClr val="tx1"/>
                </a:solidFill>
              </a:rPr>
              <a:t> операций (февраль-март 1945 г.), а в боях за Одер сразились с немецкой танковой дивизией «Герман Геринг». Участвовали в штурме Берлина. Однако и на этом война для них не закончилась. 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На рассвете 10 мая части 10-го танкового корпуса ворвались в Прагу. 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В память о дне освобождения Праги танк № 23 установили на Уездной площади столицы Чехии. Командир же танкового корпуса генерал Е. Е. Белов был назначен начальником Пражского гарнизона.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632917"/>
            <a:ext cx="4288504" cy="551072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ransition spd="med" advClick="0" advTm="30406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733</Words>
  <Application>Microsoft Office PowerPoint</Application>
  <PresentationFormat>Экран (4:3)</PresentationFormat>
  <Paragraphs>29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Calibri</vt:lpstr>
      <vt:lpstr>Тема Office</vt:lpstr>
      <vt:lpstr>10-й гвардейский Уральский добровольческий танковый корпус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10-й гвардейский Уральский добровольческий танковый корпус</dc:title>
  <dc:creator>kshuv</dc:creator>
  <cp:lastModifiedBy>Сергей</cp:lastModifiedBy>
  <cp:revision>22</cp:revision>
  <dcterms:created xsi:type="dcterms:W3CDTF">2011-05-05T04:44:59Z</dcterms:created>
  <dcterms:modified xsi:type="dcterms:W3CDTF">2015-08-22T15:54:50Z</dcterms:modified>
</cp:coreProperties>
</file>