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82" r:id="rId3"/>
    <p:sldId id="274" r:id="rId4"/>
    <p:sldId id="272" r:id="rId5"/>
    <p:sldId id="275" r:id="rId6"/>
    <p:sldId id="276" r:id="rId7"/>
    <p:sldId id="277" r:id="rId8"/>
    <p:sldId id="278" r:id="rId9"/>
    <p:sldId id="279" r:id="rId10"/>
    <p:sldId id="280" r:id="rId11"/>
    <p:sldId id="270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90" r:id="rId20"/>
    <p:sldId id="296" r:id="rId21"/>
    <p:sldId id="294" r:id="rId22"/>
    <p:sldId id="295" r:id="rId23"/>
    <p:sldId id="292" r:id="rId24"/>
    <p:sldId id="293" r:id="rId25"/>
    <p:sldId id="283" r:id="rId26"/>
    <p:sldId id="284" r:id="rId27"/>
    <p:sldId id="285" r:id="rId28"/>
    <p:sldId id="286" r:id="rId29"/>
    <p:sldId id="287" r:id="rId30"/>
    <p:sldId id="288" r:id="rId31"/>
    <p:sldId id="281" r:id="rId32"/>
    <p:sldId id="265" r:id="rId33"/>
    <p:sldId id="266" r:id="rId34"/>
    <p:sldId id="268" r:id="rId35"/>
    <p:sldId id="271" r:id="rId36"/>
    <p:sldId id="289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2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dikal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http://s59.radikal.ru/i163/1008/b6/2f15d9eda63e.jpg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4" Type="http://schemas.openxmlformats.org/officeDocument/2006/relationships/image" Target="http://s52.radikal.ru/i137/1008/22/971d09b090c0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http://s006.radikal.ru/i214/1008/f7/38c4c7f12dae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http://rucoin.ru/auction/images/L_70_2.jpg" TargetMode="External"/><Relationship Id="rId4" Type="http://schemas.openxmlformats.org/officeDocument/2006/relationships/image" Target="../media/image20.jpeg"/><Relationship Id="rId9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image" Target="../media/image2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hyperlink" Target="http://rucoin.ru/files/Coins_1991_1992_1993/10kopeek-1991_m.JPG" TargetMode="External"/><Relationship Id="rId10" Type="http://schemas.openxmlformats.org/officeDocument/2006/relationships/image" Target="../media/image31.jpeg"/><Relationship Id="rId4" Type="http://schemas.openxmlformats.org/officeDocument/2006/relationships/image" Target="../media/image26.jpeg"/><Relationship Id="rId9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http://rucoin.ru/auction/images/L_70_1.jpg" TargetMode="External"/><Relationship Id="rId5" Type="http://schemas.openxmlformats.org/officeDocument/2006/relationships/image" Target="../media/image34.jpeg"/><Relationship Id="rId4" Type="http://schemas.openxmlformats.org/officeDocument/2006/relationships/image" Target="http://rucoin.ru/auction/images/L_70_2.jpg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dikal.ru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5" Type="http://schemas.openxmlformats.org/officeDocument/2006/relationships/image" Target="http://s52.radikal.ru/i135/1008/fe/3de7860aa265.jpg" TargetMode="External"/><Relationship Id="rId4" Type="http://schemas.openxmlformats.org/officeDocument/2006/relationships/image" Target="../media/image3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dikal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5" Type="http://schemas.openxmlformats.org/officeDocument/2006/relationships/image" Target="http://s001.radikal.ru/i194/1008/ac/7ec6a4e918c7.jpg" TargetMode="External"/><Relationship Id="rId4" Type="http://schemas.openxmlformats.org/officeDocument/2006/relationships/image" Target="../media/image3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www.radikal.ru/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http://s001.radikal.ru/i193/1008/8c/d2ea1b337678.jpg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www.radikal.ru/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http://s60.radikal.ru/i167/1008/57/61ace7aee7c3.jpg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s59.radikal.ru/i163/1008/b6/2f15d9eda63e.jpg">
            <a:hlinkClick r:id="rId3"/>
          </p:cNvPr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2643174" y="1500174"/>
            <a:ext cx="3786214" cy="3571900"/>
          </a:xfrm>
          <a:prstGeom prst="rect">
            <a:avLst/>
          </a:prstGeom>
          <a:noFill/>
          <a:ln w="38100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285852" y="285728"/>
            <a:ext cx="6909520" cy="92333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Моя коллекция монет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7772400" cy="252890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ru-RU" b="1" dirty="0" smtClean="0"/>
              <a:t> </a:t>
            </a:r>
            <a:r>
              <a:rPr lang="ru-RU" sz="5300" b="1" dirty="0" smtClean="0">
                <a:solidFill>
                  <a:schemeClr val="accent2">
                    <a:lumMod val="75000"/>
                  </a:schemeClr>
                </a:solidFill>
              </a:rPr>
              <a:t>«Деньги либо господствуют над своим                                                                 обладателем, либо служат ему» </a:t>
            </a:r>
            <a:br>
              <a:rPr lang="ru-RU" sz="53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5300" b="1" dirty="0" smtClean="0">
                <a:solidFill>
                  <a:schemeClr val="accent2">
                    <a:lumMod val="75000"/>
                  </a:schemeClr>
                </a:solidFill>
              </a:rPr>
              <a:t>(Гораций).</a:t>
            </a:r>
            <a:endParaRPr lang="ru-RU" sz="53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18"/>
            <a:ext cx="7772400" cy="147002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Актуальность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14" y="2214554"/>
            <a:ext cx="6915176" cy="414340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Деньги интересовали людей в разные исторические эпохи, были предметом зависти, вражды, преступлений, войн.</a:t>
            </a:r>
          </a:p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У меня есть небольшая коллекция монет,  и я задал себе вопрос: а чем эти монеты интересны? Представляют ли  они какую-нибудь ценность?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857232"/>
            <a:ext cx="7772400" cy="147002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Объект исследования: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00372"/>
            <a:ext cx="6915176" cy="157163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деньги в жизни человека и общества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71480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Предмет исследования: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3214686"/>
            <a:ext cx="6400800" cy="17526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коллекция монет</a:t>
            </a:r>
            <a:endParaRPr lang="ru-RU" sz="4800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71480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Цель: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00306"/>
            <a:ext cx="6400800" cy="3138494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сделать описание своей коллекции монет</a:t>
            </a:r>
            <a:endParaRPr lang="ru-RU" sz="4400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642918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Задачи: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571744"/>
            <a:ext cx="7043742" cy="3286148"/>
          </a:xfrm>
        </p:spPr>
        <p:txBody>
          <a:bodyPr>
            <a:normAutofit fontScale="85000" lnSpcReduction="20000"/>
          </a:bodyPr>
          <a:lstStyle/>
          <a:p>
            <a:pPr lvl="0" algn="l">
              <a:buFont typeface="Wingdings" pitchFamily="2" charset="2"/>
              <a:buChar char="v"/>
            </a:pPr>
            <a:r>
              <a:rPr lang="ru-RU" sz="39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выяснить историю  </a:t>
            </a:r>
          </a:p>
          <a:p>
            <a:pPr lvl="0" algn="l"/>
            <a:r>
              <a:rPr lang="ru-RU" sz="39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   происхождения денег;</a:t>
            </a:r>
          </a:p>
          <a:p>
            <a:pPr lvl="0" algn="l">
              <a:buFont typeface="Wingdings" pitchFamily="2" charset="2"/>
              <a:buChar char="v"/>
            </a:pPr>
            <a:r>
              <a:rPr lang="ru-RU" sz="39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узнать что такое   </a:t>
            </a:r>
          </a:p>
          <a:p>
            <a:pPr lvl="0" algn="l"/>
            <a:r>
              <a:rPr lang="ru-RU" sz="39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   нумизматика;</a:t>
            </a:r>
          </a:p>
          <a:p>
            <a:pPr lvl="0" algn="l">
              <a:buFont typeface="Wingdings" pitchFamily="2" charset="2"/>
              <a:buChar char="v"/>
            </a:pPr>
            <a:r>
              <a:rPr lang="ru-RU" sz="39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описать свою коллекцию   </a:t>
            </a:r>
          </a:p>
          <a:p>
            <a:pPr lvl="0" algn="l"/>
            <a:r>
              <a:rPr lang="ru-RU" sz="39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   монет.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714356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Методы </a:t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исследования: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3286124"/>
            <a:ext cx="6400800" cy="17526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анализ, метод экспертных оценок</a:t>
            </a:r>
            <a:endParaRPr lang="ru-RU" sz="4000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785794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Научная новизна: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3000372"/>
            <a:ext cx="6400800" cy="175260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описана собственная коллекция монет</a:t>
            </a:r>
            <a:endParaRPr lang="ru-RU" sz="4000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428604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Практическая значимость: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857496"/>
            <a:ext cx="6400800" cy="175260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результаты работы можно использовать как дополнительный материал при изучении истории, нумизматики</a:t>
            </a:r>
            <a:endParaRPr lang="ru-RU" sz="3600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5357826"/>
            <a:ext cx="7772400" cy="1143008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Часто в роли денег выступал скот. Даже само слово «капитал» произошло от латинского слова </a:t>
            </a:r>
            <a:r>
              <a:rPr lang="ru-RU" sz="1800" b="1" dirty="0" err="1" smtClean="0"/>
              <a:t>caput</a:t>
            </a:r>
            <a:r>
              <a:rPr lang="ru-RU" sz="1800" b="1" dirty="0" smtClean="0"/>
              <a:t>, что в переводе означает «голова», потому что счет скота вели по головам.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785794"/>
            <a:ext cx="5857916" cy="439709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ffec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357422" y="0"/>
            <a:ext cx="4286280" cy="6429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Из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истории денег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357166"/>
            <a:ext cx="5486400" cy="56673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Из истории денег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00166" y="5357826"/>
            <a:ext cx="6780240" cy="80486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Большой популярностью в качестве денег пользовались раковины каури.</a:t>
            </a:r>
            <a:endParaRPr lang="ru-RU" sz="2800" dirty="0"/>
          </a:p>
        </p:txBody>
      </p:sp>
      <p:pic>
        <p:nvPicPr>
          <p:cNvPr id="2050" name="Picture 2" descr="http://s52.radikal.ru/i137/1008/22/971d09b090c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r:link="rId4" cstate="print"/>
          <a:srcRect t="3033" b="3033"/>
          <a:stretch>
            <a:fillRect/>
          </a:stretch>
        </p:blipFill>
        <p:spPr bwMode="auto">
          <a:xfrm>
            <a:off x="2143108" y="1357298"/>
            <a:ext cx="5000660" cy="3750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http://s006.radikal.ru/i214/1008/f7/38c4c7f12dae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2071670" y="928670"/>
            <a:ext cx="4929222" cy="4811477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71472" y="5857868"/>
            <a:ext cx="8158162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Александр Македонский стал первым правителем, приказавшим чеканить свое изображение на монетах.</a:t>
            </a:r>
            <a:br>
              <a:rPr kumimoji="0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</a:b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85918" y="285728"/>
            <a:ext cx="5486400" cy="566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Из истории денег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85728"/>
            <a:ext cx="5486400" cy="56673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Из истории денег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00166" y="4857760"/>
            <a:ext cx="6278588" cy="1457316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2800" b="1" dirty="0" smtClean="0"/>
              <a:t>У восточных славян до начала монетного обращения важную роль в торговле с Арабским Востоком играли шкурки куницы, от которых произошло название металлической денежной единицы Древней Руси «куна».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1142984"/>
            <a:ext cx="5642045" cy="3052778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357166"/>
            <a:ext cx="5486400" cy="56673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Из истории денег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smtClean="0"/>
              <a:t>Во времена татаро-монгольского ига на Руси деньгами служили серебряные слитки – гривны.</a:t>
            </a:r>
            <a:endParaRPr lang="ru-RU" sz="24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812519" y="616449"/>
            <a:ext cx="3286149" cy="505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14290"/>
            <a:ext cx="5486400" cy="56673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Из истории денег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85786" y="5643578"/>
            <a:ext cx="7429552" cy="80486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Копейку ввела мать Ивана Грозного - Елена Глинская в 1534 г. </a:t>
            </a:r>
            <a:r>
              <a:rPr lang="ru-RU" sz="2000" dirty="0" smtClean="0"/>
              <a:t>Свое название монета получила по изображению всадника с копьем.</a:t>
            </a:r>
          </a:p>
          <a:p>
            <a:pPr algn="ctr"/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000108"/>
            <a:ext cx="3179405" cy="424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 descr="государственная русская монет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3143248"/>
            <a:ext cx="2409825" cy="2381250"/>
          </a:xfrm>
          <a:prstGeom prst="rect">
            <a:avLst/>
          </a:prstGeom>
          <a:noFill/>
        </p:spPr>
      </p:pic>
      <p:pic>
        <p:nvPicPr>
          <p:cNvPr id="6148" name="Picture 4" descr="государственная русская монет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928670"/>
            <a:ext cx="2352675" cy="2381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85728"/>
            <a:ext cx="5486400" cy="56673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Из истории денег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85786" y="5643578"/>
            <a:ext cx="8072494" cy="121442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В 1748 г. </a:t>
            </a:r>
            <a:r>
              <a:rPr lang="ru-RU" sz="2000" b="1" dirty="0" err="1" smtClean="0"/>
              <a:t>Михайле</a:t>
            </a:r>
            <a:r>
              <a:rPr lang="ru-RU" sz="2000" b="1" dirty="0" smtClean="0"/>
              <a:t> Ломоносову была выплачена государственная премия в размере 2 тыс. рублей. Бумажных денег в России тогда еще не было. Пришлось везти 3,5 т медных монет - на десятке подвод.</a:t>
            </a:r>
          </a:p>
          <a:p>
            <a:pPr algn="ctr"/>
            <a:endParaRPr lang="ru-RU" sz="20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928670"/>
            <a:ext cx="3575147" cy="4695716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357166"/>
            <a:ext cx="5486400" cy="56673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Из истории денег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28662" y="5643578"/>
            <a:ext cx="7858180" cy="80486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В эпоху Екатерины ІІ в 1768 (1769) году  выпущены первые русские бумажные деньги. </a:t>
            </a:r>
            <a:endParaRPr lang="ru-RU" sz="2000" b="1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000108"/>
            <a:ext cx="7215238" cy="4538870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Функции денег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22" y="2214554"/>
            <a:ext cx="6400800" cy="3424246"/>
          </a:xfrm>
        </p:spPr>
        <p:txBody>
          <a:bodyPr/>
          <a:lstStyle/>
          <a:p>
            <a:pPr algn="l">
              <a:buFont typeface="Wingdings" pitchFamily="2" charset="2"/>
              <a:buChar char="Ø"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Мера стоимости</a:t>
            </a:r>
          </a:p>
          <a:p>
            <a:pPr algn="l">
              <a:buFont typeface="Wingdings" pitchFamily="2" charset="2"/>
              <a:buChar char="Ø"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Средство обмена</a:t>
            </a:r>
          </a:p>
          <a:p>
            <a:pPr algn="l">
              <a:buFont typeface="Wingdings" pitchFamily="2" charset="2"/>
              <a:buChar char="Ø"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Средство платежа</a:t>
            </a:r>
          </a:p>
          <a:p>
            <a:pPr algn="l">
              <a:buFont typeface="Wingdings" pitchFamily="2" charset="2"/>
              <a:buChar char="Ø"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Средство накопления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Нумизматика – наука о монетах</a:t>
            </a:r>
            <a:endParaRPr lang="ru-RU" sz="4000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2071678"/>
            <a:ext cx="81439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Возникла в Западной Европе в начале XVI века. Предметом изучения нумизматики является  изображение, надписи и системы древних, средневековых и новых монет и медалей. Нумизматика  считается одной из вспомогательных исторических наук.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Монеты из коллекции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3" name="Рисунок 2" descr="1 копейка 1899 год"/>
          <p:cNvPicPr/>
          <p:nvPr/>
        </p:nvPicPr>
        <p:blipFill>
          <a:blip r:embed="rId3" cstate="print"/>
          <a:srcRect r="49184"/>
          <a:stretch>
            <a:fillRect/>
          </a:stretch>
        </p:blipFill>
        <p:spPr bwMode="auto">
          <a:xfrm>
            <a:off x="214282" y="1428736"/>
            <a:ext cx="1928826" cy="1909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Николай II 1/2 копейки 1899 Cu (медь) | Реверс"/>
          <p:cNvPicPr/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2143108" y="1857364"/>
            <a:ext cx="2176465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1 копейка 24 г"/>
          <p:cNvPicPr/>
          <p:nvPr/>
        </p:nvPicPr>
        <p:blipFill>
          <a:blip r:embed="rId6" cstate="print">
            <a:lum bright="20000"/>
          </a:blip>
          <a:srcRect r="50000"/>
          <a:stretch>
            <a:fillRect/>
          </a:stretch>
        </p:blipFill>
        <p:spPr bwMode="auto">
          <a:xfrm>
            <a:off x="4429124" y="1214422"/>
            <a:ext cx="207170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3 копейки 34 (две стороны)"/>
          <p:cNvPicPr/>
          <p:nvPr/>
        </p:nvPicPr>
        <p:blipFill>
          <a:blip r:embed="rId7" cstate="print"/>
          <a:srcRect r="49152"/>
          <a:stretch>
            <a:fillRect/>
          </a:stretch>
        </p:blipFill>
        <p:spPr bwMode="auto">
          <a:xfrm>
            <a:off x="6500826" y="1643050"/>
            <a:ext cx="2000264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3 копейки 49 г (две стороны)"/>
          <p:cNvPicPr/>
          <p:nvPr/>
        </p:nvPicPr>
        <p:blipFill>
          <a:blip r:embed="rId8" cstate="print"/>
          <a:srcRect r="50633"/>
          <a:stretch>
            <a:fillRect/>
          </a:stretch>
        </p:blipFill>
        <p:spPr bwMode="auto">
          <a:xfrm>
            <a:off x="642910" y="4071942"/>
            <a:ext cx="221457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money_USSR_1ryble_1965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57620" y="3786190"/>
            <a:ext cx="492922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78581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Ценность монет</a:t>
            </a:r>
            <a:endParaRPr lang="ru-RU" sz="4000" b="1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00034" y="1643050"/>
          <a:ext cx="8215369" cy="4592367"/>
        </p:xfrm>
        <a:graphic>
          <a:graphicData uri="http://schemas.openxmlformats.org/drawingml/2006/table">
            <a:tbl>
              <a:tblPr/>
              <a:tblGrid>
                <a:gridCol w="2571769"/>
                <a:gridCol w="2904571"/>
                <a:gridCol w="2739029"/>
              </a:tblGrid>
              <a:tr h="3309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</a:rPr>
                        <a:t>Номинал 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</a:rPr>
                        <a:t>Год выпуска</a:t>
                      </a:r>
                      <a:endParaRPr lang="ru-RU" sz="20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</a:rPr>
                        <a:t>Ценность монеты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1 копейка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1899г.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1830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1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½ копейки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1899 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г.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100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1 копейка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baseline="0" dirty="0" smtClean="0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1924г.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100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3 копейки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1949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80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3 копейки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1961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20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2 копейки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1961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20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3 копейки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1961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10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5 копеек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1961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5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20 копеек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1961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</a:rPr>
                        <a:t>1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1 рубль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1964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</a:rPr>
                        <a:t>10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1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1 рубль юбилейный к 20-летию Победы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1965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35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Монеты достоинством 10 копеек, выпущенные в 1991 году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 descr="money_1991_10kopeek(2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857364"/>
            <a:ext cx="4043374" cy="2057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rucoin.ru/files/Coins_1991_1992_1993/10kopeek-1991_m_bronz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2071678"/>
            <a:ext cx="178595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10 копеек 1991 м желтый металл">
            <a:hlinkClick r:id="rId5" tgtFrame="_blank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3702" y="2071678"/>
            <a:ext cx="1714512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10 копеек 1991 Л реверс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34" y="4214818"/>
            <a:ext cx="1752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10 копеек 1991 Л аверс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14546" y="4214818"/>
            <a:ext cx="17335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10 копеек 1991 М реверс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86248" y="4071942"/>
            <a:ext cx="189547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10 копеек 1991 реверс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72264" y="4071942"/>
            <a:ext cx="17716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 flipV="1">
            <a:off x="2143108" y="1571612"/>
            <a:ext cx="571504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V="1">
            <a:off x="5286380" y="1571612"/>
            <a:ext cx="571504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flipV="1">
            <a:off x="7143768" y="1571612"/>
            <a:ext cx="571504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2071670" y="6000768"/>
            <a:ext cx="571504" cy="5715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5072066" y="6072206"/>
            <a:ext cx="571504" cy="50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7358082" y="6000768"/>
            <a:ext cx="571504" cy="5715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429520" y="6143644"/>
            <a:ext cx="5080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214942" y="6072206"/>
            <a:ext cx="571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143108" y="6072206"/>
            <a:ext cx="463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4 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7143768" y="1571612"/>
            <a:ext cx="5794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5357818" y="1571612"/>
            <a:ext cx="5794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285984" y="1643050"/>
            <a:ext cx="354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Монета 10 коп.1991г.м (ценность – 1 руб.)</a:t>
            </a:r>
            <a:b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Монета 10 коп.1991г. (ценность 800 руб.)</a:t>
            </a:r>
            <a:b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Сплав медно-никелевый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Рисунок 2" descr="10 копеек 1991 М аверс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071678"/>
            <a:ext cx="4000528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10 копеек 1991 аверс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2214554"/>
            <a:ext cx="378621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428605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1 копейка 1899 года.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4786322"/>
            <a:ext cx="6400800" cy="175260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Гурт рубчатый. Металл, из которого изготовлена монета - медь. Вес 3,28 гр. Диаметр 21,7 мм. Монета отчеканена на заводе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Розенкранца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в Санкт-Петербургском монетном дворе, во время правления императора Николая II. </a:t>
            </a:r>
          </a:p>
          <a:p>
            <a:endParaRPr lang="ru-RU" dirty="0"/>
          </a:p>
        </p:txBody>
      </p:sp>
      <p:pic>
        <p:nvPicPr>
          <p:cNvPr id="4" name="Рисунок 3" descr="1 копейка 1899 год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357298"/>
            <a:ext cx="621510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428604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½ копейки 1899 года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5286388"/>
            <a:ext cx="6400800" cy="125253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Гурт рубчатый. Металл – медь. Вес – 1,64г. Монетный двор Санкт-Петербурга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Николай II 1/2 копейки 1899 Cu (медь) | Реверс"/>
          <p:cNvPicPr/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1285852" y="1714488"/>
            <a:ext cx="3123251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Николай II 1/2 копейки 1899 Cu (медь) | Аверс"/>
          <p:cNvPicPr/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4500562" y="1785926"/>
            <a:ext cx="335758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1копейка 1924г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5357826"/>
            <a:ext cx="6400800" cy="857256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Медь. Вес 3,28 гр. Диаметр 21,7 мм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1 копейка 24 г"/>
          <p:cNvPicPr/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714480" y="1714488"/>
            <a:ext cx="614366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357166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3 копейки 1934г.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5286388"/>
            <a:ext cx="7000924" cy="107157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Медь. Вес 3,28 гр. Диаметр 21,7 мм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3 копейки 34 (две стороны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1500174"/>
            <a:ext cx="628654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3 копейки 1949г.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5286388"/>
            <a:ext cx="7143800" cy="928694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Медь. Вес 3,28 гр. Диаметр 21,7 мм. 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3 копейки 49 г (две стороны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1357298"/>
            <a:ext cx="650085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357166"/>
            <a:ext cx="7772400" cy="1470025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Первая юбилейная монета</a:t>
            </a:r>
            <a:b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в честь двадцатилетия победы в Великой Отечественной войне. 1 рубль.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5357826"/>
            <a:ext cx="8286808" cy="923916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На лицевой стороне юбилейной монеты — Воин-освободитель, памятник который стоит в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Трептов-парке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в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 Берлине. 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Рисунок 3" descr="money_USSR_1ryble_196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1857364"/>
            <a:ext cx="671517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71480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Выводы: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2000240"/>
            <a:ext cx="8072494" cy="4067188"/>
          </a:xfrm>
        </p:spPr>
        <p:txBody>
          <a:bodyPr>
            <a:normAutofit lnSpcReduction="10000"/>
          </a:bodyPr>
          <a:lstStyle/>
          <a:p>
            <a:pPr lvl="0" algn="l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выяснена  история происхождения денег   </a:t>
            </a:r>
          </a:p>
          <a:p>
            <a:pPr lvl="0"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 в разное время и в разных странах; </a:t>
            </a:r>
          </a:p>
          <a:p>
            <a:pPr lvl="0" algn="l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узнал,  что такое нумизматика: наука, без   </a:t>
            </a:r>
          </a:p>
          <a:p>
            <a:pPr lvl="0"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знания которой невозможно оценить  </a:t>
            </a:r>
          </a:p>
          <a:p>
            <a:pPr lvl="0"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монеты, их достоинства и особенности; </a:t>
            </a:r>
          </a:p>
          <a:p>
            <a:pPr lvl="0" algn="l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 помощью приобретенных знаний   </a:t>
            </a:r>
          </a:p>
          <a:p>
            <a:pPr lvl="0"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описана часть монет из моей коллекции.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85728"/>
            <a:ext cx="5843590" cy="928694"/>
          </a:xfrm>
        </p:spPr>
        <p:txBody>
          <a:bodyPr>
            <a:noAutofit/>
          </a:bodyPr>
          <a:lstStyle/>
          <a:p>
            <a:r>
              <a:rPr lang="ru-RU" sz="2800" dirty="0" smtClean="0"/>
              <a:t>Денежные суеверия и приметы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2976" y="5367338"/>
            <a:ext cx="7500990" cy="80486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Считается, что в день зарплаты нельзя тратить ни единого рубля. Вся сумма должна переночевать дома.</a:t>
            </a:r>
            <a:endParaRPr lang="ru-RU" sz="2400" b="1" dirty="0"/>
          </a:p>
        </p:txBody>
      </p:sp>
      <p:pic>
        <p:nvPicPr>
          <p:cNvPr id="22530" name="Picture 2" descr="http://s52.radikal.ru/i135/1008/fe/3de7860aa265.jpg">
            <a:hlinkClick r:id="rId3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r:link="rId5" cstate="print"/>
          <a:srcRect t="7219" b="7219"/>
          <a:stretch>
            <a:fillRect/>
          </a:stretch>
        </p:blipFill>
        <p:spPr bwMode="auto">
          <a:xfrm>
            <a:off x="1785938" y="1071563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428604"/>
            <a:ext cx="5486400" cy="56673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Денежные суеверия и приметы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71472" y="5367338"/>
            <a:ext cx="8572528" cy="80486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По </a:t>
            </a:r>
            <a:r>
              <a:rPr lang="ru-RU" sz="2400" b="1" dirty="0" err="1" smtClean="0"/>
              <a:t>фэн-шую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трехлапая</a:t>
            </a:r>
            <a:r>
              <a:rPr lang="ru-RU" sz="2400" b="1" dirty="0" smtClean="0"/>
              <a:t> жаба с монеткой во рту является очень сильным денежным талисманом, приносит богатство и денежную удачу.</a:t>
            </a:r>
            <a:endParaRPr lang="ru-RU" sz="2400" b="1" dirty="0"/>
          </a:p>
        </p:txBody>
      </p:sp>
      <p:pic>
        <p:nvPicPr>
          <p:cNvPr id="23554" name="Picture 2" descr="http://s001.radikal.ru/i194/1008/ac/7ec6a4e918c7.jpg">
            <a:hlinkClick r:id="rId3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r:link="rId5" cstate="print"/>
          <a:srcRect t="12500" b="12500"/>
          <a:stretch>
            <a:fillRect/>
          </a:stretch>
        </p:blipFill>
        <p:spPr bwMode="auto">
          <a:xfrm>
            <a:off x="1785918" y="1214422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285728"/>
            <a:ext cx="5486400" cy="56673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Денежные суеверия и приметы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4348" y="5572140"/>
            <a:ext cx="8072494" cy="80486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Посадите денежное дерево - </a:t>
            </a:r>
            <a:r>
              <a:rPr lang="ru-RU" sz="2400" b="1" dirty="0" err="1" smtClean="0"/>
              <a:t>толстянку</a:t>
            </a:r>
            <a:r>
              <a:rPr lang="ru-RU" sz="2400" b="1" dirty="0" smtClean="0"/>
              <a:t> (ее еще называют деревом счастья).</a:t>
            </a:r>
            <a:endParaRPr lang="ru-RU" sz="2400" b="1" dirty="0"/>
          </a:p>
        </p:txBody>
      </p:sp>
      <p:pic>
        <p:nvPicPr>
          <p:cNvPr id="25602" name="Picture 2" descr="http://s001.radikal.ru/i193/1008/8c/d2ea1b337678.jpg">
            <a:hlinkClick r:id="rId2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1714480" y="1000108"/>
            <a:ext cx="5922984" cy="4442238"/>
          </a:xfrm>
          <a:prstGeom prst="rect">
            <a:avLst/>
          </a:prstGeom>
          <a:noFill/>
          <a:ln w="5715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7158" y="5715016"/>
            <a:ext cx="8786842" cy="857256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Приобретение денег требует доблести; сохранение денег требует рассудительности; трата денег требует искусства.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Авербах Б.</a:t>
            </a:r>
          </a:p>
          <a:p>
            <a:pPr algn="ctr"/>
            <a:endParaRPr lang="ru-RU" dirty="0"/>
          </a:p>
        </p:txBody>
      </p:sp>
      <p:pic>
        <p:nvPicPr>
          <p:cNvPr id="24578" name="Picture 2" descr="http://s60.radikal.ru/i167/1008/57/61ace7aee7c3.jpg">
            <a:hlinkClick r:id="rId2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r:link="rId4" cstate="print"/>
          <a:srcRect t="12500" b="12500"/>
          <a:stretch>
            <a:fillRect/>
          </a:stretch>
        </p:blipFill>
        <p:spPr bwMode="auto">
          <a:xfrm>
            <a:off x="1214414" y="357166"/>
            <a:ext cx="704855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500174"/>
            <a:ext cx="7772400" cy="2928957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Благодарим за внимание</a:t>
            </a:r>
            <a:endParaRPr lang="ru-RU" sz="5400" b="1" spc="5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480</TotalTime>
  <Words>729</Words>
  <Application>Microsoft Office PowerPoint</Application>
  <PresentationFormat>Экран (4:3)</PresentationFormat>
  <Paragraphs>122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2" baseType="lpstr">
      <vt:lpstr>Arial</vt:lpstr>
      <vt:lpstr>Arial Black</vt:lpstr>
      <vt:lpstr>Calibri</vt:lpstr>
      <vt:lpstr>Times New Roman</vt:lpstr>
      <vt:lpstr>Wingdings</vt:lpstr>
      <vt:lpstr>Тема Office</vt:lpstr>
      <vt:lpstr>Презентация PowerPoint</vt:lpstr>
      <vt:lpstr> «Деньги либо господствуют над своим                                                                 обладателем, либо служат ему»  (Гораций).</vt:lpstr>
      <vt:lpstr>Актуальность</vt:lpstr>
      <vt:lpstr>Объект исследования:</vt:lpstr>
      <vt:lpstr>Предмет исследования:</vt:lpstr>
      <vt:lpstr>Цель:</vt:lpstr>
      <vt:lpstr>Задачи:</vt:lpstr>
      <vt:lpstr>Методы  исследования:</vt:lpstr>
      <vt:lpstr>Научная новизна:</vt:lpstr>
      <vt:lpstr>Практическая значимость:</vt:lpstr>
      <vt:lpstr>Часто в роли денег выступал скот. Даже само слово «капитал» произошло от латинского слова caput, что в переводе означает «голова», потому что счет скота вели по головам. </vt:lpstr>
      <vt:lpstr>Из истории денег</vt:lpstr>
      <vt:lpstr>Презентация PowerPoint</vt:lpstr>
      <vt:lpstr>Из истории денег</vt:lpstr>
      <vt:lpstr>Из истории денег</vt:lpstr>
      <vt:lpstr>Из истории денег</vt:lpstr>
      <vt:lpstr>Из истории денег</vt:lpstr>
      <vt:lpstr>Из истории денег</vt:lpstr>
      <vt:lpstr>Функции денег</vt:lpstr>
      <vt:lpstr>Нумизматика – наука о монетах</vt:lpstr>
      <vt:lpstr>Монеты из коллекции</vt:lpstr>
      <vt:lpstr>Ценность монет</vt:lpstr>
      <vt:lpstr>Монеты достоинством 10 копеек, выпущенные в 1991 году</vt:lpstr>
      <vt:lpstr>Монета 10 коп.1991г.м (ценность – 1 руб.)  Монета 10 коп.1991г. (ценность 800 руб.) Сплав медно-никелевый</vt:lpstr>
      <vt:lpstr>1 копейка 1899 года. </vt:lpstr>
      <vt:lpstr>½ копейки 1899 года</vt:lpstr>
      <vt:lpstr>1копейка 1924г</vt:lpstr>
      <vt:lpstr>3 копейки 1934г.</vt:lpstr>
      <vt:lpstr>3 копейки 1949г. </vt:lpstr>
      <vt:lpstr>Первая юбилейная монета в честь двадцатилетия победы в Великой Отечественной войне. 1 рубль.</vt:lpstr>
      <vt:lpstr>Выводы:</vt:lpstr>
      <vt:lpstr>Денежные суеверия и приметы </vt:lpstr>
      <vt:lpstr>Денежные суеверия и приметы</vt:lpstr>
      <vt:lpstr>Денежные суеверия и приметы</vt:lpstr>
      <vt:lpstr>Презентация PowerPoint</vt:lpstr>
      <vt:lpstr>Благодарим за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Часто в роли денег выступал скот. Даже само слово «капитал» произошло от латинского слова caput, что в переводе означает «голова», потому что счет скота вели по головам. </dc:title>
  <cp:lastModifiedBy>Сергей</cp:lastModifiedBy>
  <cp:revision>45</cp:revision>
  <dcterms:modified xsi:type="dcterms:W3CDTF">2015-08-18T17:22:39Z</dcterms:modified>
</cp:coreProperties>
</file>