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354" r:id="rId4"/>
    <p:sldId id="330" r:id="rId5"/>
    <p:sldId id="293" r:id="rId6"/>
    <p:sldId id="301" r:id="rId7"/>
    <p:sldId id="306" r:id="rId8"/>
    <p:sldId id="307" r:id="rId9"/>
    <p:sldId id="315" r:id="rId10"/>
    <p:sldId id="313" r:id="rId11"/>
    <p:sldId id="314" r:id="rId12"/>
    <p:sldId id="317" r:id="rId13"/>
    <p:sldId id="318" r:id="rId14"/>
    <p:sldId id="319" r:id="rId15"/>
    <p:sldId id="320" r:id="rId16"/>
    <p:sldId id="322" r:id="rId17"/>
    <p:sldId id="321" r:id="rId18"/>
    <p:sldId id="364" r:id="rId19"/>
    <p:sldId id="261" r:id="rId20"/>
    <p:sldId id="323" r:id="rId21"/>
    <p:sldId id="303" r:id="rId22"/>
    <p:sldId id="344" r:id="rId23"/>
    <p:sldId id="262" r:id="rId24"/>
    <p:sldId id="334" r:id="rId25"/>
    <p:sldId id="360" r:id="rId26"/>
    <p:sldId id="361" r:id="rId27"/>
    <p:sldId id="287" r:id="rId28"/>
    <p:sldId id="267" r:id="rId29"/>
    <p:sldId id="336" r:id="rId30"/>
    <p:sldId id="304" r:id="rId31"/>
    <p:sldId id="305" r:id="rId32"/>
    <p:sldId id="308" r:id="rId33"/>
    <p:sldId id="338" r:id="rId34"/>
    <p:sldId id="311" r:id="rId35"/>
    <p:sldId id="362" r:id="rId36"/>
    <p:sldId id="358" r:id="rId37"/>
    <p:sldId id="316" r:id="rId38"/>
    <p:sldId id="341" r:id="rId39"/>
    <p:sldId id="342" r:id="rId40"/>
    <p:sldId id="278" r:id="rId41"/>
    <p:sldId id="363" r:id="rId42"/>
    <p:sldId id="279" r:id="rId43"/>
    <p:sldId id="365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33CC33"/>
    <a:srgbClr val="FFFF99"/>
    <a:srgbClr val="0000FF"/>
    <a:srgbClr val="0033CC"/>
    <a:srgbClr val="7A5D00"/>
    <a:srgbClr val="F2B800"/>
    <a:srgbClr val="FFCC99"/>
    <a:srgbClr val="E2AC00"/>
    <a:srgbClr val="A8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214" autoAdjust="0"/>
  </p:normalViewPr>
  <p:slideViewPr>
    <p:cSldViewPr>
      <p:cViewPr varScale="1">
        <p:scale>
          <a:sx n="44" d="100"/>
          <a:sy n="44" d="100"/>
        </p:scale>
        <p:origin x="11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1C8D1-6845-49E1-B497-86A1AE545D95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10295-B244-49B9-93F5-F6C523E03A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14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10295-B244-49B9-93F5-F6C523E03A3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5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10295-B244-49B9-93F5-F6C523E03A34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504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1874-58E2-4B96-B220-CD32C9692EC4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B95D2-085C-4C9C-98F9-63751FE05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1874-58E2-4B96-B220-CD32C9692EC4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B95D2-085C-4C9C-98F9-63751FE05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1874-58E2-4B96-B220-CD32C9692EC4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B95D2-085C-4C9C-98F9-63751FE05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1874-58E2-4B96-B220-CD32C9692EC4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B95D2-085C-4C9C-98F9-63751FE05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1874-58E2-4B96-B220-CD32C9692EC4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B95D2-085C-4C9C-98F9-63751FE05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1874-58E2-4B96-B220-CD32C9692EC4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B95D2-085C-4C9C-98F9-63751FE05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1874-58E2-4B96-B220-CD32C9692EC4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B95D2-085C-4C9C-98F9-63751FE05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1874-58E2-4B96-B220-CD32C9692EC4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B95D2-085C-4C9C-98F9-63751FE05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1874-58E2-4B96-B220-CD32C9692EC4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B95D2-085C-4C9C-98F9-63751FE05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1874-58E2-4B96-B220-CD32C9692EC4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B95D2-085C-4C9C-98F9-63751FE05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1874-58E2-4B96-B220-CD32C9692EC4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B95D2-085C-4C9C-98F9-63751FE05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11874-58E2-4B96-B220-CD32C9692EC4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B95D2-085C-4C9C-98F9-63751FE05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4.png"/><Relationship Id="rId7" Type="http://schemas.openxmlformats.org/officeDocument/2006/relationships/image" Target="../media/image8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34.png"/><Relationship Id="rId9" Type="http://schemas.openxmlformats.org/officeDocument/2006/relationships/image" Target="../media/image8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 descr="430aec6ef2af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571536" y="0"/>
            <a:ext cx="10358510" cy="7000900"/>
          </a:xfrm>
          <a:prstGeom prst="rect">
            <a:avLst/>
          </a:prstGeom>
        </p:spPr>
      </p:pic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1214422"/>
            <a:ext cx="9144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Русские богатыри </a:t>
            </a: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легенда или быль.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7878730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-214338"/>
            <a:ext cx="3500462" cy="1000132"/>
          </a:xfrm>
        </p:spPr>
        <p:txBody>
          <a:bodyPr>
            <a:noAutofit/>
          </a:bodyPr>
          <a:lstStyle/>
          <a:p>
            <a:r>
              <a:rPr lang="ru-RU" sz="4800" i="1" dirty="0" smtClean="0">
                <a:solidFill>
                  <a:srgbClr val="A88000"/>
                </a:solidFill>
                <a:latin typeface="Monotype Corsiva" pitchFamily="66" charset="0"/>
              </a:rPr>
              <a:t>ВВЕДЕНИЕ</a:t>
            </a:r>
            <a:endParaRPr lang="ru-RU" sz="4800" i="1" dirty="0">
              <a:solidFill>
                <a:srgbClr val="A88000"/>
              </a:solidFill>
              <a:latin typeface="Monotype Corsiva" pitchFamily="66" charset="0"/>
            </a:endParaRPr>
          </a:p>
        </p:txBody>
      </p:sp>
      <p:pic>
        <p:nvPicPr>
          <p:cNvPr id="1029" name="Picture 5" descr="F:\к презентации\978548802906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43438" y="142852"/>
            <a:ext cx="4357718" cy="4745096"/>
          </a:xfrm>
          <a:prstGeom prst="rect">
            <a:avLst/>
          </a:prstGeom>
          <a:noFill/>
        </p:spPr>
      </p:pic>
      <p:pic>
        <p:nvPicPr>
          <p:cNvPr id="118785" name="Picture 1" descr="F:\Проект итог\76049724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4282" y="1357298"/>
            <a:ext cx="2838455" cy="3493973"/>
          </a:xfrm>
          <a:prstGeom prst="rect">
            <a:avLst/>
          </a:prstGeom>
          <a:noFill/>
        </p:spPr>
      </p:pic>
      <p:pic>
        <p:nvPicPr>
          <p:cNvPr id="118786" name="Picture 2" descr="F:\Проект итог\1278609249_15de6c3e5850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643175" y="3616181"/>
            <a:ext cx="2857520" cy="310370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5720" y="500042"/>
            <a:ext cx="4214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2B800"/>
                </a:solidFill>
                <a:latin typeface="Times New Roman" pitchFamily="18" charset="0"/>
                <a:cs typeface="Times New Roman" pitchFamily="18" charset="0"/>
              </a:rPr>
              <a:t>2012 год – </a:t>
            </a:r>
            <a:r>
              <a:rPr lang="ru-RU" sz="2400" dirty="0" err="1" smtClean="0">
                <a:solidFill>
                  <a:srgbClr val="F2B800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r>
              <a:rPr lang="ru-RU" sz="2400" dirty="0" smtClean="0">
                <a:solidFill>
                  <a:srgbClr val="F2B800"/>
                </a:solidFill>
                <a:latin typeface="Times New Roman" pitchFamily="18" charset="0"/>
                <a:cs typeface="Times New Roman" pitchFamily="18" charset="0"/>
              </a:rPr>
              <a:t>  российской истории.</a:t>
            </a:r>
            <a:endParaRPr lang="ru-RU" sz="2400" dirty="0">
              <a:solidFill>
                <a:srgbClr val="F2B8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8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8" name="Рисунок 7" descr="Копия b3c52aca62ce26bb74f26af12375782c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214290"/>
            <a:ext cx="8643998" cy="6429420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6" name="Picture 2" descr="D:\vasneztov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8643998" cy="64294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6397007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908" y="0"/>
            <a:ext cx="9286907" cy="6858000"/>
          </a:xfrm>
          <a:prstGeom prst="rect">
            <a:avLst/>
          </a:prstGeom>
          <a:noFill/>
        </p:spPr>
      </p:pic>
      <p:pic>
        <p:nvPicPr>
          <p:cNvPr id="8" name="Picture 3" descr="F:\к презентации\Добрыня\Копия a94981ca76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166"/>
            <a:ext cx="4656186" cy="5072098"/>
          </a:xfrm>
          <a:prstGeom prst="rect">
            <a:avLst/>
          </a:prstGeom>
          <a:noFill/>
        </p:spPr>
      </p:pic>
      <p:pic>
        <p:nvPicPr>
          <p:cNvPr id="9" name="Picture 2" descr="F:\к презентации\Добрыня\Добрыня.Н.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57752" y="1357298"/>
            <a:ext cx="4068053" cy="5267217"/>
          </a:xfrm>
          <a:prstGeom prst="rect">
            <a:avLst/>
          </a:prstGeom>
          <a:noFill/>
        </p:spPr>
      </p:pic>
      <p:pic>
        <p:nvPicPr>
          <p:cNvPr id="10" name="Рисунок 9" descr="Декор монро-дизайн (3)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18453360">
            <a:off x="7377168" y="-211871"/>
            <a:ext cx="1698090" cy="1605428"/>
          </a:xfrm>
          <a:prstGeom prst="rect">
            <a:avLst/>
          </a:prstGeom>
        </p:spPr>
      </p:pic>
      <p:pic>
        <p:nvPicPr>
          <p:cNvPr id="12" name="Рисунок 11" descr="Декор монро-дизайн (3)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6067571">
            <a:off x="-40486" y="5471661"/>
            <a:ext cx="1698090" cy="1605428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5" name="Рисунок 4" descr="Michal_Ivan-Bogatyr-ya-900-1361-23682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214290"/>
            <a:ext cx="4162269" cy="6294275"/>
          </a:xfrm>
          <a:prstGeom prst="rect">
            <a:avLst/>
          </a:prstGeom>
        </p:spPr>
      </p:pic>
      <p:pic>
        <p:nvPicPr>
          <p:cNvPr id="7" name="Рисунок 6" descr="effd81608f7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214290"/>
            <a:ext cx="4429156" cy="6357982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715436" cy="6510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8" name="Рисунок 7" descr="post-3-1317985264487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4290"/>
            <a:ext cx="8786842" cy="6286544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" name="Рисунок 9" descr="Декор монро-дизайн (24)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4071942"/>
            <a:ext cx="2720180" cy="2571744"/>
          </a:xfrm>
          <a:prstGeom prst="rect">
            <a:avLst/>
          </a:prstGeom>
        </p:spPr>
      </p:pic>
      <p:pic>
        <p:nvPicPr>
          <p:cNvPr id="5" name="Рисунок 4" descr="2c32123580ec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357166"/>
            <a:ext cx="8215370" cy="428628"/>
          </a:xfrm>
          <a:prstGeom prst="rect">
            <a:avLst/>
          </a:prstGeom>
        </p:spPr>
      </p:pic>
      <p:pic>
        <p:nvPicPr>
          <p:cNvPr id="6" name="Рисунок 5" descr="Василий Буслаев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57158" y="285728"/>
            <a:ext cx="4143404" cy="6215106"/>
          </a:xfrm>
          <a:prstGeom prst="rect">
            <a:avLst/>
          </a:prstGeom>
        </p:spPr>
      </p:pic>
      <p:pic>
        <p:nvPicPr>
          <p:cNvPr id="7" name="Рисунок 6" descr="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0496" y="214290"/>
            <a:ext cx="4919039" cy="6286544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" name="Рисунок 9" descr="Декор монро-дизайн (24)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4071942"/>
            <a:ext cx="2720180" cy="2571744"/>
          </a:xfrm>
          <a:prstGeom prst="rect">
            <a:avLst/>
          </a:prstGeom>
        </p:spPr>
      </p:pic>
      <p:pic>
        <p:nvPicPr>
          <p:cNvPr id="9" name="Рисунок 8" descr="full1320553897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929058" y="190500"/>
            <a:ext cx="5010143" cy="6381772"/>
          </a:xfrm>
          <a:prstGeom prst="rect">
            <a:avLst/>
          </a:prstGeom>
        </p:spPr>
      </p:pic>
      <p:pic>
        <p:nvPicPr>
          <p:cNvPr id="5" name="Рисунок 4" descr="c5f915bd7ffe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14282" y="214290"/>
            <a:ext cx="4071935" cy="6429398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" name="Рисунок 9" descr="Декор монро-дизайн (24)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4071942"/>
            <a:ext cx="2720180" cy="2571744"/>
          </a:xfrm>
          <a:prstGeom prst="rect">
            <a:avLst/>
          </a:prstGeom>
        </p:spPr>
      </p:pic>
      <p:pic>
        <p:nvPicPr>
          <p:cNvPr id="8" name="Рисунок 7" descr="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043" y="214290"/>
            <a:ext cx="4448957" cy="6429420"/>
          </a:xfrm>
          <a:prstGeom prst="rect">
            <a:avLst/>
          </a:prstGeom>
        </p:spPr>
      </p:pic>
      <p:pic>
        <p:nvPicPr>
          <p:cNvPr id="7" name="Рисунок 6" descr="05labr6v51241785573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14282" y="214290"/>
            <a:ext cx="4572032" cy="6257461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" name="Рисунок 9" descr="Декор монро-дизайн (24)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4071942"/>
            <a:ext cx="2720180" cy="2571744"/>
          </a:xfrm>
          <a:prstGeom prst="rect">
            <a:avLst/>
          </a:prstGeom>
        </p:spPr>
      </p:pic>
      <p:pic>
        <p:nvPicPr>
          <p:cNvPr id="5" name="Рисунок 4" descr="206003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57158" y="285728"/>
            <a:ext cx="8572528" cy="6215106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" name="Рисунок 9" descr="Декор монро-дизайн (24)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4071942"/>
            <a:ext cx="2720180" cy="2571744"/>
          </a:xfrm>
          <a:prstGeom prst="rect">
            <a:avLst/>
          </a:prstGeom>
        </p:spPr>
      </p:pic>
      <p:pic>
        <p:nvPicPr>
          <p:cNvPr id="5" name="Рисунок 4" descr="fb75af3984bafd1ed5acd8882b6cb48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285728"/>
            <a:ext cx="3839792" cy="6143668"/>
          </a:xfrm>
          <a:prstGeom prst="rect">
            <a:avLst/>
          </a:prstGeom>
        </p:spPr>
      </p:pic>
      <p:pic>
        <p:nvPicPr>
          <p:cNvPr id="9" name="Рисунок 8" descr="04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124" y="357166"/>
            <a:ext cx="4357718" cy="6072230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" name="Рисунок 9" descr="Декор монро-дизайн (24)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4071942"/>
            <a:ext cx="2720180" cy="2571744"/>
          </a:xfrm>
          <a:prstGeom prst="rect">
            <a:avLst/>
          </a:prstGeom>
        </p:spPr>
      </p:pic>
      <p:pic>
        <p:nvPicPr>
          <p:cNvPr id="5" name="Рисунок 4" descr="0008a3fa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85728"/>
            <a:ext cx="8501122" cy="6302916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" name="Рисунок 9" descr="Декор монро-дизайн (24)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4071942"/>
            <a:ext cx="2720180" cy="2571744"/>
          </a:xfrm>
          <a:prstGeom prst="rect">
            <a:avLst/>
          </a:prstGeom>
        </p:spPr>
      </p:pic>
      <p:pic>
        <p:nvPicPr>
          <p:cNvPr id="6" name="Рисунок 5" descr="Das Wi1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9" y="357166"/>
            <a:ext cx="8604712" cy="6143668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" name="Рисунок 9" descr="Декор монро-дизайн (24)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4071942"/>
            <a:ext cx="2720180" cy="2571744"/>
          </a:xfrm>
          <a:prstGeom prst="rect">
            <a:avLst/>
          </a:prstGeom>
        </p:spPr>
      </p:pic>
      <p:pic>
        <p:nvPicPr>
          <p:cNvPr id="5" name="Рисунок 4" descr="srm-03-b-0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85720" y="357166"/>
            <a:ext cx="4500594" cy="6143668"/>
          </a:xfrm>
          <a:prstGeom prst="rect">
            <a:avLst/>
          </a:prstGeom>
        </p:spPr>
      </p:pic>
      <p:pic>
        <p:nvPicPr>
          <p:cNvPr id="6" name="Рисунок 5" descr="srm-03-e-01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500562" y="357166"/>
            <a:ext cx="4286250" cy="6162675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" name="Рисунок 9" descr="Декор монро-дизайн (24)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4071942"/>
            <a:ext cx="2720180" cy="2571744"/>
          </a:xfrm>
          <a:prstGeom prst="rect">
            <a:avLst/>
          </a:prstGeom>
        </p:spPr>
      </p:pic>
      <p:pic>
        <p:nvPicPr>
          <p:cNvPr id="5" name="Рисунок 4" descr="Илья-Муромец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62" y="285728"/>
            <a:ext cx="4398866" cy="6143668"/>
          </a:xfrm>
          <a:prstGeom prst="rect">
            <a:avLst/>
          </a:prstGeom>
        </p:spPr>
      </p:pic>
      <p:pic>
        <p:nvPicPr>
          <p:cNvPr id="6" name="Рисунок 5" descr="s4309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357166"/>
            <a:ext cx="4098165" cy="6072230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2" name="Picture 7" descr="F:\узоры\Декор монро-дизайн (17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545169">
            <a:off x="7825331" y="237022"/>
            <a:ext cx="1110004" cy="1049433"/>
          </a:xfrm>
          <a:prstGeom prst="rect">
            <a:avLst/>
          </a:prstGeom>
          <a:noFill/>
        </p:spPr>
      </p:pic>
      <p:pic>
        <p:nvPicPr>
          <p:cNvPr id="13" name="Picture 7" descr="F:\узоры\Декор монро-дизайн (17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3180230">
            <a:off x="207162" y="5575097"/>
            <a:ext cx="1110004" cy="1049433"/>
          </a:xfrm>
          <a:prstGeom prst="rect">
            <a:avLst/>
          </a:prstGeom>
          <a:noFill/>
        </p:spPr>
      </p:pic>
      <p:pic>
        <p:nvPicPr>
          <p:cNvPr id="14" name="Picture 7" descr="F:\узоры\Декор монро-дизайн (17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956170">
            <a:off x="7827086" y="5569580"/>
            <a:ext cx="1110004" cy="1049433"/>
          </a:xfrm>
          <a:prstGeom prst="rect">
            <a:avLst/>
          </a:prstGeom>
          <a:noFill/>
        </p:spPr>
      </p:pic>
      <p:pic>
        <p:nvPicPr>
          <p:cNvPr id="15" name="Picture 7" descr="F:\узоры\Декор монро-дизайн (17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8974971">
            <a:off x="208760" y="238111"/>
            <a:ext cx="1110004" cy="1049433"/>
          </a:xfrm>
          <a:prstGeom prst="rect">
            <a:avLst/>
          </a:prstGeom>
          <a:noFill/>
        </p:spPr>
      </p:pic>
      <p:pic>
        <p:nvPicPr>
          <p:cNvPr id="9" name="Рисунок 8" descr="3dddf5238da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7" y="357166"/>
            <a:ext cx="8362525" cy="6143668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фон\Nabor_fonov_№5\5-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858280" cy="857256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3100" b="1" dirty="0" smtClean="0">
                <a:latin typeface="Monotype Corsiva" pitchFamily="66" charset="0"/>
              </a:rPr>
              <a:t/>
            </a:r>
            <a:br>
              <a:rPr lang="ru-RU" sz="3100" b="1" dirty="0" smtClean="0">
                <a:latin typeface="Monotype Corsiva" pitchFamily="66" charset="0"/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9" name="Picture 4" descr="D:\проект\75220843_4360376_0168936aa0_3925058_219538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500570"/>
            <a:ext cx="3170972" cy="2071702"/>
          </a:xfrm>
          <a:prstGeom prst="rect">
            <a:avLst/>
          </a:prstGeom>
          <a:noFill/>
        </p:spPr>
      </p:pic>
      <p:pic>
        <p:nvPicPr>
          <p:cNvPr id="8" name="Содержимое 4" descr="3cc73abbce9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214290"/>
            <a:ext cx="8786874" cy="6429420"/>
          </a:xfrm>
          <a:prstGeom prst="rect">
            <a:avLst/>
          </a:prstGeom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" name="Рисунок 9" descr="Декор монро-дизайн (24)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4071942"/>
            <a:ext cx="2720180" cy="2571744"/>
          </a:xfrm>
          <a:prstGeom prst="rect">
            <a:avLst/>
          </a:prstGeom>
        </p:spPr>
      </p:pic>
      <p:pic>
        <p:nvPicPr>
          <p:cNvPr id="6" name="Рисунок 5" descr="svato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357166"/>
            <a:ext cx="3571900" cy="6148352"/>
          </a:xfrm>
          <a:prstGeom prst="rect">
            <a:avLst/>
          </a:prstGeom>
        </p:spPr>
      </p:pic>
      <p:pic>
        <p:nvPicPr>
          <p:cNvPr id="8" name="Рисунок 7" descr="svatogor_N.Rerix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496" y="357166"/>
            <a:ext cx="4786314" cy="6083300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9" name="Рисунок 8" descr="f26ba82e96f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643570" y="357166"/>
            <a:ext cx="3105573" cy="4949120"/>
          </a:xfrm>
          <a:prstGeom prst="rect">
            <a:avLst/>
          </a:prstGeom>
        </p:spPr>
      </p:pic>
      <p:pic>
        <p:nvPicPr>
          <p:cNvPr id="6" name="Рисунок 5" descr="srm-03-s-0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8596" y="500042"/>
            <a:ext cx="3072236" cy="4519600"/>
          </a:xfrm>
          <a:prstGeom prst="rect">
            <a:avLst/>
          </a:prstGeom>
        </p:spPr>
      </p:pic>
      <p:pic>
        <p:nvPicPr>
          <p:cNvPr id="8" name="Рисунок 7" descr="23t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286116" y="2500306"/>
            <a:ext cx="2823874" cy="3771889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7" name="Содержимое 3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8501122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F:\к презентации\Святогор\Rsvytogor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428604"/>
            <a:ext cx="1962150" cy="3333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фон\Nabor_fonov_№5\5-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4286248" cy="5572164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>
                <a:latin typeface="Monotype Corsiva" pitchFamily="66" charset="0"/>
              </a:rPr>
              <a:t>. </a:t>
            </a:r>
            <a:endParaRPr lang="ru-RU" sz="3100" b="1" dirty="0">
              <a:latin typeface="Monotype Corsiva" pitchFamily="66" charset="0"/>
            </a:endParaRPr>
          </a:p>
        </p:txBody>
      </p:sp>
      <p:pic>
        <p:nvPicPr>
          <p:cNvPr id="2055" name="Picture 7" descr="F:\к презентации\Святогор\a9ad5bc3973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142852"/>
            <a:ext cx="4572032" cy="6500858"/>
          </a:xfrm>
          <a:prstGeom prst="rect">
            <a:avLst/>
          </a:prstGeom>
          <a:noFill/>
        </p:spPr>
      </p:pic>
      <p:pic>
        <p:nvPicPr>
          <p:cNvPr id="5" name="Рисунок 4" descr="02172234a94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857752" y="142852"/>
            <a:ext cx="4071966" cy="6500858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0"/>
            <a:ext cx="9143999" cy="6858000"/>
          </a:xfrm>
          <a:prstGeom prst="rect">
            <a:avLst/>
          </a:prstGeom>
          <a:noFill/>
        </p:spPr>
      </p:pic>
      <p:pic>
        <p:nvPicPr>
          <p:cNvPr id="89089" name="Picture 1" descr="F:\Проект итог\volh-vseslav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57158" y="428604"/>
            <a:ext cx="4217213" cy="328614"/>
          </a:xfrm>
          <a:prstGeom prst="rect">
            <a:avLst/>
          </a:prstGeom>
          <a:noFill/>
        </p:spPr>
      </p:pic>
      <p:pic>
        <p:nvPicPr>
          <p:cNvPr id="5" name="Picture 2" descr="F:\к презентации\Вольга Святославович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857232"/>
            <a:ext cx="4572032" cy="5715040"/>
          </a:xfrm>
          <a:prstGeom prst="rect">
            <a:avLst/>
          </a:prstGeom>
          <a:noFill/>
        </p:spPr>
      </p:pic>
      <p:pic>
        <p:nvPicPr>
          <p:cNvPr id="89090" name="Picture 2" descr="F:\Проект итог\1820329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43438" y="357166"/>
            <a:ext cx="4357718" cy="62151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9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7" name="Содержимое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40290" name="Picture 2" descr="F:\Проект итог\RdunaIPRivanoviC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57158" y="285728"/>
            <a:ext cx="4071955" cy="452439"/>
          </a:xfrm>
          <a:prstGeom prst="rect">
            <a:avLst/>
          </a:prstGeom>
          <a:noFill/>
        </p:spPr>
      </p:pic>
      <p:pic>
        <p:nvPicPr>
          <p:cNvPr id="8" name="Рисунок 7" descr="0_6f30e_c19298bb_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789306"/>
            <a:ext cx="4143404" cy="5711527"/>
          </a:xfrm>
          <a:prstGeom prst="rect">
            <a:avLst/>
          </a:prstGeom>
        </p:spPr>
      </p:pic>
      <p:pic>
        <p:nvPicPr>
          <p:cNvPr id="9" name="Рисунок 8" descr="1cd8f315cd5a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500562" y="357166"/>
            <a:ext cx="4283585" cy="6143668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3971924" cy="78581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7A5D00"/>
                </a:solidFill>
                <a:latin typeface="Monotype Corsiva" pitchFamily="66" charset="0"/>
              </a:rPr>
              <a:t>Микула </a:t>
            </a:r>
            <a:r>
              <a:rPr lang="ru-RU" sz="3600" b="1" dirty="0" err="1" smtClean="0">
                <a:solidFill>
                  <a:srgbClr val="7A5D00"/>
                </a:solidFill>
                <a:latin typeface="Monotype Corsiva" pitchFamily="66" charset="0"/>
              </a:rPr>
              <a:t>Селянинович</a:t>
            </a:r>
            <a:r>
              <a:rPr lang="ru-RU" sz="3600" b="1" dirty="0" smtClean="0">
                <a:solidFill>
                  <a:srgbClr val="7A5D00"/>
                </a:solidFill>
                <a:latin typeface="Monotype Corsiva" pitchFamily="66" charset="0"/>
              </a:rPr>
              <a:t> </a:t>
            </a:r>
            <a:r>
              <a:rPr lang="ru-RU" sz="2700" b="1" dirty="0" smtClean="0">
                <a:solidFill>
                  <a:srgbClr val="FF0000"/>
                </a:solidFill>
                <a:latin typeface="Monotype Corsiva" pitchFamily="66" charset="0"/>
              </a:rPr>
              <a:t>—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DSC0168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714356"/>
            <a:ext cx="4477576" cy="5786478"/>
          </a:xfrm>
          <a:prstGeom prst="rect">
            <a:avLst/>
          </a:prstGeom>
        </p:spPr>
      </p:pic>
      <p:pic>
        <p:nvPicPr>
          <p:cNvPr id="6" name="Рисунок 5" descr="simakov-ivan-vasilyevich-svyatogor-191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496" y="500042"/>
            <a:ext cx="4857744" cy="5857916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1620406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00042"/>
            <a:ext cx="8143932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9" name="Содержимое 3" descr="tbogat98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  <p:pic>
        <p:nvPicPr>
          <p:cNvPr id="10" name="Picture 1" descr="F:\Новая папка\Ilya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86380" y="214290"/>
            <a:ext cx="3685618" cy="5715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7" name="Рисунок 6" descr="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572000" y="2357430"/>
            <a:ext cx="4286280" cy="4081123"/>
          </a:xfrm>
          <a:prstGeom prst="rect">
            <a:avLst/>
          </a:prstGeom>
        </p:spPr>
      </p:pic>
      <p:pic>
        <p:nvPicPr>
          <p:cNvPr id="3" name="Рисунок 2" descr="ramka1_1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428604"/>
            <a:ext cx="4786346" cy="3714776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6" name="Picture 3" descr="D:\под черн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472" y="500042"/>
            <a:ext cx="4929222" cy="2953723"/>
          </a:xfrm>
          <a:prstGeom prst="rect">
            <a:avLst/>
          </a:prstGeom>
          <a:noFill/>
        </p:spPr>
      </p:pic>
      <p:pic>
        <p:nvPicPr>
          <p:cNvPr id="7" name="Рисунок 6" descr="Илья-Муромец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6" y="928670"/>
            <a:ext cx="3409950" cy="5000660"/>
          </a:xfrm>
          <a:prstGeom prst="rect">
            <a:avLst/>
          </a:prstGeom>
        </p:spPr>
      </p:pic>
      <p:pic>
        <p:nvPicPr>
          <p:cNvPr id="8" name="Picture 2" descr="D:\300px-Solovej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786050" y="2831782"/>
            <a:ext cx="2643206" cy="3594637"/>
          </a:xfrm>
          <a:prstGeom prst="rect">
            <a:avLst/>
          </a:prstGeom>
          <a:noFill/>
        </p:spPr>
      </p:pic>
      <p:pic>
        <p:nvPicPr>
          <p:cNvPr id="9" name="Picture 4" descr="D:\20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7158" y="2928934"/>
            <a:ext cx="2362192" cy="34405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3" name="Рисунок 2" descr="1262376711_0_cd01_46c27780_xl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2" y="285728"/>
            <a:ext cx="5135566" cy="6215066"/>
          </a:xfrm>
          <a:prstGeom prst="rect">
            <a:avLst/>
          </a:prstGeom>
        </p:spPr>
      </p:pic>
      <p:pic>
        <p:nvPicPr>
          <p:cNvPr id="5" name="Рисунок 4" descr="0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285728"/>
            <a:ext cx="3214710" cy="6215106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6" name="Рисунок 5" descr="3bdd680bd757f8fdee8e520e1d0_pre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0" y="2643182"/>
            <a:ext cx="7072362" cy="3929090"/>
          </a:xfrm>
          <a:prstGeom prst="rect">
            <a:avLst/>
          </a:prstGeom>
        </p:spPr>
      </p:pic>
      <p:pic>
        <p:nvPicPr>
          <p:cNvPr id="5" name="Рисунок 4" descr="mocsh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285728"/>
            <a:ext cx="5000660" cy="3482340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6" name="Рисунок 5" descr="Добрыня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928926" y="214290"/>
            <a:ext cx="5857916" cy="6429396"/>
          </a:xfrm>
          <a:prstGeom prst="rect">
            <a:avLst/>
          </a:prstGeom>
        </p:spPr>
      </p:pic>
      <p:pic>
        <p:nvPicPr>
          <p:cNvPr id="9" name="Рисунок 8" descr="RdobrqnyPRnikitiC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1285860"/>
            <a:ext cx="2643206" cy="495601"/>
          </a:xfrm>
          <a:prstGeom prst="rect">
            <a:avLst/>
          </a:prstGeom>
        </p:spPr>
      </p:pic>
      <p:pic>
        <p:nvPicPr>
          <p:cNvPr id="10" name="Рисунок 9" descr="Декор монро-дизайн (24)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14282" y="4071942"/>
            <a:ext cx="2720180" cy="257174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57158" y="1928802"/>
            <a:ext cx="27146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7A5D00"/>
                </a:solidFill>
                <a:latin typeface="Constantia" pitchFamily="18" charset="0"/>
              </a:rPr>
              <a:t>Исторический прототип – воевода Добрыня, </a:t>
            </a:r>
          </a:p>
          <a:p>
            <a:pPr algn="ctr"/>
            <a:r>
              <a:rPr lang="ru-RU" sz="2400" dirty="0" smtClean="0">
                <a:solidFill>
                  <a:srgbClr val="7A5D00"/>
                </a:solidFill>
                <a:latin typeface="Constantia" pitchFamily="18" charset="0"/>
              </a:rPr>
              <a:t>дядя князя Владимира</a:t>
            </a:r>
            <a:endParaRPr lang="ru-RU" sz="2400" dirty="0">
              <a:solidFill>
                <a:srgbClr val="7A5D0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6" name="Рисунок 5" descr="Бой Добрыни со змеем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7158" y="357166"/>
            <a:ext cx="3643338" cy="6143668"/>
          </a:xfrm>
          <a:prstGeom prst="rect">
            <a:avLst/>
          </a:prstGeom>
        </p:spPr>
      </p:pic>
      <p:pic>
        <p:nvPicPr>
          <p:cNvPr id="9" name="Рисунок 8" descr="39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934" y="285728"/>
            <a:ext cx="4857784" cy="6215106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" name="Рисунок 9" descr="Декор монро-дизайн (24)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85720" y="5621524"/>
            <a:ext cx="2214578" cy="1236476"/>
          </a:xfrm>
          <a:prstGeom prst="rect">
            <a:avLst/>
          </a:prstGeom>
        </p:spPr>
      </p:pic>
      <p:pic>
        <p:nvPicPr>
          <p:cNvPr id="8" name="Рисунок 7" descr="Декор монро-дизайн (24)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357950" y="357166"/>
            <a:ext cx="2357454" cy="1214446"/>
          </a:xfrm>
          <a:prstGeom prst="rect">
            <a:avLst/>
          </a:prstGeom>
        </p:spPr>
      </p:pic>
      <p:pic>
        <p:nvPicPr>
          <p:cNvPr id="9" name="Рисунок 8" descr="fr0282_03_bi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10" y="1000108"/>
            <a:ext cx="4000528" cy="478633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42976" y="428604"/>
            <a:ext cx="26805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A5D00"/>
                </a:solidFill>
                <a:latin typeface="Monotype Corsiva" pitchFamily="66" charset="0"/>
              </a:rPr>
              <a:t>Алеша Попович </a:t>
            </a:r>
            <a:endParaRPr lang="ru-RU" sz="3200" dirty="0">
              <a:solidFill>
                <a:srgbClr val="7A5D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2143116"/>
            <a:ext cx="378621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7A5D00"/>
                </a:solidFill>
                <a:latin typeface="Times New Roman" pitchFamily="18" charset="0"/>
                <a:cs typeface="Times New Roman" pitchFamily="18" charset="0"/>
              </a:rPr>
              <a:t>Сын ростовского попа Леонтия.</a:t>
            </a:r>
          </a:p>
          <a:p>
            <a:pPr algn="ctr"/>
            <a:r>
              <a:rPr lang="ru-RU" sz="3200" b="1" dirty="0" smtClean="0">
                <a:solidFill>
                  <a:srgbClr val="A88000"/>
                </a:solidFill>
                <a:latin typeface="Monotype Corsiva" pitchFamily="66" charset="0"/>
              </a:rPr>
              <a:t>Он как младший брат входит в богатырскую троицу вместе с Ильёй Муромцем и Добрыней Никитичем. </a:t>
            </a:r>
            <a:endParaRPr lang="ru-RU" sz="3200" dirty="0" smtClean="0"/>
          </a:p>
          <a:p>
            <a:pPr algn="ctr"/>
            <a:endParaRPr lang="ru-RU" sz="3200" b="1" i="1" dirty="0">
              <a:solidFill>
                <a:srgbClr val="7A5D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3286124"/>
            <a:ext cx="4000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" name="Рисунок 9" descr="Декор монро-дизайн (24)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1472" y="4929198"/>
            <a:ext cx="2214578" cy="2093732"/>
          </a:xfrm>
          <a:prstGeom prst="rect">
            <a:avLst/>
          </a:prstGeom>
        </p:spPr>
      </p:pic>
      <p:pic>
        <p:nvPicPr>
          <p:cNvPr id="6" name="Рисунок 5" descr="1319452680_d0c1892bcd6a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57158" y="357166"/>
            <a:ext cx="3429024" cy="4857784"/>
          </a:xfrm>
          <a:prstGeom prst="rect">
            <a:avLst/>
          </a:prstGeom>
        </p:spPr>
      </p:pic>
      <p:pic>
        <p:nvPicPr>
          <p:cNvPr id="7" name="Picture 2" descr="D:\жен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357554" y="2357430"/>
            <a:ext cx="5392737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Декор монро-дизайн (24)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572132" y="428604"/>
            <a:ext cx="2214578" cy="2093732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9" name="Содержимое 3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857256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5" name="Содержимое 3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3" y="214290"/>
            <a:ext cx="8715435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фон\Nabor_fonov_№5\5-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4a931f673fcee213408fcfdafcb6f655_800x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19" y="214290"/>
            <a:ext cx="8544567" cy="642942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00034" y="785794"/>
            <a:ext cx="821537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1018B0"/>
              </a:buClr>
              <a:buFontTx/>
              <a:buBlip>
                <a:blip r:embed="rId3"/>
              </a:buBlip>
            </a:pPr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1018B0"/>
              </a:buClr>
              <a:buFontTx/>
              <a:buBlip>
                <a:blip r:embed="rId3"/>
              </a:buBlip>
            </a:pPr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1018B0"/>
              </a:buClr>
              <a:buFontTx/>
              <a:buBlip>
                <a:blip r:embed="rId3"/>
              </a:buBlip>
            </a:pPr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1018B0"/>
              </a:buClr>
              <a:buFontTx/>
              <a:buBlip>
                <a:blip r:embed="rId3"/>
              </a:buBlip>
            </a:pPr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1018B0"/>
              </a:buClr>
              <a:buFontTx/>
              <a:buBlip>
                <a:blip r:embed="rId3"/>
              </a:buBlip>
            </a:pPr>
            <a:endParaRPr lang="ru-RU" sz="2000" b="1" dirty="0" smtClean="0">
              <a:solidFill>
                <a:srgbClr val="1018B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1018B0"/>
              </a:buClr>
              <a:buFontTx/>
              <a:buBlip>
                <a:blip r:embed="rId3"/>
              </a:buBlip>
            </a:pPr>
            <a:endParaRPr lang="ru-RU" sz="2000" dirty="0" smtClean="0"/>
          </a:p>
          <a:p>
            <a:pPr>
              <a:buClr>
                <a:srgbClr val="1018B0"/>
              </a:buClr>
              <a:buFontTx/>
              <a:buBlip>
                <a:blip r:embed="rId3"/>
              </a:buBlip>
            </a:pPr>
            <a:endParaRPr lang="ru-RU" sz="2000" dirty="0" smtClean="0"/>
          </a:p>
          <a:p>
            <a:pPr>
              <a:buClr>
                <a:srgbClr val="1018B0"/>
              </a:buClr>
              <a:buFontTx/>
              <a:buBlip>
                <a:blip r:embed="rId3"/>
              </a:buBlip>
            </a:pPr>
            <a:endParaRPr lang="ru-RU" b="1" dirty="0" smtClean="0">
              <a:solidFill>
                <a:srgbClr val="1018B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1018B0"/>
              </a:buClr>
              <a:buFontTx/>
              <a:buBlip>
                <a:blip r:embed="rId3"/>
              </a:buBlip>
            </a:pPr>
            <a:endParaRPr lang="ru-RU" b="1" dirty="0">
              <a:solidFill>
                <a:srgbClr val="1018B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7" descr="F:\узоры\Декор монро-дизайн (17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545169">
            <a:off x="7825331" y="237022"/>
            <a:ext cx="1110004" cy="1049433"/>
          </a:xfrm>
          <a:prstGeom prst="rect">
            <a:avLst/>
          </a:prstGeom>
          <a:noFill/>
        </p:spPr>
      </p:pic>
      <p:pic>
        <p:nvPicPr>
          <p:cNvPr id="13" name="Picture 7" descr="F:\узоры\Декор монро-дизайн (17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3180230">
            <a:off x="207162" y="5575097"/>
            <a:ext cx="1110004" cy="1049433"/>
          </a:xfrm>
          <a:prstGeom prst="rect">
            <a:avLst/>
          </a:prstGeom>
          <a:noFill/>
        </p:spPr>
      </p:pic>
      <p:pic>
        <p:nvPicPr>
          <p:cNvPr id="14" name="Picture 7" descr="F:\узоры\Декор монро-дизайн (17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7956170">
            <a:off x="7827086" y="5569580"/>
            <a:ext cx="1110004" cy="1049433"/>
          </a:xfrm>
          <a:prstGeom prst="rect">
            <a:avLst/>
          </a:prstGeom>
          <a:noFill/>
        </p:spPr>
      </p:pic>
      <p:pic>
        <p:nvPicPr>
          <p:cNvPr id="15" name="Picture 7" descr="F:\узоры\Декор монро-дизайн (17)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8974971">
            <a:off x="208760" y="238111"/>
            <a:ext cx="1110004" cy="1049433"/>
          </a:xfrm>
          <a:prstGeom prst="rect">
            <a:avLst/>
          </a:prstGeom>
          <a:noFill/>
        </p:spPr>
      </p:pic>
      <p:pic>
        <p:nvPicPr>
          <p:cNvPr id="9" name="Рисунок 8" descr="IMG_0001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643174" y="428604"/>
            <a:ext cx="3662915" cy="2590562"/>
          </a:xfrm>
          <a:prstGeom prst="rect">
            <a:avLst/>
          </a:prstGeom>
        </p:spPr>
      </p:pic>
      <p:pic>
        <p:nvPicPr>
          <p:cNvPr id="10" name="Рисунок 9" descr="IMG_0003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00034" y="714356"/>
            <a:ext cx="2000264" cy="2828265"/>
          </a:xfrm>
          <a:prstGeom prst="rect">
            <a:avLst/>
          </a:prstGeom>
        </p:spPr>
      </p:pic>
      <p:pic>
        <p:nvPicPr>
          <p:cNvPr id="17" name="Рисунок 16" descr="IMG_0009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1142976" y="3429000"/>
            <a:ext cx="2786082" cy="3071834"/>
          </a:xfrm>
          <a:prstGeom prst="rect">
            <a:avLst/>
          </a:prstGeom>
        </p:spPr>
      </p:pic>
      <p:pic>
        <p:nvPicPr>
          <p:cNvPr id="18" name="Рисунок 17" descr="IMG_0010.jp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4143372" y="3357562"/>
            <a:ext cx="2857520" cy="3076477"/>
          </a:xfrm>
          <a:prstGeom prst="rect">
            <a:avLst/>
          </a:prstGeom>
        </p:spPr>
      </p:pic>
      <p:pic>
        <p:nvPicPr>
          <p:cNvPr id="16" name="Рисунок 15" descr="IMG_0006.jp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6286512" y="714356"/>
            <a:ext cx="2424041" cy="2973704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884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14346" y="0"/>
            <a:ext cx="998417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4357718" cy="628654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  <a:t>Богатыри - люди   исключительные, наделенные чертами, которыми не обладает обычный человек. </a:t>
            </a:r>
            <a:r>
              <a:rPr lang="ru-RU" sz="2400" b="1" i="1" dirty="0" smtClean="0">
                <a:solidFill>
                  <a:srgbClr val="FFFF00"/>
                </a:solidFill>
                <a:latin typeface="Monotype Corsiva" pitchFamily="66" charset="0"/>
              </a:rPr>
              <a:t>У них  была одна цель в жизни :  защищать народы своих стран от злых врагов. </a:t>
            </a:r>
            <a: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  <a:t/>
            </a:r>
            <a:b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  <a:t>Однако в большинстве случаев необыкновенные качества богатырей не имеют сверхъестественного происхождения </a:t>
            </a:r>
            <a:r>
              <a:rPr lang="ru-RU" sz="2400" b="1" i="1" dirty="0" smtClean="0">
                <a:solidFill>
                  <a:srgbClr val="FFFF00"/>
                </a:solidFill>
                <a:latin typeface="Monotype Corsiva" pitchFamily="66" charset="0"/>
              </a:rPr>
              <a:t> Они любимы в народе. Народом они и придуманы. Они воплотились в народных мечтах. </a:t>
            </a:r>
            <a: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  <a:t/>
            </a:r>
            <a:b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2400" b="1" i="1" dirty="0" smtClean="0">
                <a:solidFill>
                  <a:srgbClr val="FFFF00"/>
                </a:solidFill>
                <a:latin typeface="Monotype Corsiva" pitchFamily="66" charset="0"/>
              </a:rPr>
              <a:t>Вот какими должны быть богатыри!</a:t>
            </a:r>
            <a:r>
              <a:rPr lang="ru-RU" sz="2400" b="1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Monotype Corsiva" pitchFamily="66" charset="0"/>
              </a:rPr>
            </a:br>
            <a:endParaRPr lang="ru-RU" sz="24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3071810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sz="2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7890" name="Picture 2" descr="Не перевелись ещё богатыри!..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929190" y="714356"/>
            <a:ext cx="4214810" cy="514353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фон свиток\581759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715436" cy="6510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1924</TotalTime>
  <Words>82</Words>
  <Application>Microsoft Office PowerPoint</Application>
  <PresentationFormat>Экран (4:3)</PresentationFormat>
  <Paragraphs>23</Paragraphs>
  <Slides>43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9" baseType="lpstr">
      <vt:lpstr>Arial</vt:lpstr>
      <vt:lpstr>Calibri</vt:lpstr>
      <vt:lpstr>Constantia</vt:lpstr>
      <vt:lpstr>Monotype Corsiva</vt:lpstr>
      <vt:lpstr>Times New Roman</vt:lpstr>
      <vt:lpstr>Тема Office</vt:lpstr>
      <vt:lpstr>Презентация PowerPoint</vt:lpstr>
      <vt:lpstr>ВВЕДЕНИЕ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</vt:lpstr>
      <vt:lpstr>Презентация PowerPoint</vt:lpstr>
      <vt:lpstr>Презентация PowerPoint</vt:lpstr>
      <vt:lpstr>Презентация PowerPoint</vt:lpstr>
      <vt:lpstr> . </vt:lpstr>
      <vt:lpstr>Презентация PowerPoint</vt:lpstr>
      <vt:lpstr>Презентация PowerPoint</vt:lpstr>
      <vt:lpstr>Презентация PowerPoint</vt:lpstr>
      <vt:lpstr>Микула Селянинович —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Богатыри - люди   исключительные, наделенные чертами, которыми не обладает обычный человек. У них  была одна цель в жизни :  защищать народы своих стран от злых врагов.  Однако в большинстве случаев необыкновенные качества богатырей не имеют сверхъестественного происхождения  Они любимы в народе. Народом они и придуманы. Они воплотились в народных мечтах.  Вот какими должны быть богатыри!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xXx</dc:creator>
  <cp:lastModifiedBy>Сергей</cp:lastModifiedBy>
  <cp:revision>195</cp:revision>
  <dcterms:created xsi:type="dcterms:W3CDTF">2012-04-19T13:48:53Z</dcterms:created>
  <dcterms:modified xsi:type="dcterms:W3CDTF">2015-08-22T15:51:06Z</dcterms:modified>
</cp:coreProperties>
</file>