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82B2514-DE2D-440D-BEB1-9B7DAC5C9E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4EA2186-1FB9-49F1-BE18-114047A202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2B2514-DE2D-440D-BEB1-9B7DAC5C9E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A2186-1FB9-49F1-BE18-114047A202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82B2514-DE2D-440D-BEB1-9B7DAC5C9E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4EA2186-1FB9-49F1-BE18-114047A202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2B2514-DE2D-440D-BEB1-9B7DAC5C9E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A2186-1FB9-49F1-BE18-114047A202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2B2514-DE2D-440D-BEB1-9B7DAC5C9E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A2186-1FB9-49F1-BE18-114047A202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2B2514-DE2D-440D-BEB1-9B7DAC5C9E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A2186-1FB9-49F1-BE18-114047A202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82B2514-DE2D-440D-BEB1-9B7DAC5C9E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A2186-1FB9-49F1-BE18-114047A202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2B2514-DE2D-440D-BEB1-9B7DAC5C9E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A2186-1FB9-49F1-BE18-114047A202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2B2514-DE2D-440D-BEB1-9B7DAC5C9E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A2186-1FB9-49F1-BE18-114047A202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2B2514-DE2D-440D-BEB1-9B7DAC5C9E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A2186-1FB9-49F1-BE18-114047A202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82B2514-DE2D-440D-BEB1-9B7DAC5C9E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4EA2186-1FB9-49F1-BE18-114047A202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82B2514-DE2D-440D-BEB1-9B7DAC5C9ED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4EA2186-1FB9-49F1-BE18-114047A202D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Рациональные числа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6 класс</a:t>
            </a:r>
            <a:endParaRPr lang="ru-RU" sz="4000" dirty="0"/>
          </a:p>
        </p:txBody>
      </p:sp>
      <p:pic>
        <p:nvPicPr>
          <p:cNvPr id="4" name="Рисунок 3" descr="8146354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197503"/>
            <a:ext cx="2250864" cy="373169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Понятие рационального числа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Рациональные числа - это натуральные, отрицательные и дробные (обыкновенные и конечные десятичные) числа.</a:t>
            </a:r>
          </a:p>
          <a:p>
            <a:r>
              <a:rPr lang="ru-RU" dirty="0" smtClean="0"/>
              <a:t>От английского "</a:t>
            </a:r>
            <a:r>
              <a:rPr lang="ru-RU" dirty="0" err="1" smtClean="0"/>
              <a:t>ratio</a:t>
            </a:r>
            <a:r>
              <a:rPr lang="ru-RU" dirty="0" smtClean="0"/>
              <a:t>" - </a:t>
            </a:r>
            <a:r>
              <a:rPr lang="ru-RU" dirty="0" err="1" smtClean="0"/>
              <a:t>отношение,соотношение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Примеры рациональных чисел:</a:t>
            </a:r>
          </a:p>
          <a:p>
            <a:endParaRPr lang="ru-RU" dirty="0"/>
          </a:p>
        </p:txBody>
      </p:sp>
      <p:pic>
        <p:nvPicPr>
          <p:cNvPr id="4" name="Рисунок 3" descr="rational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4500569"/>
            <a:ext cx="5429288" cy="1321603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000924" cy="114300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Историческая справка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857364"/>
            <a:ext cx="3520440" cy="4268799"/>
          </a:xfrm>
        </p:spPr>
        <p:txBody>
          <a:bodyPr>
            <a:normAutofit fontScale="47500" lnSpcReduction="20000"/>
          </a:bodyPr>
          <a:lstStyle/>
          <a:p>
            <a:r>
              <a:rPr lang="ru-RU" sz="2900" dirty="0" smtClean="0"/>
              <a:t>“ К созданию понятия отрицательного числа китайские ученые подошли раньше математиков других народов, во II в. до н. э. Положительные количества в китайской математике называли “</a:t>
            </a:r>
            <a:r>
              <a:rPr lang="ru-RU" sz="2900" dirty="0" err="1" smtClean="0"/>
              <a:t>чжен</a:t>
            </a:r>
            <a:r>
              <a:rPr lang="ru-RU" sz="2900" dirty="0" smtClean="0"/>
              <a:t>”, отрицательные – “фу”. Их изображали разными цветами: “ </a:t>
            </a:r>
            <a:r>
              <a:rPr lang="ru-RU" sz="2900" dirty="0" err="1" smtClean="0"/>
              <a:t>чжен</a:t>
            </a:r>
            <a:r>
              <a:rPr lang="ru-RU" sz="2900" dirty="0" smtClean="0"/>
              <a:t>” - красным, “ фу” - черным. Такой способ изображения использовался в Китае до середины ХII столетия, пока Ли Е не предложил более удобное обозначение отрицательных чисел - цифры, которые изображали отрицательные числа перечеркивали черточкой справа налево. Введение отрицательных чисел и правил их сложения и вычитания можно считать одним из самых крупных открытий китайских ученых” </a:t>
            </a:r>
          </a:p>
          <a:p>
            <a:pPr>
              <a:buNone/>
            </a:pPr>
            <a:r>
              <a:rPr lang="ru-RU" sz="2900" dirty="0" smtClean="0"/>
              <a:t>                                    </a:t>
            </a:r>
            <a:r>
              <a:rPr lang="ru-RU" dirty="0" smtClean="0"/>
              <a:t>           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sz="1200" dirty="0" smtClean="0"/>
              <a:t>“ В Европе с сознанием уверенности в справедливости своих вычислений начал оперировать с отрицательными числами французский математик Никола </a:t>
            </a:r>
            <a:r>
              <a:rPr lang="ru-RU" sz="1200" dirty="0" err="1" smtClean="0"/>
              <a:t>Шюке</a:t>
            </a:r>
            <a:r>
              <a:rPr lang="ru-RU" sz="1200" dirty="0" smtClean="0"/>
              <a:t>. В своих трудах в 1484 г. Он рассматривает задачи, приводящие к уравнениям с отрицательными корнями. </a:t>
            </a:r>
            <a:r>
              <a:rPr lang="ru-RU" sz="1200" dirty="0" err="1" smtClean="0"/>
              <a:t>Шюке</a:t>
            </a:r>
            <a:r>
              <a:rPr lang="ru-RU" sz="1200" dirty="0" smtClean="0"/>
              <a:t> заявляет, что “это вычисление, которое иные считают невозможным, правильно”. </a:t>
            </a:r>
          </a:p>
          <a:p>
            <a:r>
              <a:rPr lang="ru-RU" sz="1200" dirty="0" smtClean="0"/>
              <a:t>Чех Ян </a:t>
            </a:r>
            <a:r>
              <a:rPr lang="ru-RU" sz="1200" dirty="0" err="1" smtClean="0"/>
              <a:t>Видман</a:t>
            </a:r>
            <a:r>
              <a:rPr lang="ru-RU" sz="1200" dirty="0" smtClean="0"/>
              <a:t> уже писал “+” и “ - ” для сложения и вычитания. А чуть позднее немецкий ученый </a:t>
            </a:r>
            <a:r>
              <a:rPr lang="ru-RU" sz="1200" dirty="0" err="1" smtClean="0"/>
              <a:t>Михель</a:t>
            </a:r>
            <a:r>
              <a:rPr lang="ru-RU" sz="1200" dirty="0" smtClean="0"/>
              <a:t> </a:t>
            </a:r>
            <a:r>
              <a:rPr lang="ru-RU" sz="1200" dirty="0" err="1" smtClean="0"/>
              <a:t>Штофель</a:t>
            </a:r>
            <a:r>
              <a:rPr lang="ru-RU" sz="1200" dirty="0" smtClean="0"/>
              <a:t> написал “Полную Арифметику”, которая была напечатана в 1544 году. В ней встречаются такие записи для чисел: 0 – 2; 0 + 2; 0 – 5; 0 + 7. Всеобщее признание отрицательные числа получили в первой половине XIX в., когда была развита строгая теория положительных и отрицательных чисел.</a:t>
            </a:r>
          </a:p>
          <a:p>
            <a:endParaRPr lang="ru-RU" sz="1200" dirty="0"/>
          </a:p>
        </p:txBody>
      </p:sp>
      <p:pic>
        <p:nvPicPr>
          <p:cNvPr id="7" name="Рисунок 6" descr="animatiemagazij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285728"/>
            <a:ext cx="904877" cy="1559173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Множество рациональных чисел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Множество рациональных чисел обозначаются заглавной английской буквой Q (</a:t>
            </a:r>
            <a:r>
              <a:rPr lang="ru-RU" dirty="0" err="1" smtClean="0"/>
              <a:t>кью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Множество Q включает в себя множество целых чисел (Z) и натуральных чисел (N).</a:t>
            </a:r>
            <a:endParaRPr lang="ru-RU" dirty="0"/>
          </a:p>
        </p:txBody>
      </p:sp>
      <p:pic>
        <p:nvPicPr>
          <p:cNvPr id="7" name="Содержимое 6" descr="rational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857620" y="1500174"/>
            <a:ext cx="4143404" cy="4083697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рациональное число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Любое рациональное число можно представить в виде дроби, у которой числитель принадлежит целым числам, а знаменатель - натуральным. </a:t>
            </a:r>
          </a:p>
          <a:p>
            <a:r>
              <a:rPr lang="ru-RU" dirty="0" err="1" smtClean="0"/>
              <a:t>a</a:t>
            </a:r>
            <a:r>
              <a:rPr lang="ru-RU" dirty="0" smtClean="0"/>
              <a:t>/</a:t>
            </a:r>
            <a:r>
              <a:rPr lang="ru-RU" dirty="0" err="1" smtClean="0"/>
              <a:t>b</a:t>
            </a:r>
            <a:r>
              <a:rPr lang="ru-RU" dirty="0" smtClean="0"/>
              <a:t>, где </a:t>
            </a:r>
            <a:r>
              <a:rPr lang="ru-RU" dirty="0" err="1" smtClean="0"/>
              <a:t>a</a:t>
            </a:r>
            <a:r>
              <a:rPr lang="ru-RU" dirty="0" smtClean="0"/>
              <a:t> ∈ Z ( </a:t>
            </a:r>
            <a:r>
              <a:rPr lang="ru-RU" dirty="0" err="1" smtClean="0"/>
              <a:t>a</a:t>
            </a:r>
            <a:r>
              <a:rPr lang="ru-RU" dirty="0" smtClean="0"/>
              <a:t> принадлежит целым числам ), </a:t>
            </a:r>
            <a:r>
              <a:rPr lang="ru-RU" dirty="0" err="1" smtClean="0"/>
              <a:t>b∈N</a:t>
            </a:r>
            <a:r>
              <a:rPr lang="ru-RU" dirty="0" smtClean="0"/>
              <a:t> ( </a:t>
            </a:r>
            <a:r>
              <a:rPr lang="ru-RU" dirty="0" err="1" smtClean="0"/>
              <a:t>b</a:t>
            </a:r>
            <a:r>
              <a:rPr lang="ru-RU" dirty="0" smtClean="0"/>
              <a:t> принадлежит натуральным числам ).</a:t>
            </a:r>
          </a:p>
          <a:p>
            <a:endParaRPr lang="ru-RU" dirty="0"/>
          </a:p>
        </p:txBody>
      </p:sp>
      <p:pic>
        <p:nvPicPr>
          <p:cNvPr id="7" name="Рисунок 6" descr="rational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4714884"/>
            <a:ext cx="6101192" cy="114300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Сравнение рациональных чисел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Сравнение рациональных чисел — это сравнение чисел положительных и отрицательных, целых и дробных (обыкновенные дроби и десятичные дроби).</a:t>
            </a:r>
          </a:p>
          <a:p>
            <a:r>
              <a:rPr lang="ru-RU" sz="2000" dirty="0" smtClean="0"/>
              <a:t>Из двух рациональных чисел больше то, которому на числовой оси соответствует точка, расположенная правее. </a:t>
            </a:r>
          </a:p>
          <a:p>
            <a:r>
              <a:rPr lang="ru-RU" sz="2000" dirty="0" smtClean="0"/>
              <a:t>Всякое положительное число больше 0. </a:t>
            </a:r>
          </a:p>
          <a:p>
            <a:r>
              <a:rPr lang="ru-RU" sz="2000" dirty="0" smtClean="0"/>
              <a:t>Всякое отрицательное число меньше 0</a:t>
            </a:r>
            <a:r>
              <a:rPr lang="ru-RU" sz="2000" b="1" dirty="0" smtClean="0"/>
              <a:t>. </a:t>
            </a:r>
            <a:endParaRPr lang="ru-RU" sz="2000" dirty="0" smtClean="0"/>
          </a:p>
          <a:p>
            <a:r>
              <a:rPr lang="ru-RU" sz="2000" dirty="0" smtClean="0"/>
              <a:t>Из двух отрицательных чисел больше то, модуль которого меньше. </a:t>
            </a:r>
          </a:p>
          <a:p>
            <a:r>
              <a:rPr lang="ru-RU" sz="2000" dirty="0" smtClean="0"/>
              <a:t>Любое положительное число больше любого отрицательного числа.</a:t>
            </a:r>
            <a:endParaRPr lang="ru-RU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Проверь себя.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Даны числа: 3; 2,5; -5,6; 0,25; - 6,89, 0.</a:t>
            </a:r>
          </a:p>
          <a:p>
            <a:pPr lvl="0"/>
            <a:r>
              <a:rPr lang="ru-RU" dirty="0" smtClean="0"/>
              <a:t>Назовите числа противоположные числам.</a:t>
            </a:r>
          </a:p>
          <a:p>
            <a:pPr lvl="0"/>
            <a:r>
              <a:rPr lang="ru-RU" dirty="0" smtClean="0"/>
              <a:t>Найдите модуль каждого из чисел.</a:t>
            </a:r>
          </a:p>
          <a:p>
            <a:pPr lvl="0"/>
            <a:r>
              <a:rPr lang="ru-RU" dirty="0" smtClean="0"/>
              <a:t>Выберите число, модуль которого наибольший; наименьший.</a:t>
            </a:r>
          </a:p>
          <a:p>
            <a:r>
              <a:rPr lang="ru-RU" dirty="0" smtClean="0"/>
              <a:t>    Сравните дроби:</a:t>
            </a:r>
          </a:p>
          <a:p>
            <a:pPr>
              <a:buNone/>
            </a:pPr>
            <a:r>
              <a:rPr lang="ru-RU" dirty="0" smtClean="0"/>
              <a:t>      1) </a:t>
            </a:r>
            <a:r>
              <a:rPr lang="ru-RU" u="sng" dirty="0" smtClean="0"/>
              <a:t>1</a:t>
            </a:r>
            <a:r>
              <a:rPr lang="ru-RU" dirty="0" smtClean="0"/>
              <a:t>  и  </a:t>
            </a:r>
            <a:r>
              <a:rPr lang="ru-RU" u="sng" dirty="0" smtClean="0"/>
              <a:t>1</a:t>
            </a:r>
            <a:r>
              <a:rPr lang="ru-RU" dirty="0" smtClean="0"/>
              <a:t> ;       2)  </a:t>
            </a:r>
            <a:r>
              <a:rPr lang="ru-RU" u="sng" dirty="0" smtClean="0"/>
              <a:t>2</a:t>
            </a:r>
            <a:r>
              <a:rPr lang="ru-RU" dirty="0" smtClean="0"/>
              <a:t>  и  </a:t>
            </a:r>
            <a:r>
              <a:rPr lang="ru-RU" u="sng" dirty="0" smtClean="0"/>
              <a:t>3</a:t>
            </a:r>
            <a:r>
              <a:rPr lang="ru-RU" dirty="0" smtClean="0"/>
              <a:t>  ;   3)   </a:t>
            </a:r>
            <a:r>
              <a:rPr lang="ru-RU" u="sng" dirty="0" smtClean="0"/>
              <a:t>5</a:t>
            </a:r>
            <a:r>
              <a:rPr lang="ru-RU" dirty="0" smtClean="0"/>
              <a:t>  и </a:t>
            </a:r>
            <a:r>
              <a:rPr lang="ru-RU" u="sng" dirty="0" smtClean="0"/>
              <a:t>3</a:t>
            </a:r>
            <a:r>
              <a:rPr lang="ru-RU" dirty="0" smtClean="0"/>
              <a:t>  .</a:t>
            </a:r>
          </a:p>
          <a:p>
            <a:pPr>
              <a:buNone/>
            </a:pPr>
            <a:r>
              <a:rPr lang="ru-RU" dirty="0" smtClean="0"/>
              <a:t>   	 5      8              5      4            6     8</a:t>
            </a:r>
          </a:p>
          <a:p>
            <a:endParaRPr lang="ru-RU" dirty="0"/>
          </a:p>
        </p:txBody>
      </p:sp>
      <p:pic>
        <p:nvPicPr>
          <p:cNvPr id="4" name="Рисунок 3" descr="138209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7950" y="142852"/>
            <a:ext cx="1628780" cy="203597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Сложение рациональных чисел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Чтобы сложить рациональные числа с одинаковыми знаками, складывают их модули и перед суммой ставят их общий знак.</a:t>
            </a:r>
          </a:p>
          <a:p>
            <a:r>
              <a:rPr lang="ru-RU" b="1" dirty="0" smtClean="0"/>
              <a:t>(+19) + (+23) = 42; (-16) + (-307) = - 323.</a:t>
            </a:r>
          </a:p>
          <a:p>
            <a:r>
              <a:rPr lang="ru-RU" dirty="0" smtClean="0"/>
              <a:t>Чтобы сложить два рациональных числа с разными знаками и разными модулями, необходимо поставить знак числа с большим модулем и приписать к нему разность между большим и меньшим модулем. </a:t>
            </a:r>
          </a:p>
          <a:p>
            <a:r>
              <a:rPr lang="ru-RU" b="1" dirty="0" smtClean="0"/>
              <a:t>(+107) + (-56) = 51; (-23,6) + 7,5 = -16,1.</a:t>
            </a:r>
          </a:p>
          <a:p>
            <a:r>
              <a:rPr lang="ru-RU" dirty="0" smtClean="0"/>
              <a:t>Сумма двух противоположных чисел (то есть, с разными знаками и одинаковыми модулями) равна нулю.</a:t>
            </a:r>
          </a:p>
          <a:p>
            <a:r>
              <a:rPr lang="ru-RU" b="1" dirty="0" smtClean="0"/>
              <a:t>(-2,57) + (+2,57) = 0.</a:t>
            </a:r>
          </a:p>
          <a:p>
            <a:r>
              <a:rPr lang="ru-RU" dirty="0" smtClean="0"/>
              <a:t>При сложении любого рационального числа и нуля получаем само это число.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Законы сложения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Законы сложения положительных чисел (переместительный и сочетательный) справедливы и для рациональных чисел. Применяя их, можно по-разному находить сумму нескольких чисел.</a:t>
            </a:r>
          </a:p>
          <a:p>
            <a:r>
              <a:rPr lang="ru-RU" dirty="0" smtClean="0"/>
              <a:t>Например, сложение нескольких чисел с разными знаками можно выполнять последовательно: сначала найти сумму первых двух слагаемых, к ней прибавить третье слагаемое и т. д. Но иногда удобнее сложение выполнять таким способом: сложить отдельно все положительные числа и отдельно все отрицательные числа, затем полученные два числа сложить по правилу сложения чисел с разными знаками.</a:t>
            </a:r>
          </a:p>
          <a:p>
            <a:pPr>
              <a:buNone/>
            </a:pPr>
            <a:endParaRPr lang="ru-RU" dirty="0" smtClean="0"/>
          </a:p>
          <a:p>
            <a:r>
              <a:rPr lang="ru-RU" b="1" dirty="0" smtClean="0"/>
              <a:t>(+105) + (-4) + (-8) + (+21) + (-7) = (+126) + (-19) = +107.</a:t>
            </a:r>
            <a:endParaRPr lang="ru-RU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Вычитание рациональных чисел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Вычитание рациональных чисел зависит от знаков чисел уменьшаемого и вычитаемого.</a:t>
            </a:r>
          </a:p>
          <a:p>
            <a:r>
              <a:rPr lang="ru-RU" dirty="0" smtClean="0"/>
              <a:t> Чтобы из одного числа вычесть другое, достаточно к уменьшаемому прибавить число, противоположное вычитаемому.</a:t>
            </a:r>
          </a:p>
          <a:p>
            <a:r>
              <a:rPr lang="ru-RU" dirty="0" smtClean="0"/>
              <a:t>Например: </a:t>
            </a:r>
            <a:r>
              <a:rPr lang="ru-RU" b="1" dirty="0" smtClean="0"/>
              <a:t>-102 — (-80) = -102 + 80 = -22.</a:t>
            </a:r>
          </a:p>
          <a:p>
            <a:r>
              <a:rPr lang="ru-RU" dirty="0" smtClean="0"/>
              <a:t> Если уменьшаемое — отрицательное число, а вычитаемое — положительное число, то нужно сложить модули уменьшаемого и вычитаемого и перед полученным результатом поставить знак «-».</a:t>
            </a:r>
          </a:p>
          <a:p>
            <a:r>
              <a:rPr lang="ru-RU" dirty="0" smtClean="0"/>
              <a:t>Например: </a:t>
            </a:r>
            <a:r>
              <a:rPr lang="ru-RU" b="1" dirty="0" smtClean="0"/>
              <a:t>-839 — 71 = — (|-839|+|-71|) = — (839+71) = -910.</a:t>
            </a:r>
          </a:p>
          <a:p>
            <a:r>
              <a:rPr lang="ru-RU" dirty="0" smtClean="0"/>
              <a:t> Если уменьшаемое — положительное число </a:t>
            </a:r>
            <a:r>
              <a:rPr lang="ru-RU" dirty="0" err="1" smtClean="0"/>
              <a:t>н</a:t>
            </a:r>
            <a:r>
              <a:rPr lang="ru-RU" dirty="0" smtClean="0"/>
              <a:t> вычитаемое — положительное число, то нужно найти разность модулей уменьшаемого и вычитаемого и перед полученным результатом поставить знак «-», если модуль уменьшаемого меньше модуля вычитаемого. Если модуль уменьшаемого равен модулю вычитаемого, то разность равна нулю.</a:t>
            </a:r>
          </a:p>
          <a:p>
            <a:r>
              <a:rPr lang="ru-RU" dirty="0" smtClean="0"/>
              <a:t>Примеры.</a:t>
            </a:r>
          </a:p>
          <a:p>
            <a:r>
              <a:rPr lang="ru-RU" b="1" dirty="0" smtClean="0"/>
              <a:t> </a:t>
            </a:r>
            <a:r>
              <a:rPr lang="ru-RU" b="1" i="1" dirty="0" smtClean="0"/>
              <a:t>0,165 — 0,015 = 0,15 т. к. |0,1б5| &gt; |0,0151</a:t>
            </a:r>
          </a:p>
          <a:p>
            <a:r>
              <a:rPr lang="ru-RU" b="1" i="1" dirty="0" smtClean="0"/>
              <a:t> 1 307 — 1 307 = 0 т. к. |1 307| = |1 307|</a:t>
            </a:r>
            <a:endParaRPr lang="ru-RU" b="1" i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умножение рациональных чисел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7239000" cy="5072098"/>
          </a:xfrm>
        </p:spPr>
        <p:txBody>
          <a:bodyPr>
            <a:noAutofit/>
          </a:bodyPr>
          <a:lstStyle/>
          <a:p>
            <a:r>
              <a:rPr lang="ru-RU" sz="1100" dirty="0" smtClean="0"/>
              <a:t>При умножении двух рациональных чисел умножаются их абсолютные величины (модули чисел) и перед произведением ставится знак, зависящий от знаков множителей.</a:t>
            </a:r>
          </a:p>
          <a:p>
            <a:r>
              <a:rPr lang="ru-RU" sz="1100" dirty="0" smtClean="0"/>
              <a:t>Знак произведения определяется по таблице знаков.</a:t>
            </a:r>
          </a:p>
          <a:p>
            <a:r>
              <a:rPr lang="ru-RU" sz="1100" dirty="0" smtClean="0"/>
              <a:t> Таблица знаков</a:t>
            </a:r>
          </a:p>
          <a:p>
            <a:r>
              <a:rPr lang="ru-RU" sz="1100" dirty="0" smtClean="0"/>
              <a:t>Первый знак              Второй знак            	Знак произведения</a:t>
            </a:r>
          </a:p>
          <a:p>
            <a:r>
              <a:rPr lang="ru-RU" sz="1100" dirty="0" smtClean="0"/>
              <a:t>+	                     +	                                        +</a:t>
            </a:r>
          </a:p>
          <a:p>
            <a:r>
              <a:rPr lang="ru-RU" sz="1100" dirty="0" smtClean="0"/>
              <a:t>— 	                     — 	                                         +</a:t>
            </a:r>
          </a:p>
          <a:p>
            <a:r>
              <a:rPr lang="ru-RU" sz="1100" dirty="0" smtClean="0"/>
              <a:t>+	                     — 	                                        — </a:t>
            </a:r>
          </a:p>
          <a:p>
            <a:r>
              <a:rPr lang="ru-RU" sz="1100" dirty="0" smtClean="0"/>
              <a:t>— 	                     +	                                        — </a:t>
            </a:r>
          </a:p>
          <a:p>
            <a:r>
              <a:rPr lang="ru-RU" sz="1100" dirty="0" smtClean="0"/>
              <a:t>Если произведение содержит более двух рациональных чисел, то результат можно определить поэтапно («шаг за шагом»), на каждом этапе вычисляя произведение двух сомножителей. А можно по особому правилу определить знак произведения для всех множителей сразу.</a:t>
            </a:r>
          </a:p>
          <a:p>
            <a:r>
              <a:rPr lang="ru-RU" sz="1100" dirty="0" smtClean="0"/>
              <a:t>Если в произведении все числа положительные, то модуль их произведения равен произведению модулей всех множителей, а знак произведения — «+».</a:t>
            </a:r>
          </a:p>
          <a:p>
            <a:r>
              <a:rPr lang="ru-RU" sz="1100" dirty="0" smtClean="0"/>
              <a:t>Если в произведении есть числа положительные и отрицательные, то модуль их произведения равен произведению модулей всех множителей, а знак произведении «+» — при четном количестве отрицательных множителей (минусов) и «-» — при нечетном количестве отрицательных множителей (минусов).</a:t>
            </a:r>
          </a:p>
          <a:p>
            <a:r>
              <a:rPr lang="ru-RU" sz="1100" dirty="0" smtClean="0"/>
              <a:t> </a:t>
            </a:r>
            <a:r>
              <a:rPr lang="ru-RU" sz="1100" b="1" dirty="0" smtClean="0"/>
              <a:t>2 — 13 * 7 * 24 = 4 368</a:t>
            </a:r>
          </a:p>
          <a:p>
            <a:r>
              <a:rPr lang="ru-RU" sz="1100" b="1" dirty="0" smtClean="0"/>
              <a:t> 2 * (-13) * (-7) * 24 = 4 368, </a:t>
            </a:r>
            <a:r>
              <a:rPr lang="ru-RU" sz="1100" dirty="0" smtClean="0"/>
              <a:t>т. к. количество минусов четное;</a:t>
            </a:r>
          </a:p>
          <a:p>
            <a:r>
              <a:rPr lang="ru-RU" sz="1100" b="1" dirty="0" smtClean="0"/>
              <a:t> (-2) * (-13) * (-7) * 24 = -4 368</a:t>
            </a:r>
            <a:r>
              <a:rPr lang="ru-RU" sz="1100" dirty="0" smtClean="0"/>
              <a:t>, т. к. количество минусов нечетное.</a:t>
            </a:r>
          </a:p>
          <a:p>
            <a:r>
              <a:rPr lang="ru-RU" sz="1100" dirty="0" smtClean="0"/>
              <a:t>Если при умножении рациональных чисел одни или несколько множителей равны 0, то все произведение равно 0.</a:t>
            </a:r>
          </a:p>
          <a:p>
            <a:r>
              <a:rPr lang="ru-RU" sz="1100" dirty="0" smtClean="0"/>
              <a:t> </a:t>
            </a:r>
            <a:r>
              <a:rPr lang="ru-RU" sz="1100" b="1" dirty="0" smtClean="0"/>
              <a:t>2 * 0,71 * 172 * 0 * (176 — 176) = 0</a:t>
            </a:r>
            <a:endParaRPr lang="ru-RU" sz="11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деление отрицательных чисел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Частное от деления двух отрицательных чисел есть число положительное. Модуль частного есть частное модулей делимого и делителя.</a:t>
            </a:r>
          </a:p>
          <a:p>
            <a:endParaRPr lang="ru-RU" dirty="0" smtClean="0"/>
          </a:p>
          <a:p>
            <a:r>
              <a:rPr lang="ru-RU" dirty="0" smtClean="0"/>
              <a:t>Например:</a:t>
            </a:r>
          </a:p>
          <a:p>
            <a:r>
              <a:rPr lang="ru-RU" b="1" dirty="0" smtClean="0"/>
              <a:t> (-81) : (-9) = |-81|:|-9| = 81 : 9 = 9;</a:t>
            </a:r>
          </a:p>
          <a:p>
            <a:r>
              <a:rPr lang="ru-RU" b="1" dirty="0" smtClean="0"/>
              <a:t> (-0,74) : (-0,37) = |-0.74| : |—0,37| = 0,74 : 0,37 = 2</a:t>
            </a:r>
          </a:p>
          <a:p>
            <a:endParaRPr lang="ru-RU" dirty="0" smtClean="0"/>
          </a:p>
          <a:p>
            <a:r>
              <a:rPr lang="ru-RU" dirty="0" smtClean="0"/>
              <a:t>Частное от деления отрицательного числа на положительное число и положительного числа на отрицательное число есть число отрицательное. Модуль частного есть частное модулей делимого и делителя.</a:t>
            </a:r>
          </a:p>
          <a:p>
            <a:r>
              <a:rPr lang="ru-RU" dirty="0" smtClean="0"/>
              <a:t>Например:</a:t>
            </a:r>
          </a:p>
          <a:p>
            <a:r>
              <a:rPr lang="ru-RU" b="1" dirty="0" smtClean="0"/>
              <a:t> (-180) : 3 = —|—180| : |3| = —(180 : 3) = -60</a:t>
            </a:r>
          </a:p>
          <a:p>
            <a:endParaRPr lang="ru-RU" dirty="0" smtClean="0"/>
          </a:p>
          <a:p>
            <a:r>
              <a:rPr lang="ru-RU" dirty="0" smtClean="0"/>
              <a:t>Рациональные числа, как и другие, па нуль делить нельзя. Если делимое нуль, а делитель — рациональное число, то при любом его значении и знаке частное равно нулю.</a:t>
            </a:r>
          </a:p>
          <a:p>
            <a:endParaRPr lang="ru-RU" dirty="0" smtClean="0"/>
          </a:p>
          <a:p>
            <a:r>
              <a:rPr lang="ru-RU" dirty="0" smtClean="0"/>
              <a:t>Правила, по которым определяется знак произведения, действительны и для частного. Поэтому знак частного тоже проверяется по таблице знаков.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Степень числа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Степень любого числа — это произведение одинаковых сомножителей. Количество сомножителей определяет показатель степени.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Четная степень отрицательного числа — число положительное. Нечетная степень отрицательного числа — число отрицательное. Любая степень числа нуль равна нулю.</a:t>
            </a:r>
          </a:p>
          <a:p>
            <a:endParaRPr lang="ru-RU" dirty="0" smtClean="0"/>
          </a:p>
        </p:txBody>
      </p:sp>
      <p:pic>
        <p:nvPicPr>
          <p:cNvPr id="4" name="Рисунок 3" descr="3275298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14290"/>
            <a:ext cx="1700214" cy="148592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428860" y="2000240"/>
            <a:ext cx="7045281" cy="1015663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relaxedInset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6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Желаю успехов!</a:t>
            </a:r>
            <a:endParaRPr lang="ru-RU" sz="6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Рисунок 8" descr="8146354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428736"/>
            <a:ext cx="1943106" cy="322146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42</TotalTime>
  <Words>1179</Words>
  <Application>Microsoft Office PowerPoint</Application>
  <PresentationFormat>Экран (4:3)</PresentationFormat>
  <Paragraphs>91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Trebuchet MS</vt:lpstr>
      <vt:lpstr>Wingdings</vt:lpstr>
      <vt:lpstr>Wingdings 2</vt:lpstr>
      <vt:lpstr>Изящная</vt:lpstr>
      <vt:lpstr>Рациональные числа</vt:lpstr>
      <vt:lpstr>Понятие рационального числа</vt:lpstr>
      <vt:lpstr>Историческая справка</vt:lpstr>
      <vt:lpstr>Множество рациональных чисел</vt:lpstr>
      <vt:lpstr>рациональное число</vt:lpstr>
      <vt:lpstr>Сравнение рациональных чисел</vt:lpstr>
      <vt:lpstr>Проверь себя.</vt:lpstr>
      <vt:lpstr>Сложение рациональных чисел</vt:lpstr>
      <vt:lpstr>Законы сложения</vt:lpstr>
      <vt:lpstr>Вычитание рациональных чисел</vt:lpstr>
      <vt:lpstr>умножение рациональных чисел</vt:lpstr>
      <vt:lpstr>деление отрицательных чисел</vt:lpstr>
      <vt:lpstr>Степень числа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Рациональные числа</dc:title>
  <dc:creator>Admin</dc:creator>
  <cp:lastModifiedBy>Сергей</cp:lastModifiedBy>
  <cp:revision>8</cp:revision>
  <dcterms:created xsi:type="dcterms:W3CDTF">2012-03-03T17:51:46Z</dcterms:created>
  <dcterms:modified xsi:type="dcterms:W3CDTF">2015-08-20T15:57:23Z</dcterms:modified>
</cp:coreProperties>
</file>