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7"/>
  </p:notesMasterIdLst>
  <p:sldIdLst>
    <p:sldId id="353" r:id="rId2"/>
    <p:sldId id="256" r:id="rId3"/>
    <p:sldId id="257" r:id="rId4"/>
    <p:sldId id="258" r:id="rId5"/>
    <p:sldId id="259" r:id="rId6"/>
    <p:sldId id="260" r:id="rId7"/>
    <p:sldId id="275" r:id="rId8"/>
    <p:sldId id="261" r:id="rId9"/>
    <p:sldId id="262" r:id="rId10"/>
    <p:sldId id="263" r:id="rId11"/>
    <p:sldId id="290" r:id="rId12"/>
    <p:sldId id="291" r:id="rId13"/>
    <p:sldId id="292" r:id="rId14"/>
    <p:sldId id="293" r:id="rId15"/>
    <p:sldId id="264" r:id="rId16"/>
    <p:sldId id="268" r:id="rId17"/>
    <p:sldId id="265" r:id="rId18"/>
    <p:sldId id="276" r:id="rId19"/>
    <p:sldId id="267" r:id="rId20"/>
    <p:sldId id="269" r:id="rId21"/>
    <p:sldId id="270" r:id="rId22"/>
    <p:sldId id="271" r:id="rId23"/>
    <p:sldId id="272" r:id="rId24"/>
    <p:sldId id="273" r:id="rId25"/>
    <p:sldId id="274" r:id="rId26"/>
    <p:sldId id="279" r:id="rId27"/>
    <p:sldId id="280" r:id="rId28"/>
    <p:sldId id="281" r:id="rId29"/>
    <p:sldId id="282" r:id="rId30"/>
    <p:sldId id="283" r:id="rId31"/>
    <p:sldId id="284" r:id="rId32"/>
    <p:sldId id="285" r:id="rId33"/>
    <p:sldId id="286" r:id="rId34"/>
    <p:sldId id="287" r:id="rId35"/>
    <p:sldId id="288" r:id="rId36"/>
    <p:sldId id="289"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4" r:id="rId9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1" autoAdjust="0"/>
    <p:restoredTop sz="94660"/>
  </p:normalViewPr>
  <p:slideViewPr>
    <p:cSldViewPr>
      <p:cViewPr varScale="1">
        <p:scale>
          <a:sx n="63" d="100"/>
          <a:sy n="63" d="100"/>
        </p:scale>
        <p:origin x="72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E4D46D8-A4DD-4EA4-B5D9-A5E735F5FC08}" type="datetimeFigureOut">
              <a:rPr lang="ru-RU"/>
              <a:pPr>
                <a:defRPr/>
              </a:pPr>
              <a:t>16.08.2015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20D997A-225F-47D8-A900-4AA436D4E443}" type="slidenum">
              <a:rPr lang="ru-RU"/>
              <a:pPr>
                <a:defRPr/>
              </a:pPr>
              <a:t>‹#›</a:t>
            </a:fld>
            <a:endParaRPr lang="ru-RU"/>
          </a:p>
        </p:txBody>
      </p:sp>
    </p:spTree>
    <p:extLst>
      <p:ext uri="{BB962C8B-B14F-4D97-AF65-F5344CB8AC3E}">
        <p14:creationId xmlns:p14="http://schemas.microsoft.com/office/powerpoint/2010/main" val="18552102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Образ слайда 1"/>
          <p:cNvSpPr>
            <a:spLocks noGrp="1" noRot="1" noChangeAspect="1"/>
          </p:cNvSpPr>
          <p:nvPr>
            <p:ph type="sldImg"/>
          </p:nvPr>
        </p:nvSpPr>
        <p:spPr bwMode="auto">
          <a:noFill/>
          <a:ln>
            <a:solidFill>
              <a:srgbClr val="000000"/>
            </a:solidFill>
            <a:miter lim="800000"/>
            <a:headEnd/>
            <a:tailEnd/>
          </a:ln>
        </p:spPr>
      </p:sp>
      <p:sp>
        <p:nvSpPr>
          <p:cNvPr id="1945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945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73CD7A-68FA-4CE2-BB08-C746B7C76856}" type="slidenum">
              <a:rPr lang="ru-RU">
                <a:cs typeface="Arial" charset="0"/>
              </a:rPr>
              <a:pPr fontAlgn="base">
                <a:spcBef>
                  <a:spcPct val="0"/>
                </a:spcBef>
                <a:spcAft>
                  <a:spcPct val="0"/>
                </a:spcAft>
                <a:defRPr/>
              </a:pPr>
              <a:t>5</a:t>
            </a:fld>
            <a:endParaRPr lang="ru-RU">
              <a:cs typeface="Arial" charset="0"/>
            </a:endParaRPr>
          </a:p>
        </p:txBody>
      </p:sp>
    </p:spTree>
    <p:extLst>
      <p:ext uri="{BB962C8B-B14F-4D97-AF65-F5344CB8AC3E}">
        <p14:creationId xmlns:p14="http://schemas.microsoft.com/office/powerpoint/2010/main" val="2814894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62EA7C6E-017C-4BA8-9B88-9C9CF1A54BBC}" type="datetimeFigureOut">
              <a:rPr lang="ru-RU"/>
              <a:pPr>
                <a:defRPr/>
              </a:pPr>
              <a:t>16.08.2015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54D0610-F365-499F-B25D-F537D8536E5A}"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28B7816-5170-444D-9890-119C1ED5D969}" type="datetimeFigureOut">
              <a:rPr lang="ru-RU"/>
              <a:pPr>
                <a:defRPr/>
              </a:pPr>
              <a:t>16.08.2015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6D84718-F535-4EE1-9F5C-54AC7DCD3D30}"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8E7EE84D-9D4F-4688-9444-466290358BBC}" type="datetimeFigureOut">
              <a:rPr lang="ru-RU"/>
              <a:pPr>
                <a:defRPr/>
              </a:pPr>
              <a:t>16.08.2015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F257821-54A5-4D9C-8C01-49BCB2F8AEBC}"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538DFD0-DD20-43C3-819C-7DC6BCF1B49D}" type="datetimeFigureOut">
              <a:rPr lang="ru-RU"/>
              <a:pPr>
                <a:defRPr/>
              </a:pPr>
              <a:t>16.08.2015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833786D-FA98-4A28-8B06-3B33BC5B72C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731D745A-D1C5-49E7-A04E-158BC7596B56}" type="datetimeFigureOut">
              <a:rPr lang="ru-RU"/>
              <a:pPr>
                <a:defRPr/>
              </a:pPr>
              <a:t>16.08.2015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7D17D3D2-A88B-428A-9100-2E04E371A73B}"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37AB161E-83E3-4492-B8BA-AA0DB82CD9A1}" type="datetimeFigureOut">
              <a:rPr lang="ru-RU"/>
              <a:pPr>
                <a:defRPr/>
              </a:pPr>
              <a:t>16.08.2015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93618451-291B-4183-95CB-6401091316F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BC78E17B-0AC5-4C7C-A718-937F39BE7703}" type="datetimeFigureOut">
              <a:rPr lang="ru-RU"/>
              <a:pPr>
                <a:defRPr/>
              </a:pPr>
              <a:t>16.08.2015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A947494F-A387-40ED-A6F7-3A962ED224BA}"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FE05968-4694-4FBD-8442-A8869D657967}" type="datetimeFigureOut">
              <a:rPr lang="ru-RU"/>
              <a:pPr>
                <a:defRPr/>
              </a:pPr>
              <a:t>16.08.2015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7D391D7-CF40-4756-94DA-6BB44789FB3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80F73DE-F5D5-4A29-9B56-BA52400159E1}" type="datetimeFigureOut">
              <a:rPr lang="ru-RU"/>
              <a:pPr>
                <a:defRPr/>
              </a:pPr>
              <a:t>16.08.2015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2A81FFA-A3D9-4889-B102-AB197301F1D2}"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5E90A21-61AB-44CF-90A8-2EF7C0AE4C67}" type="datetimeFigureOut">
              <a:rPr lang="ru-RU"/>
              <a:pPr>
                <a:defRPr/>
              </a:pPr>
              <a:t>16.08.2015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846A9A5-5D11-4F6B-95B5-790656385173}"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00736FA-9715-42D6-86C4-D8896D099863}" type="datetimeFigureOut">
              <a:rPr lang="ru-RU"/>
              <a:pPr>
                <a:defRPr/>
              </a:pPr>
              <a:t>16.08.2015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4F777D7-92E9-4A7D-8D52-A8E47F8601E2}"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356FF78-E5FA-4B9C-975F-F1D96E564074}" type="datetimeFigureOut">
              <a:rPr lang="ru-RU"/>
              <a:pPr>
                <a:defRPr/>
              </a:pPr>
              <a:t>16.08.2015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A705F94-893A-4BB9-921C-9E790ED99E2F}"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png"/><Relationship Id="rId26" Type="http://schemas.openxmlformats.org/officeDocument/2006/relationships/image" Target="../media/image73.png"/><Relationship Id="rId3" Type="http://schemas.openxmlformats.org/officeDocument/2006/relationships/image" Target="../media/image50.png"/><Relationship Id="rId21" Type="http://schemas.openxmlformats.org/officeDocument/2006/relationships/image" Target="../media/image68.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png"/><Relationship Id="rId25" Type="http://schemas.openxmlformats.org/officeDocument/2006/relationships/image" Target="../media/image72.png"/><Relationship Id="rId2" Type="http://schemas.openxmlformats.org/officeDocument/2006/relationships/image" Target="../media/image49.png"/><Relationship Id="rId16" Type="http://schemas.openxmlformats.org/officeDocument/2006/relationships/image" Target="../media/image63.png"/><Relationship Id="rId20"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24" Type="http://schemas.openxmlformats.org/officeDocument/2006/relationships/image" Target="../media/image71.png"/><Relationship Id="rId5" Type="http://schemas.openxmlformats.org/officeDocument/2006/relationships/image" Target="../media/image52.png"/><Relationship Id="rId15" Type="http://schemas.openxmlformats.org/officeDocument/2006/relationships/image" Target="../media/image62.png"/><Relationship Id="rId23" Type="http://schemas.openxmlformats.org/officeDocument/2006/relationships/image" Target="../media/image70.png"/><Relationship Id="rId28" Type="http://schemas.openxmlformats.org/officeDocument/2006/relationships/image" Target="../media/image75.png"/><Relationship Id="rId10" Type="http://schemas.openxmlformats.org/officeDocument/2006/relationships/image" Target="../media/image57.png"/><Relationship Id="rId19" Type="http://schemas.openxmlformats.org/officeDocument/2006/relationships/image" Target="../media/image66.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 Id="rId22" Type="http://schemas.openxmlformats.org/officeDocument/2006/relationships/image" Target="../media/image69.png"/><Relationship Id="rId27" Type="http://schemas.openxmlformats.org/officeDocument/2006/relationships/image" Target="../media/image74.png"/></Relationships>
</file>

<file path=ppt/slides/_rels/slide3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3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3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4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41.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42.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image" Target="../media/image114.png"/><Relationship Id="rId1" Type="http://schemas.openxmlformats.org/officeDocument/2006/relationships/slideLayout" Target="../slideLayouts/slideLayout2.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4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22.png"/></Relationships>
</file>

<file path=ppt/slides/_rels/slide44.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pn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4.pn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s>
</file>

<file path=ppt/slides/_rels/slide4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4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png"/><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48.xml.rels><?xml version="1.0" encoding="UTF-8" standalone="yes"?>
<Relationships xmlns="http://schemas.openxmlformats.org/package/2006/relationships"><Relationship Id="rId3" Type="http://schemas.openxmlformats.org/officeDocument/2006/relationships/image" Target="../media/image150.png"/><Relationship Id="rId7" Type="http://schemas.openxmlformats.org/officeDocument/2006/relationships/image" Target="../media/image154.pn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49.xml.rels><?xml version="1.0" encoding="UTF-8" standalone="yes"?>
<Relationships xmlns="http://schemas.openxmlformats.org/package/2006/relationships"><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image" Target="../media/image155.png"/><Relationship Id="rId1" Type="http://schemas.openxmlformats.org/officeDocument/2006/relationships/slideLayout" Target="../slideLayouts/slideLayout2.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50.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image" Target="../media/image163.png"/><Relationship Id="rId7" Type="http://schemas.openxmlformats.org/officeDocument/2006/relationships/image" Target="../media/image167.png"/><Relationship Id="rId2" Type="http://schemas.openxmlformats.org/officeDocument/2006/relationships/image" Target="../media/image162.png"/><Relationship Id="rId1" Type="http://schemas.openxmlformats.org/officeDocument/2006/relationships/slideLayout" Target="../slideLayouts/slideLayout2.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 Id="rId9" Type="http://schemas.openxmlformats.org/officeDocument/2006/relationships/image" Target="../media/image169.png"/></Relationships>
</file>

<file path=ppt/slides/_rels/slide52.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183.png"/><Relationship Id="rId3" Type="http://schemas.openxmlformats.org/officeDocument/2006/relationships/image" Target="../media/image173.png"/><Relationship Id="rId7" Type="http://schemas.openxmlformats.org/officeDocument/2006/relationships/image" Target="../media/image177.png"/><Relationship Id="rId12" Type="http://schemas.openxmlformats.org/officeDocument/2006/relationships/image" Target="../media/image182.png"/><Relationship Id="rId2" Type="http://schemas.openxmlformats.org/officeDocument/2006/relationships/image" Target="../media/image172.png"/><Relationship Id="rId1" Type="http://schemas.openxmlformats.org/officeDocument/2006/relationships/slideLayout" Target="../slideLayouts/slideLayout2.xml"/><Relationship Id="rId6" Type="http://schemas.openxmlformats.org/officeDocument/2006/relationships/image" Target="../media/image176.png"/><Relationship Id="rId11" Type="http://schemas.openxmlformats.org/officeDocument/2006/relationships/image" Target="../media/image181.png"/><Relationship Id="rId5" Type="http://schemas.openxmlformats.org/officeDocument/2006/relationships/image" Target="../media/image175.png"/><Relationship Id="rId10" Type="http://schemas.openxmlformats.org/officeDocument/2006/relationships/image" Target="../media/image180.png"/><Relationship Id="rId4" Type="http://schemas.openxmlformats.org/officeDocument/2006/relationships/image" Target="../media/image174.png"/><Relationship Id="rId9" Type="http://schemas.openxmlformats.org/officeDocument/2006/relationships/image" Target="../media/image179.png"/></Relationships>
</file>

<file path=ppt/slides/_rels/slide55.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0.png"/><Relationship Id="rId7" Type="http://schemas.openxmlformats.org/officeDocument/2006/relationships/image" Target="../media/image194.png"/><Relationship Id="rId2" Type="http://schemas.openxmlformats.org/officeDocument/2006/relationships/image" Target="../media/image189.png"/><Relationship Id="rId1" Type="http://schemas.openxmlformats.org/officeDocument/2006/relationships/slideLayout" Target="../slideLayouts/slideLayout2.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62.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96.png"/><Relationship Id="rId7" Type="http://schemas.openxmlformats.org/officeDocument/2006/relationships/image" Target="../media/image200.png"/><Relationship Id="rId2" Type="http://schemas.openxmlformats.org/officeDocument/2006/relationships/image" Target="../media/image195.png"/><Relationship Id="rId1" Type="http://schemas.openxmlformats.org/officeDocument/2006/relationships/slideLayout" Target="../slideLayouts/slideLayout2.xml"/><Relationship Id="rId6" Type="http://schemas.openxmlformats.org/officeDocument/2006/relationships/image" Target="../media/image199.png"/><Relationship Id="rId5" Type="http://schemas.openxmlformats.org/officeDocument/2006/relationships/image" Target="../media/image198.png"/><Relationship Id="rId10" Type="http://schemas.openxmlformats.org/officeDocument/2006/relationships/image" Target="../media/image203.png"/><Relationship Id="rId4" Type="http://schemas.openxmlformats.org/officeDocument/2006/relationships/image" Target="../media/image197.png"/><Relationship Id="rId9" Type="http://schemas.openxmlformats.org/officeDocument/2006/relationships/image" Target="../media/image202.png"/></Relationships>
</file>

<file path=ppt/slides/_rels/slide63.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image" Target="../media/image209.png"/><Relationship Id="rId7" Type="http://schemas.openxmlformats.org/officeDocument/2006/relationships/image" Target="../media/image213.png"/><Relationship Id="rId12" Type="http://schemas.openxmlformats.org/officeDocument/2006/relationships/image" Target="../media/image218.png"/><Relationship Id="rId2" Type="http://schemas.openxmlformats.org/officeDocument/2006/relationships/image" Target="../media/image208.png"/><Relationship Id="rId1" Type="http://schemas.openxmlformats.org/officeDocument/2006/relationships/slideLayout" Target="../slideLayouts/slideLayout2.xml"/><Relationship Id="rId6" Type="http://schemas.openxmlformats.org/officeDocument/2006/relationships/image" Target="../media/image212.png"/><Relationship Id="rId11" Type="http://schemas.openxmlformats.org/officeDocument/2006/relationships/image" Target="../media/image217.png"/><Relationship Id="rId5" Type="http://schemas.openxmlformats.org/officeDocument/2006/relationships/image" Target="../media/image211.png"/><Relationship Id="rId10" Type="http://schemas.openxmlformats.org/officeDocument/2006/relationships/image" Target="../media/image216.png"/><Relationship Id="rId4" Type="http://schemas.openxmlformats.org/officeDocument/2006/relationships/image" Target="../media/image210.png"/><Relationship Id="rId9" Type="http://schemas.openxmlformats.org/officeDocument/2006/relationships/image" Target="../media/image21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226.png"/><Relationship Id="rId3" Type="http://schemas.openxmlformats.org/officeDocument/2006/relationships/image" Target="../media/image221.png"/><Relationship Id="rId7" Type="http://schemas.openxmlformats.org/officeDocument/2006/relationships/image" Target="../media/image225.png"/><Relationship Id="rId2" Type="http://schemas.openxmlformats.org/officeDocument/2006/relationships/image" Target="../media/image220.png"/><Relationship Id="rId1" Type="http://schemas.openxmlformats.org/officeDocument/2006/relationships/slideLayout" Target="../slideLayouts/slideLayout2.xml"/><Relationship Id="rId6" Type="http://schemas.openxmlformats.org/officeDocument/2006/relationships/image" Target="../media/image224.png"/><Relationship Id="rId5" Type="http://schemas.openxmlformats.org/officeDocument/2006/relationships/image" Target="../media/image223.png"/><Relationship Id="rId4" Type="http://schemas.openxmlformats.org/officeDocument/2006/relationships/image" Target="../media/image222.png"/><Relationship Id="rId9" Type="http://schemas.openxmlformats.org/officeDocument/2006/relationships/image" Target="../media/image227.png"/></Relationships>
</file>

<file path=ppt/slides/_rels/slide71.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2.xml"/><Relationship Id="rId6" Type="http://schemas.openxmlformats.org/officeDocument/2006/relationships/image" Target="../media/image234.png"/><Relationship Id="rId5" Type="http://schemas.openxmlformats.org/officeDocument/2006/relationships/image" Target="../media/image233.png"/><Relationship Id="rId4" Type="http://schemas.openxmlformats.org/officeDocument/2006/relationships/image" Target="../media/image232.png"/></Relationships>
</file>

<file path=ppt/slides/_rels/slide73.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237.png"/><Relationship Id="rId7" Type="http://schemas.openxmlformats.org/officeDocument/2006/relationships/image" Target="../media/image240.png"/><Relationship Id="rId2" Type="http://schemas.openxmlformats.org/officeDocument/2006/relationships/image" Target="../media/image236.png"/><Relationship Id="rId1" Type="http://schemas.openxmlformats.org/officeDocument/2006/relationships/slideLayout" Target="../slideLayouts/slideLayout2.xml"/><Relationship Id="rId6" Type="http://schemas.openxmlformats.org/officeDocument/2006/relationships/image" Target="../media/image239.png"/><Relationship Id="rId5" Type="http://schemas.openxmlformats.org/officeDocument/2006/relationships/image" Target="../media/image223.png"/><Relationship Id="rId4" Type="http://schemas.openxmlformats.org/officeDocument/2006/relationships/image" Target="../media/image238.png"/></Relationships>
</file>

<file path=ppt/slides/_rels/slide75.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42.png"/><Relationship Id="rId1" Type="http://schemas.openxmlformats.org/officeDocument/2006/relationships/slideLayout" Target="../slideLayouts/slideLayout2.xml"/><Relationship Id="rId5" Type="http://schemas.openxmlformats.org/officeDocument/2006/relationships/image" Target="../media/image244.png"/><Relationship Id="rId4" Type="http://schemas.openxmlformats.org/officeDocument/2006/relationships/image" Target="../media/image243.png"/></Relationships>
</file>

<file path=ppt/slides/_rels/slide76.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4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2.xml"/><Relationship Id="rId5" Type="http://schemas.openxmlformats.org/officeDocument/2006/relationships/image" Target="../media/image251.png"/><Relationship Id="rId4" Type="http://schemas.openxmlformats.org/officeDocument/2006/relationships/image" Target="../media/image250.png"/></Relationships>
</file>

<file path=ppt/slides/_rels/slide79.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2.xml"/><Relationship Id="rId4" Type="http://schemas.openxmlformats.org/officeDocument/2006/relationships/image" Target="../media/image257.png"/></Relationships>
</file>

<file path=ppt/slides/_rels/slide84.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 Id="rId5" Type="http://schemas.openxmlformats.org/officeDocument/2006/relationships/image" Target="../media/image261.png"/><Relationship Id="rId4" Type="http://schemas.openxmlformats.org/officeDocument/2006/relationships/image" Target="../media/image260.png"/></Relationships>
</file>

<file path=ppt/slides/_rels/slide85.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2.xml"/><Relationship Id="rId5" Type="http://schemas.openxmlformats.org/officeDocument/2006/relationships/image" Target="../media/image265.png"/><Relationship Id="rId4" Type="http://schemas.openxmlformats.org/officeDocument/2006/relationships/image" Target="../media/image26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2.xml"/><Relationship Id="rId6" Type="http://schemas.openxmlformats.org/officeDocument/2006/relationships/image" Target="../media/image270.png"/><Relationship Id="rId5" Type="http://schemas.openxmlformats.org/officeDocument/2006/relationships/image" Target="../media/image269.png"/><Relationship Id="rId4" Type="http://schemas.openxmlformats.org/officeDocument/2006/relationships/image" Target="../media/image268.png"/></Relationships>
</file>

<file path=ppt/slides/_rels/slide89.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slideLayout" Target="../slideLayouts/slideLayout2.xml"/><Relationship Id="rId5" Type="http://schemas.openxmlformats.org/officeDocument/2006/relationships/image" Target="../media/image274.png"/><Relationship Id="rId4" Type="http://schemas.openxmlformats.org/officeDocument/2006/relationships/image" Target="../media/image27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14348" y="1687595"/>
            <a:ext cx="7429552" cy="4781583"/>
          </a:xfrm>
        </p:spPr>
        <p:txBody>
          <a:bodyPr rtlCol="0">
            <a:normAutofit/>
            <a:scene3d>
              <a:camera prst="isometricOffAxis1Righ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buFont typeface="Arial" pitchFamily="34" charset="0"/>
              <a:buNone/>
              <a:defRPr/>
            </a:pP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ПРЕЗЕНТАЦИЯ ПО МАТЕМАТИКЕ</a:t>
            </a:r>
          </a:p>
          <a:p>
            <a:pPr eaLnBrk="1" fontAlgn="auto" hangingPunct="1">
              <a:spcAft>
                <a:spcPts val="0"/>
              </a:spcAft>
              <a:buFont typeface="Arial" pitchFamily="34" charset="0"/>
              <a:buNone/>
              <a:defRPr/>
            </a:pP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НА ТЕМУ ТРИГОНОМЕТРИЯ.</a:t>
            </a:r>
          </a:p>
          <a:p>
            <a:pPr eaLnBrk="1" fontAlgn="auto" hangingPunct="1">
              <a:spcAft>
                <a:spcPts val="0"/>
              </a:spcAft>
              <a:buFont typeface="Arial" pitchFamily="34" charset="0"/>
              <a:buNone/>
              <a:defRPr/>
            </a:pP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6" presetClass="exit" presetSubtype="16" fill="hold" nodeType="clickEffect">
                                  <p:stCondLst>
                                    <p:cond delay="0"/>
                                  </p:stCondLst>
                                  <p:childTnLst>
                                    <p:animEffect transition="out" filter="circle(in)">
                                      <p:cBhvr>
                                        <p:cTn id="56" dur="2000"/>
                                        <p:tgtEl>
                                          <p:spTgt spid="3">
                                            <p:txEl>
                                              <p:pRg st="0" end="0"/>
                                            </p:txEl>
                                          </p:spTgt>
                                        </p:tgtEl>
                                      </p:cBhvr>
                                    </p:animEffect>
                                    <p:set>
                                      <p:cBhvr>
                                        <p:cTn id="57" dur="1" fill="hold">
                                          <p:stCondLst>
                                            <p:cond delay="1999"/>
                                          </p:stCondLst>
                                        </p:cTn>
                                        <p:tgtEl>
                                          <p:spTgt spid="3">
                                            <p:txEl>
                                              <p:pRg st="0" end="0"/>
                                            </p:txEl>
                                          </p:spTgt>
                                        </p:tgtEl>
                                        <p:attrNameLst>
                                          <p:attrName>style.visibility</p:attrName>
                                        </p:attrNameLst>
                                      </p:cBhvr>
                                      <p:to>
                                        <p:strVal val="hidden"/>
                                      </p:to>
                                    </p:set>
                                  </p:childTnLst>
                                </p:cTn>
                              </p:par>
                              <p:par>
                                <p:cTn id="58" presetID="6" presetClass="exit" presetSubtype="16" fill="hold" nodeType="withEffect">
                                  <p:stCondLst>
                                    <p:cond delay="0"/>
                                  </p:stCondLst>
                                  <p:childTnLst>
                                    <p:animEffect transition="out" filter="circle(in)">
                                      <p:cBhvr>
                                        <p:cTn id="59" dur="2000"/>
                                        <p:tgtEl>
                                          <p:spTgt spid="3">
                                            <p:txEl>
                                              <p:pRg st="1" end="1"/>
                                            </p:txEl>
                                          </p:spTgt>
                                        </p:tgtEl>
                                      </p:cBhvr>
                                    </p:animEffect>
                                    <p:set>
                                      <p:cBhvr>
                                        <p:cTn id="60" dur="1" fill="hold">
                                          <p:stCondLst>
                                            <p:cond delay="1999"/>
                                          </p:stCondLst>
                                        </p:cTn>
                                        <p:tgtEl>
                                          <p:spTgt spid="3">
                                            <p:txEl>
                                              <p:pRg st="1" end="1"/>
                                            </p:txEl>
                                          </p:spTgt>
                                        </p:tgtEl>
                                        <p:attrNameLst>
                                          <p:attrName>style.visibility</p:attrName>
                                        </p:attrNameLst>
                                      </p:cBhvr>
                                      <p:to>
                                        <p:strVal val="hidden"/>
                                      </p:to>
                                    </p:set>
                                  </p:childTnLst>
                                </p:cTn>
                              </p:par>
                              <p:par>
                                <p:cTn id="61" presetID="6" presetClass="exit" presetSubtype="16" fill="hold" nodeType="withEffect">
                                  <p:stCondLst>
                                    <p:cond delay="0"/>
                                  </p:stCondLst>
                                  <p:childTnLst>
                                    <p:animEffect transition="out" filter="circle(in)">
                                      <p:cBhvr>
                                        <p:cTn id="62" dur="2000"/>
                                        <p:tgtEl>
                                          <p:spTgt spid="3">
                                            <p:txEl>
                                              <p:pRg st="2" end="2"/>
                                            </p:txEl>
                                          </p:spTgt>
                                        </p:tgtEl>
                                      </p:cBhvr>
                                    </p:animEffect>
                                    <p:set>
                                      <p:cBhvr>
                                        <p:cTn id="63" dur="1" fill="hold">
                                          <p:stCondLst>
                                            <p:cond delay="1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42976" y="2643182"/>
            <a:ext cx="6724061" cy="1107996"/>
          </a:xfrm>
          <a:prstGeom prst="rect">
            <a:avLst/>
          </a:prstGeom>
          <a:noFill/>
        </p:spPr>
        <p:txBody>
          <a:bodyPr>
            <a:prstTxWarp prst="textStop">
              <a:avLst/>
            </a:prstTxWarp>
            <a:spAutoFit/>
          </a:bodyPr>
          <a:lstStyle/>
          <a:p>
            <a:pPr algn="ctr" fontAlgn="auto">
              <a:spcBef>
                <a:spcPts val="0"/>
              </a:spcBef>
              <a:spcAft>
                <a:spcPts val="0"/>
              </a:spcAft>
              <a:defRPr/>
            </a:pPr>
            <a:r>
              <a:rPr lang="ru-RU" sz="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ТРИГОНОМЕТРИЯ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1600200"/>
            <a:ext cx="8258175" cy="4471988"/>
          </a:xfrm>
        </p:spPr>
        <p:txBody>
          <a:bodyPr rtlCol="0">
            <a:normAutofit fontScale="85000" lnSpcReduction="20000"/>
          </a:bodyPr>
          <a:lstStyle/>
          <a:p>
            <a:pPr eaLnBrk="1" fontAlgn="auto" hangingPunct="1">
              <a:spcAft>
                <a:spcPts val="0"/>
              </a:spcAft>
              <a:buFont typeface="Arial" pitchFamily="34" charset="0"/>
              <a:buChar char="•"/>
              <a:defRPr/>
            </a:pPr>
            <a:r>
              <a:rPr lang="ru-RU" sz="3500" dirty="0" err="1">
                <a:solidFill>
                  <a:srgbClr val="FF0000"/>
                </a:solidFill>
              </a:rPr>
              <a:t>тригономе́трия</a:t>
            </a:r>
            <a:r>
              <a:rPr lang="ru-RU" sz="3500" dirty="0"/>
              <a:t> (от греч.</a:t>
            </a:r>
            <a:r>
              <a:rPr lang="ru-RU" sz="3500" dirty="0" err="1"/>
              <a:t>τρίγονο </a:t>
            </a:r>
            <a:r>
              <a:rPr lang="ru-RU" sz="3500" dirty="0"/>
              <a:t>(треугольник) и греч. μετρειν (измерять), то есть измерение треугольников) — раздел математики, в котором изучаются тригонометрические функции и их приложения к </a:t>
            </a:r>
            <a:r>
              <a:rPr lang="ru-RU" sz="3500" dirty="0" smtClean="0"/>
              <a:t>геометрии. </a:t>
            </a:r>
            <a:r>
              <a:rPr lang="ru-RU" sz="3500" dirty="0"/>
              <a:t>Данный термин впервые появился в 1595 г. как название книги немецкого математика БартоломеусаПитискуса (BartholomäusPitiscus, 1561—1613), а сама наука ещё в глубокой древности использовалась для расчётов в астрономии, геодезии и архитектуре.</a:t>
            </a:r>
          </a:p>
          <a:p>
            <a:pPr eaLnBrk="1" fontAlgn="auto" hangingPunct="1">
              <a:spcAft>
                <a:spcPts val="0"/>
              </a:spcAft>
              <a:buFont typeface="Arial" pitchFamily="34" charset="0"/>
              <a:buChar char="•"/>
              <a:defRPr/>
            </a:pPr>
            <a:endParaRPr lang="ru-RU" dirty="0"/>
          </a:p>
        </p:txBody>
      </p:sp>
      <p:sp>
        <p:nvSpPr>
          <p:cNvPr id="2" name="Заголовок 1"/>
          <p:cNvSpPr>
            <a:spLocks noGrp="1"/>
          </p:cNvSpPr>
          <p:nvPr>
            <p:ph type="title"/>
          </p:nvPr>
        </p:nvSpPr>
        <p:spPr>
          <a:xfrm>
            <a:off x="357158" y="428604"/>
            <a:ext cx="8229600" cy="1143000"/>
          </a:xfrm>
          <a:effectLst>
            <a:outerShdw blurRad="50800" dist="38100" dir="13500000" algn="br" rotWithShape="0">
              <a:prstClr val="black">
                <a:alpha val="40000"/>
              </a:prstClr>
            </a:outerShdw>
          </a:effectLst>
        </p:spPr>
        <p:txBody>
          <a:bodyPr rtlCol="0">
            <a:prstTxWarp prst="textDeflateTop">
              <a:avLst/>
            </a:prstTxWarp>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Тригонометрия</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par>
                                <p:cTn id="11" presetID="35"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5"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58204" cy="1143000"/>
          </a:xfrm>
        </p:spPr>
        <p:txBody>
          <a:bodyPr rtlCol="0">
            <a:prstTxWarp prst="textInflateTop">
              <a:avLst/>
            </a:prstTxWarp>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Применение тригонометрии</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rtlCol="0">
            <a:normAutofit fontScale="70000" lnSpcReduction="20000"/>
          </a:bodyPr>
          <a:lstStyle/>
          <a:p>
            <a:pPr eaLnBrk="1" fontAlgn="auto" hangingPunct="1">
              <a:spcAft>
                <a:spcPts val="0"/>
              </a:spcAft>
              <a:buFont typeface="Arial" pitchFamily="34" charset="0"/>
              <a:buNone/>
              <a:defRPr/>
            </a:pPr>
            <a:r>
              <a:rPr lang="ru-RU" dirty="0"/>
              <a:t> </a:t>
            </a:r>
          </a:p>
          <a:p>
            <a:pPr eaLnBrk="1" fontAlgn="auto" hangingPunct="1">
              <a:spcAft>
                <a:spcPts val="0"/>
              </a:spcAft>
              <a:buFont typeface="Arial" pitchFamily="34" charset="0"/>
              <a:buChar char="•"/>
              <a:defRPr/>
            </a:pPr>
            <a:r>
              <a:rPr lang="ru-RU" dirty="0"/>
              <a:t>Тригонометрические вычисления применяются практически во всех областях геометрии, физики и инженерного дела. Большое значение имеет техника триангуляции, позволяющая измерять расстояния до недалёких звёзд в астрономии, между ориентирами в географии, контролировать системы навигации спутников. Также следует отметить применение тригонометрии в таких областях, как теория музыки, акустика, оптика, анализ финансовых рынков, электроника, теория вероятностей, статистика, биология, медицина (включая ультразвуковое исследование (УЗИ) и компьютерную томографию), фармацевтика, химия, теория чисел (и, как следствие, криптография), сейсмология, метеорология, океанология, картография, многие разделы физики, топография и геодезия, архитектура, фонетика, экономика, электронная техника, машиностроение, компьютерная графика, кристаллография.</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8" presetClass="entr" presetSubtype="16"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amond(in)">
                                      <p:cBhvr>
                                        <p:cTn id="13"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prstTxWarp prst="textInflateTop">
              <a:avLst/>
            </a:prstTxWarp>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Числовая окружность</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8434" name="Содержимое 2"/>
          <p:cNvSpPr>
            <a:spLocks noGrp="1"/>
          </p:cNvSpPr>
          <p:nvPr>
            <p:ph idx="1"/>
          </p:nvPr>
        </p:nvSpPr>
        <p:spPr>
          <a:xfrm>
            <a:off x="571500" y="1357313"/>
            <a:ext cx="8229600" cy="5500687"/>
          </a:xfrm>
        </p:spPr>
        <p:txBody>
          <a:bodyPr/>
          <a:lstStyle/>
          <a:p>
            <a:pPr eaLnBrk="1" hangingPunct="1">
              <a:buFont typeface="Arial" charset="0"/>
              <a:buNone/>
            </a:pPr>
            <a:endParaRPr lang="ru-RU" sz="2800" smtClean="0"/>
          </a:p>
        </p:txBody>
      </p:sp>
      <p:sp>
        <p:nvSpPr>
          <p:cNvPr id="4" name="Блок-схема: ИЛИ 3"/>
          <p:cNvSpPr/>
          <p:nvPr/>
        </p:nvSpPr>
        <p:spPr>
          <a:xfrm>
            <a:off x="2500313" y="2571750"/>
            <a:ext cx="3571875" cy="3571875"/>
          </a:xfrm>
          <a:prstGeom prst="flowChartOr">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 name="TextBox 4"/>
          <p:cNvSpPr txBox="1"/>
          <p:nvPr/>
        </p:nvSpPr>
        <p:spPr>
          <a:xfrm>
            <a:off x="3929063" y="3357563"/>
            <a:ext cx="500062" cy="254000"/>
          </a:xfrm>
          <a:prstGeom prst="rect">
            <a:avLst/>
          </a:prstGeom>
          <a:noFill/>
        </p:spPr>
        <p:txBody>
          <a:bodyPr>
            <a:spAutoFit/>
          </a:bodyPr>
          <a:lstStyle/>
          <a:p>
            <a:pPr fontAlgn="auto">
              <a:spcBef>
                <a:spcPts val="0"/>
              </a:spcBef>
              <a:spcAft>
                <a:spcPts val="0"/>
              </a:spcAft>
              <a:defRPr/>
            </a:pPr>
            <a:r>
              <a:rPr lang="en-US" sz="1050" dirty="0">
                <a:latin typeface="+mn-lt"/>
                <a:cs typeface="+mn-cs"/>
              </a:rPr>
              <a:t>sin </a:t>
            </a:r>
          </a:p>
        </p:txBody>
      </p:sp>
      <p:sp>
        <p:nvSpPr>
          <p:cNvPr id="6" name="TextBox 5"/>
          <p:cNvSpPr txBox="1"/>
          <p:nvPr/>
        </p:nvSpPr>
        <p:spPr>
          <a:xfrm>
            <a:off x="4929188" y="4357688"/>
            <a:ext cx="500062" cy="254000"/>
          </a:xfrm>
          <a:prstGeom prst="rect">
            <a:avLst/>
          </a:prstGeom>
          <a:noFill/>
        </p:spPr>
        <p:txBody>
          <a:bodyPr>
            <a:spAutoFit/>
          </a:bodyPr>
          <a:lstStyle/>
          <a:p>
            <a:pPr fontAlgn="auto">
              <a:spcBef>
                <a:spcPts val="0"/>
              </a:spcBef>
              <a:spcAft>
                <a:spcPts val="0"/>
              </a:spcAft>
              <a:defRPr/>
            </a:pPr>
            <a:r>
              <a:rPr lang="en-US" sz="1050" dirty="0">
                <a:latin typeface="+mn-lt"/>
                <a:cs typeface="+mn-cs"/>
              </a:rPr>
              <a:t>cos</a:t>
            </a:r>
            <a:endParaRPr lang="ru-RU" sz="1050" dirty="0">
              <a:latin typeface="+mn-lt"/>
              <a:cs typeface="+mn-cs"/>
            </a:endParaRPr>
          </a:p>
        </p:txBody>
      </p:sp>
      <p:cxnSp>
        <p:nvCxnSpPr>
          <p:cNvPr id="8" name="Прямая со стрелкой 7"/>
          <p:cNvCxnSpPr>
            <a:endCxn id="4" idx="0"/>
          </p:cNvCxnSpPr>
          <p:nvPr/>
        </p:nvCxnSpPr>
        <p:spPr>
          <a:xfrm rot="5400000" flipH="1" flipV="1">
            <a:off x="3391694" y="3464719"/>
            <a:ext cx="178752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4071938" y="3786188"/>
            <a:ext cx="17859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endCxn id="4" idx="6"/>
          </p:cNvCxnSpPr>
          <p:nvPr/>
        </p:nvCxnSpPr>
        <p:spPr>
          <a:xfrm>
            <a:off x="4286250" y="4357688"/>
            <a:ext cx="178593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endCxn id="4" idx="0"/>
          </p:cNvCxnSpPr>
          <p:nvPr/>
        </p:nvCxnSpPr>
        <p:spPr>
          <a:xfrm rot="5400000" flipH="1" flipV="1">
            <a:off x="3391694" y="3464719"/>
            <a:ext cx="178752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rot="10800000">
            <a:off x="4071938" y="3786188"/>
            <a:ext cx="17859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a:endCxn id="4" idx="0"/>
          </p:cNvCxnSpPr>
          <p:nvPr/>
        </p:nvCxnSpPr>
        <p:spPr>
          <a:xfrm rot="16200000" flipV="1">
            <a:off x="3393281" y="3464719"/>
            <a:ext cx="178593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Стрелка вправо 34"/>
          <p:cNvSpPr/>
          <p:nvPr/>
        </p:nvSpPr>
        <p:spPr>
          <a:xfrm>
            <a:off x="4286250" y="4357688"/>
            <a:ext cx="1785938" cy="46037"/>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6" name="Стрелка вверх 35"/>
          <p:cNvSpPr/>
          <p:nvPr/>
        </p:nvSpPr>
        <p:spPr>
          <a:xfrm>
            <a:off x="4286250" y="2571750"/>
            <a:ext cx="46038" cy="1785938"/>
          </a:xfrm>
          <a:prstGeom prst="up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8446" name="TextBox 37"/>
          <p:cNvSpPr txBox="1">
            <a:spLocks noChangeArrowheads="1"/>
          </p:cNvSpPr>
          <p:nvPr/>
        </p:nvSpPr>
        <p:spPr bwMode="auto">
          <a:xfrm>
            <a:off x="6143625" y="4214813"/>
            <a:ext cx="214313" cy="369887"/>
          </a:xfrm>
          <a:prstGeom prst="rect">
            <a:avLst/>
          </a:prstGeom>
          <a:noFill/>
          <a:ln w="9525">
            <a:noFill/>
            <a:miter lim="800000"/>
            <a:headEnd/>
            <a:tailEnd/>
          </a:ln>
        </p:spPr>
        <p:txBody>
          <a:bodyPr>
            <a:spAutoFit/>
          </a:bodyPr>
          <a:lstStyle/>
          <a:p>
            <a:r>
              <a:rPr lang="ru-RU">
                <a:latin typeface="Calibri" pitchFamily="34" charset="0"/>
              </a:rPr>
              <a:t>0</a:t>
            </a:r>
          </a:p>
        </p:txBody>
      </p:sp>
      <p:sp>
        <p:nvSpPr>
          <p:cNvPr id="18447" name="TextBox 42"/>
          <p:cNvSpPr txBox="1">
            <a:spLocks noChangeArrowheads="1"/>
          </p:cNvSpPr>
          <p:nvPr/>
        </p:nvSpPr>
        <p:spPr bwMode="auto">
          <a:xfrm>
            <a:off x="2143125" y="4143375"/>
            <a:ext cx="285750" cy="369888"/>
          </a:xfrm>
          <a:prstGeom prst="rect">
            <a:avLst/>
          </a:prstGeom>
          <a:noFill/>
          <a:ln w="9525">
            <a:noFill/>
            <a:miter lim="800000"/>
            <a:headEnd/>
            <a:tailEnd/>
          </a:ln>
        </p:spPr>
        <p:txBody>
          <a:bodyPr>
            <a:spAutoFit/>
          </a:bodyPr>
          <a:lstStyle/>
          <a:p>
            <a:r>
              <a:rPr lang="en-US">
                <a:latin typeface="Calibri" pitchFamily="34" charset="0"/>
              </a:rPr>
              <a:t>π</a:t>
            </a:r>
            <a:endParaRPr lang="ru-RU">
              <a:latin typeface="Calibri" pitchFamily="34" charset="0"/>
            </a:endParaRPr>
          </a:p>
        </p:txBody>
      </p:sp>
      <p:sp>
        <p:nvSpPr>
          <p:cNvPr id="1844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49" name="Rectangle 3"/>
          <p:cNvSpPr>
            <a:spLocks noChangeArrowheads="1"/>
          </p:cNvSpPr>
          <p:nvPr/>
        </p:nvSpPr>
        <p:spPr bwMode="auto">
          <a:xfrm>
            <a:off x="0" y="838200"/>
            <a:ext cx="9144000" cy="0"/>
          </a:xfrm>
          <a:prstGeom prst="rect">
            <a:avLst/>
          </a:prstGeom>
          <a:noFill/>
          <a:ln w="9525">
            <a:noFill/>
            <a:miter lim="800000"/>
            <a:headEnd/>
            <a:tailEnd/>
          </a:ln>
        </p:spPr>
        <p:txBody>
          <a:bodyPr wrap="none" anchor="ctr">
            <a:spAutoFit/>
          </a:bodyPr>
          <a:lstStyle/>
          <a:p>
            <a:endParaRPr lang="ru-RU"/>
          </a:p>
        </p:txBody>
      </p:sp>
      <p:sp>
        <p:nvSpPr>
          <p:cNvPr id="18450"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51" name="Rectangle 6"/>
          <p:cNvSpPr>
            <a:spLocks noChangeArrowheads="1"/>
          </p:cNvSpPr>
          <p:nvPr/>
        </p:nvSpPr>
        <p:spPr bwMode="auto">
          <a:xfrm>
            <a:off x="0" y="838200"/>
            <a:ext cx="9144000" cy="0"/>
          </a:xfrm>
          <a:prstGeom prst="rect">
            <a:avLst/>
          </a:prstGeom>
          <a:noFill/>
          <a:ln w="9525">
            <a:noFill/>
            <a:miter lim="800000"/>
            <a:headEnd/>
            <a:tailEnd/>
          </a:ln>
        </p:spPr>
        <p:txBody>
          <a:bodyPr wrap="none" anchor="ctr">
            <a:spAutoFit/>
          </a:bodyPr>
          <a:lstStyle/>
          <a:p>
            <a:endParaRPr lang="ru-RU"/>
          </a:p>
        </p:txBody>
      </p:sp>
      <p:sp>
        <p:nvSpPr>
          <p:cNvPr id="18452"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53" name="Rectangle 9"/>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54" name="Rectangle 1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55" name="Rectangle 12"/>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56" name="Rectangle 1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57" name="Rectangle 15"/>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58" name="Rectangle 1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59" name="Rectangle 18"/>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60" name="Rectangle 20"/>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61" name="Rectangle 21"/>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62" name="Rectangle 2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63" name="Rectangle 24"/>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64" name="Rectangle 2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65" name="Rectangle 27"/>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66" name="Rectangle 29"/>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67" name="Rectangle 30"/>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68" name="Rectangle 3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69" name="Rectangle 33"/>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70" name="Rectangle 3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71" name="Rectangle 36"/>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72" name="Rectangle 3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73" name="Rectangle 39"/>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74" name="Rectangle 4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75" name="Rectangle 42"/>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76" name="Rectangle 4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77" name="Rectangle 45"/>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78" name="Rectangle 4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79" name="Rectangle 48"/>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80" name="Rectangle 50"/>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81" name="Rectangle 51"/>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82" name="Rectangle 5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83" name="Rectangle 54"/>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84" name="Rectangle 5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85" name="Rectangle 57"/>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86" name="Rectangle 59"/>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87" name="Rectangle 60"/>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88" name="Rectangle 6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8489" name="Rectangle 63"/>
          <p:cNvSpPr>
            <a:spLocks noChangeArrowheads="1"/>
          </p:cNvSpPr>
          <p:nvPr/>
        </p:nvSpPr>
        <p:spPr bwMode="auto">
          <a:xfrm>
            <a:off x="0" y="790575"/>
            <a:ext cx="9144000" cy="0"/>
          </a:xfrm>
          <a:prstGeom prst="rect">
            <a:avLst/>
          </a:prstGeom>
          <a:noFill/>
          <a:ln w="9525">
            <a:noFill/>
            <a:miter lim="800000"/>
            <a:headEnd/>
            <a:tailEnd/>
          </a:ln>
        </p:spPr>
        <p:txBody>
          <a:bodyPr wrap="none" anchor="ctr">
            <a:spAutoFit/>
          </a:bodyPr>
          <a:lstStyle/>
          <a:p>
            <a:endParaRPr lang="ru-RU"/>
          </a:p>
        </p:txBody>
      </p:sp>
      <p:sp>
        <p:nvSpPr>
          <p:cNvPr id="18490" name="TextBox 114"/>
          <p:cNvSpPr txBox="1">
            <a:spLocks noChangeArrowheads="1"/>
          </p:cNvSpPr>
          <p:nvPr/>
        </p:nvSpPr>
        <p:spPr bwMode="auto">
          <a:xfrm>
            <a:off x="4071938" y="2143125"/>
            <a:ext cx="785812" cy="369888"/>
          </a:xfrm>
          <a:prstGeom prst="rect">
            <a:avLst/>
          </a:prstGeom>
          <a:noFill/>
          <a:ln w="9525">
            <a:noFill/>
            <a:miter lim="800000"/>
            <a:headEnd/>
            <a:tailEnd/>
          </a:ln>
        </p:spPr>
        <p:txBody>
          <a:bodyPr>
            <a:spAutoFit/>
          </a:bodyPr>
          <a:lstStyle/>
          <a:p>
            <a:r>
              <a:rPr lang="el-GR">
                <a:latin typeface="Calibri" pitchFamily="34" charset="0"/>
              </a:rPr>
              <a:t>π</a:t>
            </a:r>
            <a:r>
              <a:rPr lang="en-US">
                <a:latin typeface="Calibri" pitchFamily="34" charset="0"/>
              </a:rPr>
              <a:t> </a:t>
            </a:r>
            <a:r>
              <a:rPr lang="el-GR">
                <a:latin typeface="Calibri" pitchFamily="34" charset="0"/>
              </a:rPr>
              <a:t>⁄</a:t>
            </a:r>
            <a:r>
              <a:rPr lang="en-US">
                <a:latin typeface="Calibri" pitchFamily="34" charset="0"/>
              </a:rPr>
              <a:t>2</a:t>
            </a:r>
            <a:endParaRPr lang="ru-RU">
              <a:latin typeface="Calibri" pitchFamily="34" charset="0"/>
            </a:endParaRPr>
          </a:p>
        </p:txBody>
      </p:sp>
      <p:sp>
        <p:nvSpPr>
          <p:cNvPr id="18491" name="TextBox 115"/>
          <p:cNvSpPr txBox="1">
            <a:spLocks noChangeArrowheads="1"/>
          </p:cNvSpPr>
          <p:nvPr/>
        </p:nvSpPr>
        <p:spPr bwMode="auto">
          <a:xfrm>
            <a:off x="4000500" y="6143625"/>
            <a:ext cx="857250" cy="369888"/>
          </a:xfrm>
          <a:prstGeom prst="rect">
            <a:avLst/>
          </a:prstGeom>
          <a:noFill/>
          <a:ln w="9525">
            <a:noFill/>
            <a:miter lim="800000"/>
            <a:headEnd/>
            <a:tailEnd/>
          </a:ln>
        </p:spPr>
        <p:txBody>
          <a:bodyPr>
            <a:spAutoFit/>
          </a:bodyPr>
          <a:lstStyle/>
          <a:p>
            <a:r>
              <a:rPr lang="en-US">
                <a:latin typeface="Calibri" pitchFamily="34" charset="0"/>
              </a:rPr>
              <a:t>3</a:t>
            </a:r>
            <a:r>
              <a:rPr lang="el-GR">
                <a:latin typeface="Calibri" pitchFamily="34" charset="0"/>
              </a:rPr>
              <a:t>π⁄</a:t>
            </a:r>
            <a:r>
              <a:rPr lang="en-US">
                <a:latin typeface="Calibri" pitchFamily="34" charset="0"/>
              </a:rPr>
              <a:t>2</a:t>
            </a:r>
            <a:endParaRPr lang="ru-RU">
              <a:latin typeface="Calibri" pitchFamily="34" charset="0"/>
            </a:endParaRPr>
          </a:p>
        </p:txBody>
      </p:sp>
      <p:sp>
        <p:nvSpPr>
          <p:cNvPr id="123" name="Дуга 122"/>
          <p:cNvSpPr/>
          <p:nvPr/>
        </p:nvSpPr>
        <p:spPr>
          <a:xfrm>
            <a:off x="2500313" y="2571750"/>
            <a:ext cx="3571875" cy="3500438"/>
          </a:xfrm>
          <a:prstGeom prst="arc">
            <a:avLst>
              <a:gd name="adj1" fmla="val 10756644"/>
              <a:gd name="adj2" fmla="val 84312"/>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125" name="TextBox 124"/>
          <p:cNvSpPr txBox="1"/>
          <p:nvPr/>
        </p:nvSpPr>
        <p:spPr>
          <a:xfrm>
            <a:off x="2500313" y="4214813"/>
            <a:ext cx="571500" cy="254000"/>
          </a:xfrm>
          <a:prstGeom prst="rect">
            <a:avLst/>
          </a:prstGeom>
          <a:noFill/>
        </p:spPr>
        <p:txBody>
          <a:bodyPr>
            <a:spAutoFit/>
          </a:bodyPr>
          <a:lstStyle/>
          <a:p>
            <a:pPr fontAlgn="auto">
              <a:spcBef>
                <a:spcPts val="0"/>
              </a:spcBef>
              <a:spcAft>
                <a:spcPts val="0"/>
              </a:spcAft>
              <a:defRPr/>
            </a:pPr>
            <a:r>
              <a:rPr lang="en-US" sz="1050" dirty="0">
                <a:solidFill>
                  <a:srgbClr val="FFFF00"/>
                </a:solidFill>
                <a:latin typeface="+mn-lt"/>
                <a:cs typeface="+mn-cs"/>
              </a:rPr>
              <a:t>180⁰</a:t>
            </a:r>
            <a:endParaRPr lang="ru-RU" sz="1050" dirty="0">
              <a:solidFill>
                <a:srgbClr val="FFFF00"/>
              </a:solidFill>
              <a:latin typeface="+mn-lt"/>
              <a:cs typeface="+mn-cs"/>
            </a:endParaRPr>
          </a:p>
        </p:txBody>
      </p:sp>
      <p:sp>
        <p:nvSpPr>
          <p:cNvPr id="127" name="Дуга 126"/>
          <p:cNvSpPr/>
          <p:nvPr/>
        </p:nvSpPr>
        <p:spPr>
          <a:xfrm>
            <a:off x="2500313" y="2571750"/>
            <a:ext cx="3571875" cy="3571875"/>
          </a:xfrm>
          <a:prstGeom prst="arc">
            <a:avLst>
              <a:gd name="adj1" fmla="val 21438362"/>
              <a:gd name="adj2" fmla="val 11066095"/>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128" name="TextBox 127"/>
          <p:cNvSpPr txBox="1"/>
          <p:nvPr/>
        </p:nvSpPr>
        <p:spPr>
          <a:xfrm>
            <a:off x="5643563" y="4286250"/>
            <a:ext cx="571500" cy="254000"/>
          </a:xfrm>
          <a:prstGeom prst="rect">
            <a:avLst/>
          </a:prstGeom>
          <a:noFill/>
          <a:ln>
            <a:noFill/>
          </a:ln>
        </p:spPr>
        <p:txBody>
          <a:bodyPr>
            <a:spAutoFit/>
          </a:bodyPr>
          <a:lstStyle/>
          <a:p>
            <a:pPr fontAlgn="auto">
              <a:spcBef>
                <a:spcPts val="0"/>
              </a:spcBef>
              <a:spcAft>
                <a:spcPts val="0"/>
              </a:spcAft>
              <a:defRPr/>
            </a:pPr>
            <a:r>
              <a:rPr lang="en-US" sz="1050" dirty="0">
                <a:solidFill>
                  <a:srgbClr val="FFFF00"/>
                </a:solidFill>
                <a:latin typeface="+mn-lt"/>
                <a:cs typeface="+mn-cs"/>
              </a:rPr>
              <a:t>360⁰</a:t>
            </a:r>
            <a:endParaRPr lang="ru-RU" sz="1050" dirty="0">
              <a:solidFill>
                <a:srgbClr val="FFFF00"/>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2000" fill="hold"/>
                                        <p:tgtEl>
                                          <p:spTgt spid="35"/>
                                        </p:tgtEl>
                                        <p:attrNameLst>
                                          <p:attrName>ppt_w</p:attrName>
                                        </p:attrNameLst>
                                      </p:cBhvr>
                                      <p:tavLst>
                                        <p:tav tm="0">
                                          <p:val>
                                            <p:fltVal val="0"/>
                                          </p:val>
                                        </p:tav>
                                        <p:tav tm="100000">
                                          <p:val>
                                            <p:strVal val="#ppt_w"/>
                                          </p:val>
                                        </p:tav>
                                      </p:tavLst>
                                    </p:anim>
                                    <p:anim calcmode="lin" valueType="num">
                                      <p:cBhvr>
                                        <p:cTn id="16" dur="2000" fill="hold"/>
                                        <p:tgtEl>
                                          <p:spTgt spid="3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2000" fill="hold"/>
                                        <p:tgtEl>
                                          <p:spTgt spid="36"/>
                                        </p:tgtEl>
                                        <p:attrNameLst>
                                          <p:attrName>ppt_w</p:attrName>
                                        </p:attrNameLst>
                                      </p:cBhvr>
                                      <p:tavLst>
                                        <p:tav tm="0">
                                          <p:val>
                                            <p:fltVal val="0"/>
                                          </p:val>
                                        </p:tav>
                                        <p:tav tm="100000">
                                          <p:val>
                                            <p:strVal val="#ppt_w"/>
                                          </p:val>
                                        </p:tav>
                                      </p:tavLst>
                                    </p:anim>
                                    <p:anim calcmode="lin" valueType="num">
                                      <p:cBhvr>
                                        <p:cTn id="26" dur="2000" fill="hold"/>
                                        <p:tgtEl>
                                          <p:spTgt spid="36"/>
                                        </p:tgtEl>
                                        <p:attrNameLst>
                                          <p:attrName>ppt_h</p:attrName>
                                        </p:attrNameLst>
                                      </p:cBhvr>
                                      <p:tavLst>
                                        <p:tav tm="0">
                                          <p:val>
                                            <p:fltVal val="0"/>
                                          </p:val>
                                        </p:tav>
                                        <p:tav tm="100000">
                                          <p:val>
                                            <p:strVal val="#ppt_h"/>
                                          </p:val>
                                        </p:tav>
                                      </p:tavLst>
                                    </p:anim>
                                  </p:childTnLst>
                                </p:cTn>
                              </p:par>
                              <p:par>
                                <p:cTn id="27" presetID="48" presetClass="entr" presetSubtype="0" accel="5000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0"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31" dur="1000" fill="hold"/>
                                        <p:tgtEl>
                                          <p:spTgt spid="5"/>
                                        </p:tgtEl>
                                        <p:attrNameLst>
                                          <p:attrName>ppt_y</p:attrName>
                                        </p:attrNameLst>
                                      </p:cBhvr>
                                      <p:tavLst>
                                        <p:tav tm="0">
                                          <p:val>
                                            <p:strVal val="#ppt_y"/>
                                          </p:val>
                                        </p:tav>
                                        <p:tav tm="100000">
                                          <p:val>
                                            <p:strVal val="#ppt_y"/>
                                          </p:val>
                                        </p:tav>
                                      </p:tavLst>
                                    </p:anim>
                                    <p:animEffect transition="in" filter="fade">
                                      <p:cBhvr>
                                        <p:cTn id="32" dur="1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23"/>
                                        </p:tgtEl>
                                        <p:attrNameLst>
                                          <p:attrName>style.visibility</p:attrName>
                                        </p:attrNameLst>
                                      </p:cBhvr>
                                      <p:to>
                                        <p:strVal val="visible"/>
                                      </p:to>
                                    </p:set>
                                    <p:animEffect transition="in" filter="wipe(down)">
                                      <p:cBhvr>
                                        <p:cTn id="37" dur="500"/>
                                        <p:tgtEl>
                                          <p:spTgt spid="123"/>
                                        </p:tgtEl>
                                      </p:cBhvr>
                                    </p:animEffect>
                                  </p:childTnLst>
                                </p:cTn>
                              </p:par>
                            </p:childTnLst>
                          </p:cTn>
                        </p:par>
                        <p:par>
                          <p:cTn id="38" fill="hold">
                            <p:stCondLst>
                              <p:cond delay="500"/>
                            </p:stCondLst>
                            <p:childTnLst>
                              <p:par>
                                <p:cTn id="39" presetID="39" presetClass="entr" presetSubtype="0" accel="100000" fill="hold" grpId="0" nodeType="afterEffect">
                                  <p:stCondLst>
                                    <p:cond delay="0"/>
                                  </p:stCondLst>
                                  <p:childTnLst>
                                    <p:set>
                                      <p:cBhvr>
                                        <p:cTn id="40" dur="1" fill="hold">
                                          <p:stCondLst>
                                            <p:cond delay="0"/>
                                          </p:stCondLst>
                                        </p:cTn>
                                        <p:tgtEl>
                                          <p:spTgt spid="125"/>
                                        </p:tgtEl>
                                        <p:attrNameLst>
                                          <p:attrName>style.visibility</p:attrName>
                                        </p:attrNameLst>
                                      </p:cBhvr>
                                      <p:to>
                                        <p:strVal val="visible"/>
                                      </p:to>
                                    </p:set>
                                    <p:anim calcmode="lin" valueType="num">
                                      <p:cBhvr>
                                        <p:cTn id="41" dur="500" fill="hold"/>
                                        <p:tgtEl>
                                          <p:spTgt spid="125"/>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125"/>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125"/>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8" presetClass="entr" presetSubtype="0" accel="100000" fill="hold" nodeType="clickEffect">
                                  <p:stCondLst>
                                    <p:cond delay="0"/>
                                  </p:stCondLst>
                                  <p:childTnLst>
                                    <p:set>
                                      <p:cBhvr>
                                        <p:cTn id="48" dur="1" fill="hold">
                                          <p:stCondLst>
                                            <p:cond delay="0"/>
                                          </p:stCondLst>
                                        </p:cTn>
                                        <p:tgtEl>
                                          <p:spTgt spid="127"/>
                                        </p:tgtEl>
                                        <p:attrNameLst>
                                          <p:attrName>style.visibility</p:attrName>
                                        </p:attrNameLst>
                                      </p:cBhvr>
                                      <p:to>
                                        <p:strVal val="visible"/>
                                      </p:to>
                                    </p:set>
                                    <p:anim calcmode="lin" valueType="num">
                                      <p:cBhvr>
                                        <p:cTn id="49" dur="500" fill="hold"/>
                                        <p:tgtEl>
                                          <p:spTgt spid="127"/>
                                        </p:tgtEl>
                                        <p:attrNameLst>
                                          <p:attrName>ppt_w</p:attrName>
                                        </p:attrNameLst>
                                      </p:cBhvr>
                                      <p:tavLst>
                                        <p:tav tm="0">
                                          <p:val>
                                            <p:strVal val="#ppt_w*2.5"/>
                                          </p:val>
                                        </p:tav>
                                        <p:tav tm="100000">
                                          <p:val>
                                            <p:strVal val="#ppt_w"/>
                                          </p:val>
                                        </p:tav>
                                      </p:tavLst>
                                    </p:anim>
                                    <p:anim calcmode="lin" valueType="num">
                                      <p:cBhvr>
                                        <p:cTn id="50" dur="500" fill="hold"/>
                                        <p:tgtEl>
                                          <p:spTgt spid="127"/>
                                        </p:tgtEl>
                                        <p:attrNameLst>
                                          <p:attrName>ppt_h</p:attrName>
                                        </p:attrNameLst>
                                      </p:cBhvr>
                                      <p:tavLst>
                                        <p:tav tm="0">
                                          <p:val>
                                            <p:strVal val="#ppt_h*0.01"/>
                                          </p:val>
                                        </p:tav>
                                        <p:tav tm="100000">
                                          <p:val>
                                            <p:strVal val="#ppt_h"/>
                                          </p:val>
                                        </p:tav>
                                      </p:tavLst>
                                    </p:anim>
                                    <p:anim calcmode="lin" valueType="num">
                                      <p:cBhvr>
                                        <p:cTn id="51" dur="500" fill="hold"/>
                                        <p:tgtEl>
                                          <p:spTgt spid="127"/>
                                        </p:tgtEl>
                                        <p:attrNameLst>
                                          <p:attrName>ppt_x</p:attrName>
                                        </p:attrNameLst>
                                      </p:cBhvr>
                                      <p:tavLst>
                                        <p:tav tm="0">
                                          <p:val>
                                            <p:strVal val="#ppt_x"/>
                                          </p:val>
                                        </p:tav>
                                        <p:tav tm="100000">
                                          <p:val>
                                            <p:strVal val="#ppt_x"/>
                                          </p:val>
                                        </p:tav>
                                      </p:tavLst>
                                    </p:anim>
                                    <p:anim calcmode="lin" valueType="num">
                                      <p:cBhvr>
                                        <p:cTn id="52" dur="500" fill="hold"/>
                                        <p:tgtEl>
                                          <p:spTgt spid="127"/>
                                        </p:tgtEl>
                                        <p:attrNameLst>
                                          <p:attrName>ppt_y</p:attrName>
                                        </p:attrNameLst>
                                      </p:cBhvr>
                                      <p:tavLst>
                                        <p:tav tm="0">
                                          <p:val>
                                            <p:strVal val="#ppt_h+1"/>
                                          </p:val>
                                        </p:tav>
                                        <p:tav tm="100000">
                                          <p:val>
                                            <p:strVal val="#ppt_y"/>
                                          </p:val>
                                        </p:tav>
                                      </p:tavLst>
                                    </p:anim>
                                    <p:animEffect transition="in" filter="fade">
                                      <p:cBhvr>
                                        <p:cTn id="53" dur="500"/>
                                        <p:tgtEl>
                                          <p:spTgt spid="127"/>
                                        </p:tgtEl>
                                      </p:cBhvr>
                                    </p:animEffect>
                                  </p:childTnLst>
                                </p:cTn>
                              </p:par>
                            </p:childTnLst>
                          </p:cTn>
                        </p:par>
                        <p:par>
                          <p:cTn id="54" fill="hold">
                            <p:stCondLst>
                              <p:cond delay="500"/>
                            </p:stCondLst>
                            <p:childTnLst>
                              <p:par>
                                <p:cTn id="55" presetID="39" presetClass="entr" presetSubtype="0" accel="100000" fill="hold" nodeType="afterEffect">
                                  <p:stCondLst>
                                    <p:cond delay="0"/>
                                  </p:stCondLst>
                                  <p:childTnLst>
                                    <p:set>
                                      <p:cBhvr>
                                        <p:cTn id="56" dur="1" fill="hold">
                                          <p:stCondLst>
                                            <p:cond delay="0"/>
                                          </p:stCondLst>
                                        </p:cTn>
                                        <p:tgtEl>
                                          <p:spTgt spid="128">
                                            <p:txEl>
                                              <p:pRg st="0" end="0"/>
                                            </p:txEl>
                                          </p:spTgt>
                                        </p:tgtEl>
                                        <p:attrNameLst>
                                          <p:attrName>style.visibility</p:attrName>
                                        </p:attrNameLst>
                                      </p:cBhvr>
                                      <p:to>
                                        <p:strVal val="visible"/>
                                      </p:to>
                                    </p:set>
                                    <p:anim calcmode="lin" valueType="num">
                                      <p:cBhvr>
                                        <p:cTn id="57" dur="500" fill="hold"/>
                                        <p:tgtEl>
                                          <p:spTgt spid="128">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8" dur="500" fill="hold"/>
                                        <p:tgtEl>
                                          <p:spTgt spid="128">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9" dur="500" fill="hold"/>
                                        <p:tgtEl>
                                          <p:spTgt spid="128">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60" dur="500" fill="hold"/>
                                        <p:tgtEl>
                                          <p:spTgt spid="12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5" grpId="0" animBg="1"/>
      <p:bldP spid="36" grpId="0" animBg="1"/>
      <p:bldP spid="1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63" y="785813"/>
            <a:ext cx="4071937" cy="5500687"/>
          </a:xfrm>
        </p:spPr>
        <p:txBody>
          <a:bodyPr rtlCol="0">
            <a:normAutofit fontScale="70000" lnSpcReduction="20000"/>
          </a:bodyPr>
          <a:lstStyle/>
          <a:p>
            <a:pPr eaLnBrk="1" fontAlgn="auto" hangingPunct="1">
              <a:spcAft>
                <a:spcPts val="0"/>
              </a:spcAft>
              <a:buFont typeface="Arial" pitchFamily="34" charset="0"/>
              <a:buChar char="•"/>
              <a:defRPr/>
            </a:pPr>
            <a:r>
              <a:rPr lang="ru-RU" dirty="0" smtClean="0"/>
              <a:t>Тригонометрический круг— </a:t>
            </a:r>
            <a:r>
              <a:rPr lang="ru-RU" dirty="0"/>
              <a:t>построенная на плоскости с прямоугольными декартовыми координатами окружность, имеющая центр в точке начала координат и единичный радиус, т.е. единичная окружность, которая используется для геометрического определения тригонометрических функций. Название «тригонометрический круг» не совсем удачно, поскольку речь идёт об окружности, а не о круге; тем не менее, часто используется именно это название.</a:t>
            </a:r>
          </a:p>
          <a:p>
            <a:pPr eaLnBrk="1" fontAlgn="auto" hangingPunct="1">
              <a:spcAft>
                <a:spcPts val="0"/>
              </a:spcAft>
              <a:buFont typeface="Arial" pitchFamily="34" charset="0"/>
              <a:buChar char="•"/>
              <a:defRPr/>
            </a:pPr>
            <a:endParaRPr lang="ru-RU" dirty="0"/>
          </a:p>
        </p:txBody>
      </p:sp>
      <p:pic>
        <p:nvPicPr>
          <p:cNvPr id="4" name="Рисунок 3" descr="ris_03_1.gif"/>
          <p:cNvPicPr>
            <a:picLocks noChangeAspect="1"/>
          </p:cNvPicPr>
          <p:nvPr/>
        </p:nvPicPr>
        <p:blipFill>
          <a:blip r:embed="rId2" cstate="print"/>
          <a:srcRect/>
          <a:stretch>
            <a:fillRect/>
          </a:stretch>
        </p:blipFill>
        <p:spPr bwMode="auto">
          <a:xfrm>
            <a:off x="4643438" y="1214438"/>
            <a:ext cx="4162425" cy="4143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Содержимое 2"/>
          <p:cNvSpPr>
            <a:spLocks noGrp="1"/>
          </p:cNvSpPr>
          <p:nvPr>
            <p:ph idx="1"/>
          </p:nvPr>
        </p:nvSpPr>
        <p:spPr>
          <a:xfrm>
            <a:off x="457200" y="357188"/>
            <a:ext cx="8229600" cy="5768975"/>
          </a:xfrm>
        </p:spPr>
        <p:txBody>
          <a:bodyPr/>
          <a:lstStyle/>
          <a:p>
            <a:pPr eaLnBrk="1" hangingPunct="1"/>
            <a:endParaRPr lang="ru-RU" smtClean="0"/>
          </a:p>
        </p:txBody>
      </p:sp>
      <p:pic>
        <p:nvPicPr>
          <p:cNvPr id="34819" name="Picture 3" descr="G:\Documents and Settings\Администратор\Рабочий стол\Тригонометрия\4.jpg"/>
          <p:cNvPicPr>
            <a:picLocks noChangeAspect="1" noChangeArrowheads="1"/>
          </p:cNvPicPr>
          <p:nvPr/>
        </p:nvPicPr>
        <p:blipFill>
          <a:blip r:embed="rId2" cstate="print"/>
          <a:srcRect/>
          <a:stretch>
            <a:fillRect/>
          </a:stretch>
        </p:blipFill>
        <p:spPr bwMode="auto">
          <a:xfrm>
            <a:off x="1643063" y="428625"/>
            <a:ext cx="5622925" cy="5710238"/>
          </a:xfrm>
          <a:prstGeom prst="rect">
            <a:avLst/>
          </a:prstGeom>
        </p:spPr>
        <p:style>
          <a:lnRef idx="1">
            <a:schemeClr val="dk1"/>
          </a:lnRef>
          <a:fillRef idx="3">
            <a:schemeClr val="dk1"/>
          </a:fillRef>
          <a:effectRef idx="2">
            <a:schemeClr val="dk1"/>
          </a:effectRef>
          <a:fontRef idx="minor">
            <a:schemeClr val="lt1"/>
          </a:fontRef>
        </p:style>
      </p:pic>
      <p:sp>
        <p:nvSpPr>
          <p:cNvPr id="6" name="Дуга 5"/>
          <p:cNvSpPr/>
          <p:nvPr/>
        </p:nvSpPr>
        <p:spPr>
          <a:xfrm rot="14361488">
            <a:off x="2591594" y="1616869"/>
            <a:ext cx="3424238" cy="3492500"/>
          </a:xfrm>
          <a:prstGeom prst="arc">
            <a:avLst>
              <a:gd name="adj1" fmla="val 1995402"/>
              <a:gd name="adj2" fmla="val 7133977"/>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8" name="Дуга 7"/>
          <p:cNvSpPr/>
          <p:nvPr/>
        </p:nvSpPr>
        <p:spPr>
          <a:xfrm flipH="1">
            <a:off x="2714625" y="1643063"/>
            <a:ext cx="3286125" cy="3143250"/>
          </a:xfrm>
          <a:prstGeom prst="arc">
            <a:avLst>
              <a:gd name="adj1" fmla="val 16132891"/>
              <a:gd name="adj2" fmla="val 95740"/>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9" name="Дуга 8"/>
          <p:cNvSpPr/>
          <p:nvPr/>
        </p:nvSpPr>
        <p:spPr>
          <a:xfrm rot="2127157" flipV="1">
            <a:off x="2647950" y="2636838"/>
            <a:ext cx="2716213" cy="2235200"/>
          </a:xfrm>
          <a:prstGeom prst="arc">
            <a:avLst>
              <a:gd name="adj1" fmla="val 11874664"/>
              <a:gd name="adj2" fmla="val 19106910"/>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10" name="Дуга 9"/>
          <p:cNvSpPr/>
          <p:nvPr/>
        </p:nvSpPr>
        <p:spPr>
          <a:xfrm rot="2541169">
            <a:off x="4057650" y="2608263"/>
            <a:ext cx="1749425" cy="2589212"/>
          </a:xfrm>
          <a:prstGeom prst="arc">
            <a:avLst>
              <a:gd name="adj1" fmla="val 17464084"/>
              <a:gd name="adj2" fmla="val 4555638"/>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000"/>
                                        <p:tgtEl>
                                          <p:spTgt spid="6"/>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2000"/>
                                        <p:tgtEl>
                                          <p:spTgt spid="8"/>
                                        </p:tgtEl>
                                      </p:cBhvr>
                                    </p:animEffect>
                                  </p:childTnLst>
                                </p:cTn>
                              </p:par>
                            </p:childTnLst>
                          </p:cTn>
                        </p:par>
                        <p:par>
                          <p:cTn id="12" fill="hold">
                            <p:stCondLst>
                              <p:cond delay="4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2000"/>
                                        <p:tgtEl>
                                          <p:spTgt spid="9"/>
                                        </p:tgtEl>
                                      </p:cBhvr>
                                    </p:animEffect>
                                  </p:childTnLst>
                                </p:cTn>
                              </p:par>
                            </p:childTnLst>
                          </p:cTn>
                        </p:par>
                        <p:par>
                          <p:cTn id="16" fill="hold">
                            <p:stCondLst>
                              <p:cond delay="6000"/>
                            </p:stCondLst>
                            <p:childTnLst>
                              <p:par>
                                <p:cTn id="17" presetID="2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428625"/>
            <a:ext cx="8229600" cy="6126163"/>
          </a:xfrm>
        </p:spPr>
        <p:txBody>
          <a:bodyPr rtlCol="0">
            <a:normAutofit fontScale="92500" lnSpcReduction="10000"/>
          </a:bodyPr>
          <a:lstStyle/>
          <a:p>
            <a:pPr eaLnBrk="1" fontAlgn="auto" hangingPunct="1">
              <a:spcAft>
                <a:spcPts val="0"/>
              </a:spcAft>
              <a:buFont typeface="Arial" pitchFamily="34" charset="0"/>
              <a:buChar char="•"/>
              <a:defRPr/>
            </a:pPr>
            <a:r>
              <a:rPr lang="ru-RU" dirty="0"/>
              <a:t>Древнегреческие математики в своих построениях, связанных с измерением дуг круга, использовали технику хорд. Перпендикуляр к хорде, опущенный из центра окружности, делит пополам дугу и опирающуюся на неё хорду. Половина поделенной пополам хорды — это синус половинного угла, и поэтому функция синус известна также как «половина хорды». Благодаря этой зависимости, значительное число тригонометрических тождеств и теорем, известных сегодня, были также известны древнегреческим математикам, но в эквивалентной хордовой форме.</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i="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Тригонометрические </a:t>
            </a:r>
            <a:r>
              <a:rPr lang="ru-RU" b="1" i="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тождества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Содержимое 4"/>
          <p:cNvSpPr>
            <a:spLocks noGrp="1"/>
          </p:cNvSpPr>
          <p:nvPr>
            <p:ph idx="1"/>
          </p:nvPr>
        </p:nvSpPr>
        <p:spPr>
          <a:xfrm>
            <a:off x="457200" y="1600200"/>
            <a:ext cx="8229600" cy="4972050"/>
          </a:xfrm>
        </p:spPr>
        <p:txBody>
          <a:bodyPr/>
          <a:lstStyle/>
          <a:p>
            <a:pPr eaLnBrk="1" hangingPunct="1"/>
            <a:r>
              <a:rPr lang="ru-RU" sz="4400" smtClean="0">
                <a:solidFill>
                  <a:srgbClr val="FF0000"/>
                </a:solidFill>
              </a:rPr>
              <a:t>Тригонометрические тождества </a:t>
            </a:r>
            <a:r>
              <a:rPr lang="ru-RU" sz="4400" smtClean="0"/>
              <a:t>— математические выражения для тригонометрических функций, которые выполняются при всех значениях аргумента</a:t>
            </a:r>
            <a:endParaRPr lang="ru-RU"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1"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770" decel="100000"/>
                                        <p:tgtEl>
                                          <p:spTgt spid="5">
                                            <p:txEl>
                                              <p:pRg st="0" end="0"/>
                                            </p:txEl>
                                          </p:spTgt>
                                        </p:tgtEl>
                                      </p:cBhvr>
                                    </p:animEffect>
                                    <p:animScale>
                                      <p:cBhvr>
                                        <p:cTn id="15" dur="770" decel="100000"/>
                                        <p:tgtEl>
                                          <p:spTgt spid="5">
                                            <p:txEl>
                                              <p:pRg st="0" end="0"/>
                                            </p:txEl>
                                          </p:spTgt>
                                        </p:tgtEl>
                                      </p:cBhvr>
                                      <p:from x="10000" y="10000"/>
                                      <p:to x="200000" y="450000"/>
                                    </p:animScale>
                                    <p:animScale>
                                      <p:cBhvr>
                                        <p:cTn id="16" dur="1230" accel="100000" fill="hold">
                                          <p:stCondLst>
                                            <p:cond delay="770"/>
                                          </p:stCondLst>
                                        </p:cTn>
                                        <p:tgtEl>
                                          <p:spTgt spid="5">
                                            <p:txEl>
                                              <p:pRg st="0" end="0"/>
                                            </p:txEl>
                                          </p:spTgt>
                                        </p:tgtEl>
                                      </p:cBhvr>
                                      <p:from x="200000" y="450000"/>
                                      <p:to x="100000" y="100000"/>
                                    </p:animScale>
                                    <p:set>
                                      <p:cBhvr>
                                        <p:cTn id="17" dur="770" fill="hold"/>
                                        <p:tgtEl>
                                          <p:spTgt spid="5">
                                            <p:txEl>
                                              <p:pRg st="0" end="0"/>
                                            </p:txEl>
                                          </p:spTgt>
                                        </p:tgtEl>
                                        <p:attrNameLst>
                                          <p:attrName>ppt_x</p:attrName>
                                        </p:attrNameLst>
                                      </p:cBhvr>
                                      <p:to>
                                        <p:strVal val="(0.5)"/>
                                      </p:to>
                                    </p:set>
                                    <p:anim from="(0.5)" to="(#ppt_x)" calcmode="lin" valueType="num">
                                      <p:cBhvr>
                                        <p:cTn id="18" dur="1230" accel="100000" fill="hold">
                                          <p:stCondLst>
                                            <p:cond delay="770"/>
                                          </p:stCondLst>
                                        </p:cTn>
                                        <p:tgtEl>
                                          <p:spTgt spid="5">
                                            <p:txEl>
                                              <p:pRg st="0" end="0"/>
                                            </p:txEl>
                                          </p:spTgt>
                                        </p:tgtEl>
                                        <p:attrNameLst>
                                          <p:attrName>ppt_x</p:attrName>
                                        </p:attrNameLst>
                                      </p:cBhvr>
                                    </p:anim>
                                    <p:set>
                                      <p:cBhvr>
                                        <p:cTn id="19" dur="770" fill="hold"/>
                                        <p:tgtEl>
                                          <p:spTgt spid="5">
                                            <p:txEl>
                                              <p:pRg st="0" end="0"/>
                                            </p:txEl>
                                          </p:spTgt>
                                        </p:tgtEl>
                                        <p:attrNameLst>
                                          <p:attrName>ppt_y</p:attrName>
                                        </p:attrNameLst>
                                      </p:cBhvr>
                                      <p:to>
                                        <p:strVal val="(#ppt_y+0.4)"/>
                                      </p:to>
                                    </p:set>
                                    <p:anim from="(#ppt_y+0.4)" to="(#ppt_y)" calcmode="lin" valueType="num">
                                      <p:cBhvr>
                                        <p:cTn id="20" dur="1230" accel="100000" fill="hold">
                                          <p:stCondLst>
                                            <p:cond delay="770"/>
                                          </p:stCondLst>
                                        </p:cTn>
                                        <p:tgtEl>
                                          <p:spTgt spid="5">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Содержимое 2"/>
          <p:cNvSpPr>
            <a:spLocks noGrp="1"/>
          </p:cNvSpPr>
          <p:nvPr>
            <p:ph idx="1"/>
          </p:nvPr>
        </p:nvSpPr>
        <p:spPr/>
        <p:txBody>
          <a:bodyPr/>
          <a:lstStyle/>
          <a:p>
            <a:pPr eaLnBrk="1" hangingPunct="1"/>
            <a:r>
              <a:rPr lang="ru-RU" smtClean="0"/>
              <a:t>  </a:t>
            </a:r>
          </a:p>
        </p:txBody>
      </p:sp>
      <p:sp>
        <p:nvSpPr>
          <p:cNvPr id="4" name="Заголовок 3"/>
          <p:cNvSpPr>
            <a:spLocks noGrp="1"/>
          </p:cNvSpPr>
          <p:nvPr>
            <p:ph type="title"/>
          </p:nvPr>
        </p:nvSpPr>
        <p:spPr>
          <a:xfrm>
            <a:off x="457200" y="274638"/>
            <a:ext cx="8329642" cy="2368544"/>
          </a:xfrm>
        </p:spPr>
        <p:txBody>
          <a:bodyPr rtlCol="0">
            <a:prstTxWarp prst="textInflateBottom">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4000" b="1" i="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Основные тригонометрические формулы</a:t>
            </a:r>
            <a:r>
              <a:rPr lang="ru-RU"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6" name="Таблица 5"/>
          <p:cNvGraphicFramePr>
            <a:graphicFrameLocks noGrp="1"/>
          </p:cNvGraphicFramePr>
          <p:nvPr/>
        </p:nvGraphicFramePr>
        <p:xfrm>
          <a:off x="1071563" y="1500188"/>
          <a:ext cx="6688137" cy="1697037"/>
        </p:xfrm>
        <a:graphic>
          <a:graphicData uri="http://schemas.openxmlformats.org/drawingml/2006/table">
            <a:tbl>
              <a:tblPr firstRow="1" bandRow="1">
                <a:tableStyleId>{5C22544A-7EE6-4342-B048-85BDC9FD1C3A}</a:tableStyleId>
              </a:tblPr>
              <a:tblGrid>
                <a:gridCol w="2520000"/>
                <a:gridCol w="2084301"/>
                <a:gridCol w="2084301"/>
              </a:tblGrid>
              <a:tr h="432000">
                <a:tc>
                  <a:txBody>
                    <a:bodyPr/>
                    <a:lstStyle/>
                    <a:p>
                      <a:r>
                        <a:rPr lang="ru-RU" sz="1800" b="1" kern="1200" dirty="0" smtClean="0">
                          <a:solidFill>
                            <a:schemeClr val="lt1"/>
                          </a:solidFill>
                          <a:latin typeface="+mn-lt"/>
                          <a:ea typeface="+mn-ea"/>
                          <a:cs typeface="+mn-cs"/>
                        </a:rPr>
                        <a:t> ФОРМУЛА</a:t>
                      </a:r>
                      <a:endParaRPr lang="ru-RU" dirty="0"/>
                    </a:p>
                  </a:txBody>
                  <a:tcPr/>
                </a:tc>
                <a:tc>
                  <a:txBody>
                    <a:bodyPr/>
                    <a:lstStyle/>
                    <a:p>
                      <a:pPr>
                        <a:lnSpc>
                          <a:spcPct val="115000"/>
                        </a:lnSpc>
                        <a:spcAft>
                          <a:spcPts val="0"/>
                        </a:spcAft>
                      </a:pPr>
                      <a:r>
                        <a:rPr lang="ru-RU" sz="1200" dirty="0">
                          <a:latin typeface="Arial"/>
                          <a:ea typeface="Calibri"/>
                          <a:cs typeface="Times New Roman"/>
                        </a:rPr>
                        <a:t>ДОПУСТИМЫЕ ЗНАЧЕНИЯ АРГУМЕНТА</a:t>
                      </a:r>
                      <a:endParaRPr lang="ru-RU" sz="1100" dirty="0">
                        <a:latin typeface="Calibri"/>
                        <a:ea typeface="Calibri"/>
                        <a:cs typeface="Times New Roman"/>
                      </a:endParaRPr>
                    </a:p>
                  </a:txBody>
                  <a:tcPr marL="68580" marR="68580" marT="0" marB="0"/>
                </a:tc>
                <a:tc>
                  <a:txBody>
                    <a:bodyPr/>
                    <a:lstStyle/>
                    <a:p>
                      <a:r>
                        <a:rPr lang="ru-RU" sz="1800" b="1" kern="1200" dirty="0" smtClean="0">
                          <a:solidFill>
                            <a:schemeClr val="lt1"/>
                          </a:solidFill>
                          <a:latin typeface="+mn-lt"/>
                          <a:ea typeface="+mn-ea"/>
                          <a:cs typeface="+mn-cs"/>
                        </a:rPr>
                        <a:t> НОМЕР</a:t>
                      </a:r>
                      <a:endParaRPr lang="ru-RU" dirty="0"/>
                    </a:p>
                  </a:txBody>
                  <a:tcPr/>
                </a:tc>
              </a:tr>
              <a:tr h="320641">
                <a:tc>
                  <a:txBody>
                    <a:bodyPr/>
                    <a:lstStyle/>
                    <a:p>
                      <a:endParaRPr lang="ru-RU" dirty="0"/>
                    </a:p>
                  </a:txBody>
                  <a:tcPr/>
                </a:tc>
                <a:tc>
                  <a:txBody>
                    <a:bodyPr/>
                    <a:lstStyle/>
                    <a:p>
                      <a:endParaRPr lang="ru-RU" dirty="0"/>
                    </a:p>
                  </a:txBody>
                  <a:tcPr/>
                </a:tc>
                <a:tc>
                  <a:txBody>
                    <a:bodyPr/>
                    <a:lstStyle/>
                    <a:p>
                      <a:r>
                        <a:rPr lang="ru-RU" dirty="0" smtClean="0"/>
                        <a:t>              (1)</a:t>
                      </a:r>
                      <a:endParaRPr lang="ru-RU" dirty="0"/>
                    </a:p>
                  </a:txBody>
                  <a:tcPr/>
                </a:tc>
              </a:tr>
              <a:tr h="466627">
                <a:tc>
                  <a:txBody>
                    <a:bodyPr/>
                    <a:lstStyle/>
                    <a:p>
                      <a:endParaRPr lang="ru-RU" dirty="0"/>
                    </a:p>
                  </a:txBody>
                  <a:tcPr/>
                </a:tc>
                <a:tc>
                  <a:txBody>
                    <a:bodyPr/>
                    <a:lstStyle/>
                    <a:p>
                      <a:endParaRPr lang="ru-RU" dirty="0"/>
                    </a:p>
                  </a:txBody>
                  <a:tcPr/>
                </a:tc>
                <a:tc>
                  <a:txBody>
                    <a:bodyPr/>
                    <a:lstStyle/>
                    <a:p>
                      <a:r>
                        <a:rPr lang="ru-RU" dirty="0" smtClean="0"/>
                        <a:t>              (2)</a:t>
                      </a:r>
                      <a:endParaRPr lang="ru-RU" dirty="0"/>
                    </a:p>
                  </a:txBody>
                  <a:tcPr/>
                </a:tc>
              </a:tr>
              <a:tr h="432375">
                <a:tc>
                  <a:txBody>
                    <a:bodyPr/>
                    <a:lstStyle/>
                    <a:p>
                      <a:endParaRPr lang="ru-RU" dirty="0"/>
                    </a:p>
                  </a:txBody>
                  <a:tcPr/>
                </a:tc>
                <a:tc>
                  <a:txBody>
                    <a:bodyPr/>
                    <a:lstStyle/>
                    <a:p>
                      <a:endParaRPr lang="ru-RU" dirty="0"/>
                    </a:p>
                  </a:txBody>
                  <a:tcPr/>
                </a:tc>
                <a:tc>
                  <a:txBody>
                    <a:bodyPr/>
                    <a:lstStyle/>
                    <a:p>
                      <a:r>
                        <a:rPr lang="ru-RU" dirty="0" smtClean="0"/>
                        <a:t>              (3)</a:t>
                      </a:r>
                      <a:endParaRPr lang="ru-RU" dirty="0"/>
                    </a:p>
                  </a:txBody>
                  <a:tcPr/>
                </a:tc>
              </a:tr>
            </a:tbl>
          </a:graphicData>
        </a:graphic>
      </p:graphicFrame>
      <p:pic>
        <p:nvPicPr>
          <p:cNvPr id="7" name="Рисунок 6"/>
          <p:cNvPicPr>
            <a:picLocks noChangeAspect="1" noChangeArrowheads="1"/>
          </p:cNvPicPr>
          <p:nvPr/>
        </p:nvPicPr>
        <p:blipFill>
          <a:blip r:embed="rId2" cstate="print"/>
          <a:srcRect/>
          <a:stretch>
            <a:fillRect/>
          </a:stretch>
        </p:blipFill>
        <p:spPr bwMode="auto">
          <a:xfrm>
            <a:off x="1500188" y="2000250"/>
            <a:ext cx="1495425" cy="190500"/>
          </a:xfrm>
          <a:prstGeom prst="rect">
            <a:avLst/>
          </a:prstGeom>
          <a:noFill/>
          <a:ln w="9525">
            <a:noFill/>
            <a:miter lim="800000"/>
            <a:headEnd/>
            <a:tailEnd/>
          </a:ln>
        </p:spPr>
      </p:pic>
      <p:pic>
        <p:nvPicPr>
          <p:cNvPr id="8" name="Рисунок 7"/>
          <p:cNvPicPr>
            <a:picLocks noChangeAspect="1" noChangeArrowheads="1"/>
          </p:cNvPicPr>
          <p:nvPr/>
        </p:nvPicPr>
        <p:blipFill>
          <a:blip r:embed="rId3" cstate="print"/>
          <a:srcRect/>
          <a:stretch>
            <a:fillRect/>
          </a:stretch>
        </p:blipFill>
        <p:spPr bwMode="auto">
          <a:xfrm>
            <a:off x="1143000" y="2357438"/>
            <a:ext cx="2190750" cy="390525"/>
          </a:xfrm>
          <a:prstGeom prst="rect">
            <a:avLst/>
          </a:prstGeom>
          <a:noFill/>
          <a:ln w="9525">
            <a:noFill/>
            <a:miter lim="800000"/>
            <a:headEnd/>
            <a:tailEnd/>
          </a:ln>
        </p:spPr>
      </p:pic>
      <p:pic>
        <p:nvPicPr>
          <p:cNvPr id="9" name="Рисунок 8"/>
          <p:cNvPicPr>
            <a:picLocks noChangeAspect="1" noChangeArrowheads="1"/>
          </p:cNvPicPr>
          <p:nvPr/>
        </p:nvPicPr>
        <p:blipFill>
          <a:blip r:embed="rId4" cstate="print"/>
          <a:srcRect/>
          <a:stretch>
            <a:fillRect/>
          </a:stretch>
        </p:blipFill>
        <p:spPr bwMode="auto">
          <a:xfrm>
            <a:off x="1143000" y="2786063"/>
            <a:ext cx="2428875" cy="409575"/>
          </a:xfrm>
          <a:prstGeom prst="rect">
            <a:avLst/>
          </a:prstGeom>
          <a:noFill/>
          <a:ln w="9525">
            <a:noFill/>
            <a:miter lim="800000"/>
            <a:headEnd/>
            <a:tailEnd/>
          </a:ln>
        </p:spPr>
      </p:pic>
      <p:pic>
        <p:nvPicPr>
          <p:cNvPr id="10" name="Рисунок 9"/>
          <p:cNvPicPr>
            <a:picLocks noChangeAspect="1" noChangeArrowheads="1"/>
          </p:cNvPicPr>
          <p:nvPr/>
        </p:nvPicPr>
        <p:blipFill>
          <a:blip r:embed="rId5" cstate="print"/>
          <a:srcRect/>
          <a:stretch>
            <a:fillRect/>
          </a:stretch>
        </p:blipFill>
        <p:spPr bwMode="auto">
          <a:xfrm>
            <a:off x="4286250" y="2071688"/>
            <a:ext cx="219075" cy="142875"/>
          </a:xfrm>
          <a:prstGeom prst="rect">
            <a:avLst/>
          </a:prstGeom>
          <a:noFill/>
          <a:ln w="9525">
            <a:noFill/>
            <a:miter lim="800000"/>
            <a:headEnd/>
            <a:tailEnd/>
          </a:ln>
        </p:spPr>
      </p:pic>
      <p:pic>
        <p:nvPicPr>
          <p:cNvPr id="11" name="Рисунок 10"/>
          <p:cNvPicPr>
            <a:picLocks noChangeAspect="1" noChangeArrowheads="1"/>
          </p:cNvPicPr>
          <p:nvPr/>
        </p:nvPicPr>
        <p:blipFill>
          <a:blip r:embed="rId6" cstate="print"/>
          <a:srcRect/>
          <a:stretch>
            <a:fillRect/>
          </a:stretch>
        </p:blipFill>
        <p:spPr bwMode="auto">
          <a:xfrm>
            <a:off x="3714750" y="2357438"/>
            <a:ext cx="1514475" cy="342900"/>
          </a:xfrm>
          <a:prstGeom prst="rect">
            <a:avLst/>
          </a:prstGeom>
          <a:noFill/>
          <a:ln w="9525">
            <a:noFill/>
            <a:miter lim="800000"/>
            <a:headEnd/>
            <a:tailEnd/>
          </a:ln>
        </p:spPr>
      </p:pic>
      <p:pic>
        <p:nvPicPr>
          <p:cNvPr id="12" name="Рисунок 11"/>
          <p:cNvPicPr>
            <a:picLocks noChangeAspect="1" noChangeArrowheads="1"/>
          </p:cNvPicPr>
          <p:nvPr/>
        </p:nvPicPr>
        <p:blipFill>
          <a:blip r:embed="rId7" cstate="print"/>
          <a:srcRect/>
          <a:stretch>
            <a:fillRect/>
          </a:stretch>
        </p:blipFill>
        <p:spPr bwMode="auto">
          <a:xfrm>
            <a:off x="3929063" y="2857500"/>
            <a:ext cx="1143000" cy="190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par>
                          <p:cTn id="15" fill="hold">
                            <p:stCondLst>
                              <p:cond delay="1000"/>
                            </p:stCondLst>
                            <p:childTnLst>
                              <p:par>
                                <p:cTn id="16" presetID="54" presetClass="entr" presetSubtype="0" accel="10000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strVal val="#ppt_w*0.05"/>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anim calcmode="lin" valueType="num">
                                      <p:cBhvr>
                                        <p:cTn id="20" dur="500" fill="hold"/>
                                        <p:tgtEl>
                                          <p:spTgt spid="6"/>
                                        </p:tgtEl>
                                        <p:attrNameLst>
                                          <p:attrName>ppt_x</p:attrName>
                                        </p:attrNameLst>
                                      </p:cBhvr>
                                      <p:tavLst>
                                        <p:tav tm="0">
                                          <p:val>
                                            <p:strVal val="#ppt_x-.2"/>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Effect transition="in" filter="fade">
                                      <p:cBhvr>
                                        <p:cTn id="22" dur="500"/>
                                        <p:tgtEl>
                                          <p:spTgt spid="6"/>
                                        </p:tgtEl>
                                      </p:cBhvr>
                                    </p:animEffect>
                                  </p:childTnLst>
                                </p:cTn>
                              </p:par>
                              <p:par>
                                <p:cTn id="23" presetID="18" presetClass="entr" presetSubtype="1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strips(downLeft)">
                                      <p:cBhvr>
                                        <p:cTn id="25" dur="500"/>
                                        <p:tgtEl>
                                          <p:spTgt spid="7"/>
                                        </p:tgtEl>
                                      </p:cBhvr>
                                    </p:animEffect>
                                  </p:childTnLst>
                                </p:cTn>
                              </p:par>
                              <p:par>
                                <p:cTn id="26" presetID="18" presetClass="entr" presetSubtype="1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strips(downLeft)">
                                      <p:cBhvr>
                                        <p:cTn id="28" dur="500"/>
                                        <p:tgtEl>
                                          <p:spTgt spid="8"/>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5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strips(downLeft)">
                                      <p:cBhvr>
                                        <p:cTn id="34" dur="500"/>
                                        <p:tgtEl>
                                          <p:spTgt spid="10"/>
                                        </p:tgtEl>
                                      </p:cBhvr>
                                    </p:animEffect>
                                  </p:childTnLst>
                                </p:cTn>
                              </p:par>
                              <p:par>
                                <p:cTn id="35" presetID="18" presetClass="entr" presetSubtype="12"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trips(downLeft)">
                                      <p:cBhvr>
                                        <p:cTn id="37" dur="500"/>
                                        <p:tgtEl>
                                          <p:spTgt spid="11"/>
                                        </p:tgtEl>
                                      </p:cBhvr>
                                    </p:animEffect>
                                  </p:childTnLst>
                                </p:cTn>
                              </p:par>
                              <p:par>
                                <p:cTn id="38" presetID="18" presetClass="entr" presetSubtype="12"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strips(downLeft)">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hangingPunct="1"/>
            <a:r>
              <a:rPr lang="ru-RU" sz="1600" b="1" smtClean="0">
                <a:solidFill>
                  <a:srgbClr val="FF0000"/>
                </a:solidFill>
              </a:rPr>
              <a:t>Поскольку синус и косинус являются соответственно ординатой и абсциссой точки, соответствующей на единичной окружности углу α, то, согласно уравнению единичной окружности или теореме Пифагора, имеем:</a:t>
            </a:r>
            <a:r>
              <a:rPr lang="ru-RU" sz="1600" smtClean="0"/>
              <a:t/>
            </a:r>
            <a:br>
              <a:rPr lang="ru-RU" sz="1600" smtClean="0"/>
            </a:br>
            <a:endParaRPr lang="ru-RU" sz="1600" smtClean="0"/>
          </a:p>
        </p:txBody>
      </p:sp>
      <p:pic>
        <p:nvPicPr>
          <p:cNvPr id="4" name="Содержимое 3"/>
          <p:cNvPicPr>
            <a:picLocks noGrp="1"/>
          </p:cNvPicPr>
          <p:nvPr>
            <p:ph idx="1"/>
          </p:nvPr>
        </p:nvPicPr>
        <p:blipFill>
          <a:blip r:embed="rId2" cstate="print"/>
          <a:srcRect/>
          <a:stretch>
            <a:fillRect/>
          </a:stretch>
        </p:blipFill>
        <p:spPr>
          <a:xfrm>
            <a:off x="857250" y="1571625"/>
            <a:ext cx="1543050" cy="190500"/>
          </a:xfrm>
        </p:spPr>
      </p:pic>
      <p:sp>
        <p:nvSpPr>
          <p:cNvPr id="1025" name="Rectangle 1"/>
          <p:cNvSpPr>
            <a:spLocks noChangeArrowheads="1"/>
          </p:cNvSpPr>
          <p:nvPr/>
        </p:nvSpPr>
        <p:spPr bwMode="auto">
          <a:xfrm>
            <a:off x="357188" y="1928813"/>
            <a:ext cx="8429625" cy="584200"/>
          </a:xfrm>
          <a:prstGeom prst="rect">
            <a:avLst/>
          </a:prstGeom>
          <a:noFill/>
          <a:ln w="9525">
            <a:noFill/>
            <a:miter lim="800000"/>
            <a:headEnd/>
            <a:tailEnd/>
          </a:ln>
        </p:spPr>
        <p:txBody>
          <a:bodyPr anchor="ctr">
            <a:spAutoFit/>
          </a:bodyPr>
          <a:lstStyle/>
          <a:p>
            <a:r>
              <a:rPr lang="ru-RU" sz="1600">
                <a:solidFill>
                  <a:srgbClr val="FF0000"/>
                </a:solidFill>
                <a:latin typeface="Times New Roman" pitchFamily="18" charset="0"/>
                <a:ea typeface="Calibri" pitchFamily="34" charset="0"/>
                <a:cs typeface="Times New Roman" pitchFamily="18" charset="0"/>
              </a:rPr>
              <a:t>Это соотношение называется основным тригонометрическим тождеством. Деля это уравнение на квадрат косинуса и синуса соответственно имеем далее:</a:t>
            </a:r>
            <a:endParaRPr lang="ru-RU" sz="1600">
              <a:solidFill>
                <a:srgbClr val="FF0000"/>
              </a:solidFill>
              <a:ea typeface="Calibri" pitchFamily="34" charset="0"/>
              <a:cs typeface="Times New Roman" pitchFamily="18" charset="0"/>
            </a:endParaRPr>
          </a:p>
        </p:txBody>
      </p:sp>
      <p:pic>
        <p:nvPicPr>
          <p:cNvPr id="6" name="Рисунок 5"/>
          <p:cNvPicPr>
            <a:picLocks noChangeAspect="1" noChangeArrowheads="1"/>
          </p:cNvPicPr>
          <p:nvPr/>
        </p:nvPicPr>
        <p:blipFill>
          <a:blip r:embed="rId3" cstate="print"/>
          <a:srcRect/>
          <a:stretch>
            <a:fillRect/>
          </a:stretch>
        </p:blipFill>
        <p:spPr bwMode="auto">
          <a:xfrm>
            <a:off x="857250" y="2500313"/>
            <a:ext cx="2071688" cy="642937"/>
          </a:xfrm>
          <a:prstGeom prst="rect">
            <a:avLst/>
          </a:prstGeom>
          <a:noFill/>
          <a:ln w="9525">
            <a:noFill/>
            <a:miter lim="800000"/>
            <a:headEnd/>
            <a:tailEnd/>
          </a:ln>
        </p:spPr>
      </p:pic>
      <p:pic>
        <p:nvPicPr>
          <p:cNvPr id="7" name="Рисунок 6"/>
          <p:cNvPicPr>
            <a:picLocks noChangeAspect="1" noChangeArrowheads="1"/>
          </p:cNvPicPr>
          <p:nvPr/>
        </p:nvPicPr>
        <p:blipFill>
          <a:blip r:embed="rId4" cstate="print"/>
          <a:srcRect/>
          <a:stretch>
            <a:fillRect/>
          </a:stretch>
        </p:blipFill>
        <p:spPr bwMode="auto">
          <a:xfrm>
            <a:off x="857250" y="3429000"/>
            <a:ext cx="2928938" cy="1143000"/>
          </a:xfrm>
          <a:prstGeom prst="rect">
            <a:avLst/>
          </a:prstGeom>
          <a:noFill/>
          <a:ln w="9525">
            <a:noFill/>
            <a:miter lim="800000"/>
            <a:headEnd/>
            <a:tailEnd/>
          </a:ln>
        </p:spPr>
      </p:pic>
      <p:pic>
        <p:nvPicPr>
          <p:cNvPr id="8" name="Рисунок 7"/>
          <p:cNvPicPr>
            <a:picLocks noChangeAspect="1" noChangeArrowheads="1"/>
          </p:cNvPicPr>
          <p:nvPr/>
        </p:nvPicPr>
        <p:blipFill>
          <a:blip r:embed="rId5" cstate="print"/>
          <a:srcRect/>
          <a:stretch>
            <a:fillRect/>
          </a:stretch>
        </p:blipFill>
        <p:spPr bwMode="auto">
          <a:xfrm>
            <a:off x="857250" y="4929188"/>
            <a:ext cx="3357563" cy="1000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3"/>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9" presetClass="entr" presetSubtype="0" fill="hold" nodeType="withEffect">
                                  <p:stCondLst>
                                    <p:cond delay="0"/>
                                  </p:stCondLst>
                                  <p:childTnLst>
                                    <p:set>
                                      <p:cBhvr>
                                        <p:cTn id="21" dur="1" fill="hold">
                                          <p:stCondLst>
                                            <p:cond delay="0"/>
                                          </p:stCondLst>
                                        </p:cTn>
                                        <p:tgtEl>
                                          <p:spTgt spid="1025">
                                            <p:txEl>
                                              <p:pRg st="0" end="0"/>
                                            </p:txEl>
                                          </p:spTgt>
                                        </p:tgtEl>
                                        <p:attrNameLst>
                                          <p:attrName>style.visibility</p:attrName>
                                        </p:attrNameLst>
                                      </p:cBhvr>
                                      <p:to>
                                        <p:strVal val="visible"/>
                                      </p:to>
                                    </p:set>
                                    <p:animEffect transition="in" filter="dissolve">
                                      <p:cBhvr>
                                        <p:cTn id="22" dur="500"/>
                                        <p:tgtEl>
                                          <p:spTgt spid="1025">
                                            <p:txEl>
                                              <p:pRg st="0" end="0"/>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par>
                                <p:cTn id="26" presetID="14" presetClass="entr" presetSubtype="1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par>
                                <p:cTn id="29" presetID="14" presetClass="entr" presetSubtype="1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randombar(horizont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Непрерывность</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6626" name="Содержимое 2"/>
          <p:cNvSpPr>
            <a:spLocks noGrp="1"/>
          </p:cNvSpPr>
          <p:nvPr>
            <p:ph idx="1"/>
          </p:nvPr>
        </p:nvSpPr>
        <p:spPr/>
        <p:txBody>
          <a:bodyPr/>
          <a:lstStyle/>
          <a:p>
            <a:pPr eaLnBrk="1" hangingPunct="1"/>
            <a:r>
              <a:rPr lang="ru-RU" sz="2400" smtClean="0"/>
              <a:t>Синус и косинус — непрерывные функции. </a:t>
            </a:r>
            <a:r>
              <a:rPr lang="ru-RU" sz="2400" smtClean="0">
                <a:solidFill>
                  <a:srgbClr val="FF0000"/>
                </a:solidFill>
              </a:rPr>
              <a:t>Тангенс</a:t>
            </a:r>
            <a:r>
              <a:rPr lang="ru-RU" sz="2400" smtClean="0"/>
              <a:t> и </a:t>
            </a:r>
            <a:r>
              <a:rPr lang="ru-RU" sz="2400" smtClean="0">
                <a:solidFill>
                  <a:srgbClr val="FF0000"/>
                </a:solidFill>
              </a:rPr>
              <a:t>секанс</a:t>
            </a:r>
            <a:r>
              <a:rPr lang="ru-RU" sz="2400" smtClean="0"/>
              <a:t> имеют точки разрыва</a:t>
            </a:r>
            <a:endParaRPr lang="en-US" sz="2400" smtClean="0"/>
          </a:p>
          <a:p>
            <a:pPr eaLnBrk="1" hangingPunct="1">
              <a:buFont typeface="Arial" charset="0"/>
              <a:buNone/>
            </a:pPr>
            <a:endParaRPr lang="ru-RU" sz="2400" smtClean="0"/>
          </a:p>
        </p:txBody>
      </p:sp>
      <p:pic>
        <p:nvPicPr>
          <p:cNvPr id="26627" name="Рисунок 6"/>
          <p:cNvPicPr>
            <a:picLocks noChangeAspect="1" noChangeArrowheads="1"/>
          </p:cNvPicPr>
          <p:nvPr/>
        </p:nvPicPr>
        <p:blipFill>
          <a:blip r:embed="rId2" cstate="print"/>
          <a:srcRect/>
          <a:stretch>
            <a:fillRect/>
          </a:stretch>
        </p:blipFill>
        <p:spPr bwMode="auto">
          <a:xfrm>
            <a:off x="928688" y="2428875"/>
            <a:ext cx="3024187" cy="838200"/>
          </a:xfrm>
          <a:prstGeom prst="rect">
            <a:avLst/>
          </a:prstGeom>
          <a:noFill/>
          <a:ln w="9525">
            <a:noFill/>
            <a:miter lim="800000"/>
            <a:headEnd/>
            <a:tailEnd/>
          </a:ln>
        </p:spPr>
      </p:pic>
      <p:sp>
        <p:nvSpPr>
          <p:cNvPr id="26628" name="Прямоугольник 7"/>
          <p:cNvSpPr>
            <a:spLocks noChangeArrowheads="1"/>
          </p:cNvSpPr>
          <p:nvPr/>
        </p:nvSpPr>
        <p:spPr bwMode="auto">
          <a:xfrm>
            <a:off x="928688" y="3571875"/>
            <a:ext cx="4071937" cy="461963"/>
          </a:xfrm>
          <a:prstGeom prst="rect">
            <a:avLst/>
          </a:prstGeom>
          <a:noFill/>
          <a:ln w="9525">
            <a:noFill/>
            <a:miter lim="800000"/>
            <a:headEnd/>
            <a:tailEnd/>
          </a:ln>
        </p:spPr>
        <p:txBody>
          <a:bodyPr>
            <a:spAutoFit/>
          </a:bodyPr>
          <a:lstStyle/>
          <a:p>
            <a:r>
              <a:rPr lang="ru-RU" sz="2400">
                <a:solidFill>
                  <a:srgbClr val="FF0000"/>
                </a:solidFill>
                <a:latin typeface="Calibri" pitchFamily="34" charset="0"/>
              </a:rPr>
              <a:t>котангенс</a:t>
            </a:r>
            <a:r>
              <a:rPr lang="ru-RU">
                <a:latin typeface="Calibri" pitchFamily="34" charset="0"/>
              </a:rPr>
              <a:t> </a:t>
            </a:r>
            <a:r>
              <a:rPr lang="ru-RU" sz="2400">
                <a:latin typeface="Calibri" pitchFamily="34" charset="0"/>
              </a:rPr>
              <a:t>и</a:t>
            </a:r>
            <a:r>
              <a:rPr lang="ru-RU">
                <a:latin typeface="Calibri" pitchFamily="34" charset="0"/>
              </a:rPr>
              <a:t> </a:t>
            </a:r>
            <a:r>
              <a:rPr lang="ru-RU" sz="2400">
                <a:solidFill>
                  <a:srgbClr val="FF0000"/>
                </a:solidFill>
                <a:latin typeface="Calibri" pitchFamily="34" charset="0"/>
              </a:rPr>
              <a:t>косеканс</a:t>
            </a:r>
          </a:p>
        </p:txBody>
      </p:sp>
      <p:pic>
        <p:nvPicPr>
          <p:cNvPr id="26629" name="Рисунок 8"/>
          <p:cNvPicPr>
            <a:picLocks noChangeAspect="1" noChangeArrowheads="1"/>
          </p:cNvPicPr>
          <p:nvPr/>
        </p:nvPicPr>
        <p:blipFill>
          <a:blip r:embed="rId3" cstate="print"/>
          <a:srcRect/>
          <a:stretch>
            <a:fillRect/>
          </a:stretch>
        </p:blipFill>
        <p:spPr bwMode="auto">
          <a:xfrm>
            <a:off x="928688" y="4143375"/>
            <a:ext cx="4071937" cy="857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89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Чётность</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r>
              <a:rPr lang="ru-RU" sz="1800" smtClean="0"/>
              <a:t>Косинус и секанс — чётные. Остальные четыре функции — нечётные, то есть:</a:t>
            </a:r>
          </a:p>
          <a:p>
            <a:pPr algn="r" eaLnBrk="1" hangingPunct="1"/>
            <a:endParaRPr lang="ru-RU" sz="1800" smtClean="0"/>
          </a:p>
        </p:txBody>
      </p:sp>
      <p:pic>
        <p:nvPicPr>
          <p:cNvPr id="4" name="Рисунок 3"/>
          <p:cNvPicPr>
            <a:picLocks noChangeAspect="1" noChangeArrowheads="1"/>
          </p:cNvPicPr>
          <p:nvPr/>
        </p:nvPicPr>
        <p:blipFill>
          <a:blip r:embed="rId2" cstate="print"/>
          <a:srcRect/>
          <a:stretch>
            <a:fillRect/>
          </a:stretch>
        </p:blipFill>
        <p:spPr bwMode="auto">
          <a:xfrm>
            <a:off x="857250" y="2214563"/>
            <a:ext cx="1714500" cy="357187"/>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857250" y="2714625"/>
            <a:ext cx="1714500" cy="428625"/>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857250" y="3286125"/>
            <a:ext cx="1714500" cy="42862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857250" y="3857625"/>
            <a:ext cx="1714500" cy="357188"/>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857250" y="4357688"/>
            <a:ext cx="1714500" cy="357187"/>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857250" y="4929188"/>
            <a:ext cx="2071688" cy="3571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1"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770" decel="100000"/>
                                        <p:tgtEl>
                                          <p:spTgt spid="3">
                                            <p:txEl>
                                              <p:pRg st="0" end="0"/>
                                            </p:txEl>
                                          </p:spTgt>
                                        </p:tgtEl>
                                      </p:cBhvr>
                                    </p:animEffect>
                                    <p:animScale>
                                      <p:cBhvr>
                                        <p:cTn id="13" dur="770" decel="100000"/>
                                        <p:tgtEl>
                                          <p:spTgt spid="3">
                                            <p:txEl>
                                              <p:pRg st="0" end="0"/>
                                            </p:txEl>
                                          </p:spTgt>
                                        </p:tgtEl>
                                      </p:cBhvr>
                                      <p:from x="10000" y="10000"/>
                                      <p:to x="200000" y="450000"/>
                                    </p:animScale>
                                    <p:animScale>
                                      <p:cBhvr>
                                        <p:cTn id="14" dur="1230" accel="100000" fill="hold">
                                          <p:stCondLst>
                                            <p:cond delay="770"/>
                                          </p:stCondLst>
                                        </p:cTn>
                                        <p:tgtEl>
                                          <p:spTgt spid="3">
                                            <p:txEl>
                                              <p:pRg st="0" end="0"/>
                                            </p:txEl>
                                          </p:spTgt>
                                        </p:tgtEl>
                                      </p:cBhvr>
                                      <p:from x="200000" y="450000"/>
                                      <p:to x="100000" y="100000"/>
                                    </p:animScale>
                                    <p:set>
                                      <p:cBhvr>
                                        <p:cTn id="15" dur="770" fill="hold"/>
                                        <p:tgtEl>
                                          <p:spTgt spid="3">
                                            <p:txEl>
                                              <p:pRg st="0" end="0"/>
                                            </p:txEl>
                                          </p:spTgt>
                                        </p:tgtEl>
                                        <p:attrNameLst>
                                          <p:attrName>ppt_x</p:attrName>
                                        </p:attrNameLst>
                                      </p:cBhvr>
                                      <p:to>
                                        <p:strVal val="(0.5)"/>
                                      </p:to>
                                    </p:set>
                                    <p:anim from="(0.5)" to="(#ppt_x)" calcmode="lin" valueType="num">
                                      <p:cBhvr>
                                        <p:cTn id="16" dur="1230" accel="100000" fill="hold">
                                          <p:stCondLst>
                                            <p:cond delay="770"/>
                                          </p:stCondLst>
                                        </p:cTn>
                                        <p:tgtEl>
                                          <p:spTgt spid="3">
                                            <p:txEl>
                                              <p:pRg st="0" end="0"/>
                                            </p:txEl>
                                          </p:spTgt>
                                        </p:tgtEl>
                                        <p:attrNameLst>
                                          <p:attrName>ppt_x</p:attrName>
                                        </p:attrNameLst>
                                      </p:cBhvr>
                                    </p:anim>
                                    <p:set>
                                      <p:cBhvr>
                                        <p:cTn id="17" dur="770" fill="hold"/>
                                        <p:tgtEl>
                                          <p:spTgt spid="3">
                                            <p:txEl>
                                              <p:pRg st="0" end="0"/>
                                            </p:txEl>
                                          </p:spTgt>
                                        </p:tgtEl>
                                        <p:attrNameLst>
                                          <p:attrName>ppt_y</p:attrName>
                                        </p:attrNameLst>
                                      </p:cBhvr>
                                      <p:to>
                                        <p:strVal val="(#ppt_y+0.4)"/>
                                      </p:to>
                                    </p:set>
                                    <p:anim from="(#ppt_y+0.4)" to="(#ppt_y)" calcmode="lin" valueType="num">
                                      <p:cBhvr>
                                        <p:cTn id="18" dur="1230" accel="100000" fill="hold">
                                          <p:stCondLst>
                                            <p:cond delay="770"/>
                                          </p:stCondLst>
                                        </p:cTn>
                                        <p:tgtEl>
                                          <p:spTgt spid="3">
                                            <p:txEl>
                                              <p:pRg st="0" end="0"/>
                                            </p:txEl>
                                          </p:spTgt>
                                        </p:tgtEl>
                                        <p:attrNameLst>
                                          <p:attrName>ppt_y</p:attrName>
                                        </p:attrNameLst>
                                      </p:cBhvr>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par>
                                <p:cTn id="24" presetID="9"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dissolve">
                                      <p:cBhvr>
                                        <p:cTn id="26" dur="500"/>
                                        <p:tgtEl>
                                          <p:spTgt spid="5"/>
                                        </p:tgtEl>
                                      </p:cBhvr>
                                    </p:animEffect>
                                  </p:childTnLst>
                                </p:cTn>
                              </p:par>
                              <p:par>
                                <p:cTn id="27" presetID="9"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dissolve">
                                      <p:cBhvr>
                                        <p:cTn id="29" dur="500"/>
                                        <p:tgtEl>
                                          <p:spTgt spid="6"/>
                                        </p:tgtEl>
                                      </p:cBhvr>
                                    </p:animEffect>
                                  </p:childTnLst>
                                </p:cTn>
                              </p:par>
                              <p:par>
                                <p:cTn id="30" presetID="9"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par>
                                <p:cTn id="33" presetID="9"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500"/>
                                        <p:tgtEl>
                                          <p:spTgt spid="8"/>
                                        </p:tgtEl>
                                      </p:cBhvr>
                                    </p:animEffect>
                                  </p:childTnLst>
                                </p:cTn>
                              </p:par>
                              <p:par>
                                <p:cTn id="36" presetID="9"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dissolve">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73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Периодичность</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r>
              <a:rPr lang="ru-RU" smtClean="0"/>
              <a:t>Функции </a:t>
            </a:r>
          </a:p>
        </p:txBody>
      </p:sp>
      <p:pic>
        <p:nvPicPr>
          <p:cNvPr id="4" name="Рисунок 3"/>
          <p:cNvPicPr>
            <a:picLocks noChangeAspect="1" noChangeArrowheads="1"/>
          </p:cNvPicPr>
          <p:nvPr/>
        </p:nvPicPr>
        <p:blipFill>
          <a:blip r:embed="rId2" cstate="print"/>
          <a:srcRect/>
          <a:stretch>
            <a:fillRect/>
          </a:stretch>
        </p:blipFill>
        <p:spPr bwMode="auto">
          <a:xfrm>
            <a:off x="2857500" y="1571625"/>
            <a:ext cx="5286375" cy="642938"/>
          </a:xfrm>
          <a:prstGeom prst="rect">
            <a:avLst/>
          </a:prstGeom>
          <a:noFill/>
          <a:ln w="9525">
            <a:noFill/>
            <a:miter lim="800000"/>
            <a:headEnd/>
            <a:tailEnd/>
          </a:ln>
        </p:spPr>
      </p:pic>
      <p:sp>
        <p:nvSpPr>
          <p:cNvPr id="48129" name="Rectangle 1"/>
          <p:cNvSpPr>
            <a:spLocks noChangeArrowheads="1"/>
          </p:cNvSpPr>
          <p:nvPr/>
        </p:nvSpPr>
        <p:spPr bwMode="auto">
          <a:xfrm>
            <a:off x="214313" y="2500313"/>
            <a:ext cx="8143875" cy="830262"/>
          </a:xfrm>
          <a:prstGeom prst="rect">
            <a:avLst/>
          </a:prstGeom>
          <a:noFill/>
          <a:ln w="9525">
            <a:noFill/>
            <a:miter lim="800000"/>
            <a:headEnd/>
            <a:tailEnd/>
          </a:ln>
        </p:spPr>
        <p:txBody>
          <a:bodyPr anchor="ctr">
            <a:spAutoFit/>
          </a:bodyPr>
          <a:lstStyle/>
          <a:p>
            <a:r>
              <a:rPr lang="ru-RU" sz="2400">
                <a:latin typeface="Calibri" pitchFamily="34" charset="0"/>
                <a:ea typeface="Calibri" pitchFamily="34" charset="0"/>
                <a:cs typeface="Times New Roman" pitchFamily="18" charset="0"/>
              </a:rPr>
              <a:t>—</a:t>
            </a:r>
            <a:r>
              <a:rPr lang="ru-RU" sz="2400">
                <a:latin typeface="Times New Roman" pitchFamily="18" charset="0"/>
                <a:ea typeface="Calibri" pitchFamily="34" charset="0"/>
                <a:cs typeface="Times New Roman" pitchFamily="18" charset="0"/>
              </a:rPr>
              <a:t> периодические с периодом 2π, функции </a:t>
            </a:r>
            <a:r>
              <a:rPr lang="en-US" sz="2400">
                <a:latin typeface="Times New Roman" pitchFamily="18" charset="0"/>
                <a:ea typeface="Calibri" pitchFamily="34" charset="0"/>
                <a:cs typeface="Times New Roman" pitchFamily="18" charset="0"/>
              </a:rPr>
              <a:t>y= </a:t>
            </a:r>
            <a:r>
              <a:rPr lang="ru-RU" sz="2400">
                <a:latin typeface="Times New Roman" pitchFamily="18" charset="0"/>
                <a:ea typeface="Calibri" pitchFamily="34" charset="0"/>
                <a:cs typeface="Times New Roman" pitchFamily="18" charset="0"/>
              </a:rPr>
              <a:t>с</a:t>
            </a:r>
            <a:r>
              <a:rPr lang="en-US" sz="2400">
                <a:latin typeface="Times New Roman" pitchFamily="18" charset="0"/>
                <a:ea typeface="Calibri" pitchFamily="34" charset="0"/>
                <a:cs typeface="Times New Roman" pitchFamily="18" charset="0"/>
              </a:rPr>
              <a:t>tg x</a:t>
            </a:r>
            <a:r>
              <a:rPr lang="ru-RU" sz="2400">
                <a:latin typeface="Times New Roman" pitchFamily="18" charset="0"/>
                <a:ea typeface="Calibri" pitchFamily="34" charset="0"/>
                <a:cs typeface="Times New Roman" pitchFamily="18" charset="0"/>
              </a:rPr>
              <a:t> и </a:t>
            </a:r>
            <a:r>
              <a:rPr lang="en-US" sz="2400">
                <a:latin typeface="Times New Roman" pitchFamily="18" charset="0"/>
                <a:ea typeface="Calibri" pitchFamily="34" charset="0"/>
                <a:cs typeface="Times New Roman" pitchFamily="18" charset="0"/>
              </a:rPr>
              <a:t>y= tg x</a:t>
            </a:r>
            <a:r>
              <a:rPr lang="ru-RU" sz="2400">
                <a:latin typeface="Times New Roman" pitchFamily="18" charset="0"/>
                <a:ea typeface="Calibri" pitchFamily="34" charset="0"/>
                <a:cs typeface="Times New Roman" pitchFamily="18" charset="0"/>
              </a:rPr>
              <a:t> </a:t>
            </a:r>
            <a:r>
              <a:rPr lang="ru-RU" sz="2400">
                <a:latin typeface="Calibri" pitchFamily="34" charset="0"/>
                <a:ea typeface="Calibri" pitchFamily="34" charset="0"/>
                <a:cs typeface="Times New Roman" pitchFamily="18" charset="0"/>
              </a:rPr>
              <a:t>—</a:t>
            </a:r>
            <a:r>
              <a:rPr lang="ru-RU" sz="2400">
                <a:latin typeface="Times New Roman" pitchFamily="18" charset="0"/>
                <a:ea typeface="Calibri" pitchFamily="34" charset="0"/>
                <a:cs typeface="Times New Roman" pitchFamily="18" charset="0"/>
              </a:rPr>
              <a:t> c периодом π.</a:t>
            </a:r>
            <a:endParaRPr lang="ru-RU" sz="2400">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par>
                                <p:cTn id="8" presetID="35"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anim calcmode="lin" valueType="num">
                                      <p:cBhvr>
                                        <p:cTn id="11"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2"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2000" fill="hold"/>
                                        <p:tgtEl>
                                          <p:spTgt spid="3">
                                            <p:txEl>
                                              <p:pRg st="0" end="0"/>
                                            </p:txEl>
                                          </p:spTgt>
                                        </p:tgtEl>
                                        <p:attrNameLst>
                                          <p:attrName>ppt_w</p:attrName>
                                        </p:attrNameLst>
                                      </p:cBhvr>
                                      <p:tavLst>
                                        <p:tav tm="0">
                                          <p:val>
                                            <p:fltVal val="0"/>
                                          </p:val>
                                        </p:tav>
                                        <p:tav tm="100000">
                                          <p:val>
                                            <p:strVal val="#ppt_w"/>
                                          </p:val>
                                        </p:tav>
                                      </p:tavLst>
                                    </p:anim>
                                  </p:childTnLst>
                                </p:cTn>
                              </p:par>
                              <p:par>
                                <p:cTn id="14" presetID="21" presetClass="entr" presetSubtype="4" fill="hold" nodeType="withEffect">
                                  <p:stCondLst>
                                    <p:cond delay="0"/>
                                  </p:stCondLst>
                                  <p:childTnLst>
                                    <p:set>
                                      <p:cBhvr>
                                        <p:cTn id="15" dur="1" fill="hold">
                                          <p:stCondLst>
                                            <p:cond delay="0"/>
                                          </p:stCondLst>
                                        </p:cTn>
                                        <p:tgtEl>
                                          <p:spTgt spid="48129">
                                            <p:txEl>
                                              <p:pRg st="0" end="0"/>
                                            </p:txEl>
                                          </p:spTgt>
                                        </p:tgtEl>
                                        <p:attrNameLst>
                                          <p:attrName>style.visibility</p:attrName>
                                        </p:attrNameLst>
                                      </p:cBhvr>
                                      <p:to>
                                        <p:strVal val="visible"/>
                                      </p:to>
                                    </p:set>
                                    <p:animEffect transition="in" filter="wheel(4)">
                                      <p:cBhvr>
                                        <p:cTn id="16" dur="2000"/>
                                        <p:tgtEl>
                                          <p:spTgt spid="48129">
                                            <p:txEl>
                                              <p:pRg st="0" end="0"/>
                                            </p:txEl>
                                          </p:spTgt>
                                        </p:tgtEl>
                                      </p:cBhvr>
                                    </p:animEffect>
                                  </p:childTnLst>
                                </p:cTn>
                              </p:par>
                            </p:childTnLst>
                          </p:cTn>
                        </p:par>
                        <p:par>
                          <p:cTn id="17" fill="hold">
                            <p:stCondLst>
                              <p:cond delay="2000"/>
                            </p:stCondLst>
                            <p:childTnLst>
                              <p:par>
                                <p:cTn id="18" presetID="58" presetClass="entr" presetSubtype="0" accel="10000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strVal val="#ppt_w*2.5"/>
                                          </p:val>
                                        </p:tav>
                                        <p:tav tm="100000">
                                          <p:val>
                                            <p:strVal val="#ppt_w"/>
                                          </p:val>
                                        </p:tav>
                                      </p:tavLst>
                                    </p:anim>
                                    <p:anim calcmode="lin" valueType="num">
                                      <p:cBhvr>
                                        <p:cTn id="21" dur="500" fill="hold"/>
                                        <p:tgtEl>
                                          <p:spTgt spid="4"/>
                                        </p:tgtEl>
                                        <p:attrNameLst>
                                          <p:attrName>ppt_h</p:attrName>
                                        </p:attrNameLst>
                                      </p:cBhvr>
                                      <p:tavLst>
                                        <p:tav tm="0">
                                          <p:val>
                                            <p:strVal val="#ppt_h*0.01"/>
                                          </p:val>
                                        </p:tav>
                                        <p:tav tm="100000">
                                          <p:val>
                                            <p:strVal val="#ppt_h"/>
                                          </p:val>
                                        </p:tav>
                                      </p:tavLst>
                                    </p:anim>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h+1"/>
                                          </p:val>
                                        </p:tav>
                                        <p:tav tm="100000">
                                          <p:val>
                                            <p:strVal val="#ppt_y"/>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ТРЕГОНОМЕТРИЧЕСКИЕ ФУНКЦИИ</a:t>
            </a:r>
          </a:p>
        </p:txBody>
      </p:sp>
      <p:sp>
        <p:nvSpPr>
          <p:cNvPr id="3" name="Содержимое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ru-RU" dirty="0" err="1" smtClean="0">
                <a:solidFill>
                  <a:srgbClr val="FF0000"/>
                </a:solidFill>
              </a:rPr>
              <a:t>Тригонометри́ческие</a:t>
            </a:r>
            <a:r>
              <a:rPr lang="en-US" dirty="0" smtClean="0">
                <a:solidFill>
                  <a:srgbClr val="FF0000"/>
                </a:solidFill>
              </a:rPr>
              <a:t> </a:t>
            </a:r>
            <a:r>
              <a:rPr lang="ru-RU" dirty="0" err="1" smtClean="0">
                <a:solidFill>
                  <a:srgbClr val="FF0000"/>
                </a:solidFill>
              </a:rPr>
              <a:t>фу́нкции</a:t>
            </a:r>
            <a:r>
              <a:rPr lang="ru-RU" dirty="0" smtClean="0"/>
              <a:t> </a:t>
            </a:r>
            <a:r>
              <a:rPr lang="ru-RU" dirty="0"/>
              <a:t>— элементарные функции, которые исторически возникли при рассмотрении прямоугольных треугольников и выражали зависимости сторон этих треугольников от острых углов при гипотенузе (или, что эквивалентно, зависимость хорд и высот от центрального угла в круге). Эти функции нашли широчайшее применение в самых разных областях науки. Впоследствии определение тригонометрических функций было расширено, их аргументом теперь может быть произвольное вещественное или даже комплексное число. Наука, изучающая свойства тригонометрических функций, называется тригонометрией.</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612"/>
          </a:xfrm>
        </p:spPr>
        <p:txBody>
          <a:bodyPr rtlCol="0">
            <a:normAutofit fontScale="90000"/>
          </a:bodyPr>
          <a:lstStyle/>
          <a:p>
            <a:pPr eaLnBrk="1" fontAlgn="auto" hangingPunct="1">
              <a:spcAft>
                <a:spcPts val="0"/>
              </a:spcAft>
              <a:defRPr/>
            </a:pPr>
            <a:r>
              <a:rPr lang="ru-RU" dirty="0" smtClean="0"/>
              <a:t>:</a:t>
            </a:r>
            <a:br>
              <a:rPr lang="ru-RU" dirty="0" smtClean="0"/>
            </a:br>
            <a:r>
              <a:rPr lang="ru-RU" dirty="0" smtClean="0"/>
              <a:t>К тригонометрическим функциям относятся:</a:t>
            </a:r>
            <a:r>
              <a:rPr lang="en-US" dirty="0" smtClean="0"/>
              <a:t/>
            </a:r>
            <a:br>
              <a:rPr lang="en-US" dirty="0" smtClean="0"/>
            </a:br>
            <a:endParaRPr lang="ru-RU" sz="2700" dirty="0"/>
          </a:p>
        </p:txBody>
      </p:sp>
      <p:sp>
        <p:nvSpPr>
          <p:cNvPr id="3" name="Содержимое 2"/>
          <p:cNvSpPr>
            <a:spLocks noGrp="1"/>
          </p:cNvSpPr>
          <p:nvPr>
            <p:ph idx="1"/>
          </p:nvPr>
        </p:nvSpPr>
        <p:spPr>
          <a:xfrm>
            <a:off x="457200" y="1857375"/>
            <a:ext cx="8229600" cy="4268788"/>
          </a:xfrm>
        </p:spPr>
        <p:txBody>
          <a:bodyPr rtlCol="0">
            <a:normAutofit fontScale="70000" lnSpcReduction="20000"/>
          </a:bodyPr>
          <a:lstStyle/>
          <a:p>
            <a:pPr eaLnBrk="1" fontAlgn="auto" hangingPunct="1">
              <a:spcAft>
                <a:spcPts val="0"/>
              </a:spcAft>
              <a:buFont typeface="Arial" pitchFamily="34" charset="0"/>
              <a:buChar char="•"/>
              <a:defRPr/>
            </a:pPr>
            <a:r>
              <a:rPr lang="ru-RU" dirty="0" smtClean="0"/>
              <a:t> во-первых, прямые тригонометрические функции</a:t>
            </a:r>
          </a:p>
          <a:p>
            <a:pPr eaLnBrk="1" fontAlgn="auto" hangingPunct="1">
              <a:spcAft>
                <a:spcPts val="0"/>
              </a:spcAft>
              <a:buFont typeface="Arial" pitchFamily="34" charset="0"/>
              <a:buChar char="•"/>
              <a:defRPr/>
            </a:pPr>
            <a:r>
              <a:rPr lang="ru-RU" b="1" dirty="0" smtClean="0"/>
              <a:t>синус (</a:t>
            </a:r>
            <a:r>
              <a:rPr lang="ru-RU" b="1" dirty="0" err="1" smtClean="0"/>
              <a:t>sin</a:t>
            </a:r>
            <a:r>
              <a:rPr lang="ru-RU" b="1" dirty="0" smtClean="0"/>
              <a:t> x),</a:t>
            </a:r>
          </a:p>
          <a:p>
            <a:pPr eaLnBrk="1" fontAlgn="auto" hangingPunct="1">
              <a:spcAft>
                <a:spcPts val="0"/>
              </a:spcAft>
              <a:buFont typeface="Arial" pitchFamily="34" charset="0"/>
              <a:buChar char="•"/>
              <a:defRPr/>
            </a:pPr>
            <a:r>
              <a:rPr lang="ru-RU" b="1" dirty="0" smtClean="0"/>
              <a:t>косинус (</a:t>
            </a:r>
            <a:r>
              <a:rPr lang="ru-RU" b="1" dirty="0" err="1" smtClean="0"/>
              <a:t>cos</a:t>
            </a:r>
            <a:r>
              <a:rPr lang="ru-RU" b="1" dirty="0" smtClean="0"/>
              <a:t> x);</a:t>
            </a:r>
          </a:p>
          <a:p>
            <a:pPr eaLnBrk="1" fontAlgn="auto" hangingPunct="1">
              <a:spcAft>
                <a:spcPts val="0"/>
              </a:spcAft>
              <a:buFont typeface="Arial" pitchFamily="34" charset="0"/>
              <a:buChar char="•"/>
              <a:defRPr/>
            </a:pPr>
            <a:r>
              <a:rPr lang="ru-RU" dirty="0" smtClean="0"/>
              <a:t> </a:t>
            </a:r>
          </a:p>
          <a:p>
            <a:pPr eaLnBrk="1" fontAlgn="auto" hangingPunct="1">
              <a:spcAft>
                <a:spcPts val="0"/>
              </a:spcAft>
              <a:buFont typeface="Arial" pitchFamily="34" charset="0"/>
              <a:buChar char="•"/>
              <a:defRPr/>
            </a:pPr>
            <a:r>
              <a:rPr lang="ru-RU" dirty="0" smtClean="0"/>
              <a:t>во-вторых, противоположные им тригонометрические функции:</a:t>
            </a:r>
          </a:p>
          <a:p>
            <a:pPr eaLnBrk="1" fontAlgn="auto" hangingPunct="1">
              <a:spcAft>
                <a:spcPts val="0"/>
              </a:spcAft>
              <a:buFont typeface="Arial" pitchFamily="34" charset="0"/>
              <a:buChar char="•"/>
              <a:defRPr/>
            </a:pPr>
            <a:r>
              <a:rPr lang="ru-RU" b="1" dirty="0" smtClean="0"/>
              <a:t>секанс (</a:t>
            </a:r>
            <a:r>
              <a:rPr lang="ru-RU" b="1" dirty="0" err="1" smtClean="0"/>
              <a:t>sec</a:t>
            </a:r>
            <a:r>
              <a:rPr lang="ru-RU" b="1" dirty="0" smtClean="0"/>
              <a:t> x)</a:t>
            </a:r>
          </a:p>
          <a:p>
            <a:pPr eaLnBrk="1" fontAlgn="auto" hangingPunct="1">
              <a:spcAft>
                <a:spcPts val="0"/>
              </a:spcAft>
              <a:buFont typeface="Arial" pitchFamily="34" charset="0"/>
              <a:buChar char="•"/>
              <a:defRPr/>
            </a:pPr>
            <a:r>
              <a:rPr lang="ru-RU" b="1" dirty="0" smtClean="0"/>
              <a:t>косеканс (</a:t>
            </a:r>
            <a:r>
              <a:rPr lang="ru-RU" b="1" dirty="0" err="1" smtClean="0"/>
              <a:t>cosec</a:t>
            </a:r>
            <a:r>
              <a:rPr lang="ru-RU" b="1" dirty="0" smtClean="0"/>
              <a:t> x);</a:t>
            </a:r>
          </a:p>
          <a:p>
            <a:pPr eaLnBrk="1" fontAlgn="auto" hangingPunct="1">
              <a:spcAft>
                <a:spcPts val="0"/>
              </a:spcAft>
              <a:buFont typeface="Arial" pitchFamily="34" charset="0"/>
              <a:buChar char="•"/>
              <a:defRPr/>
            </a:pPr>
            <a:r>
              <a:rPr lang="ru-RU" dirty="0" smtClean="0"/>
              <a:t> </a:t>
            </a:r>
          </a:p>
          <a:p>
            <a:pPr eaLnBrk="1" fontAlgn="auto" hangingPunct="1">
              <a:spcAft>
                <a:spcPts val="0"/>
              </a:spcAft>
              <a:buFont typeface="Arial" pitchFamily="34" charset="0"/>
              <a:buChar char="•"/>
              <a:defRPr/>
            </a:pPr>
            <a:r>
              <a:rPr lang="ru-RU" dirty="0" smtClean="0"/>
              <a:t>и, в-третьих, производные тригонометрические функции:</a:t>
            </a:r>
          </a:p>
          <a:p>
            <a:pPr eaLnBrk="1" fontAlgn="auto" hangingPunct="1">
              <a:spcAft>
                <a:spcPts val="0"/>
              </a:spcAft>
              <a:buFont typeface="Arial" pitchFamily="34" charset="0"/>
              <a:buChar char="•"/>
              <a:defRPr/>
            </a:pPr>
            <a:r>
              <a:rPr lang="ru-RU" b="1" dirty="0" smtClean="0"/>
              <a:t>тангенс (</a:t>
            </a:r>
            <a:r>
              <a:rPr lang="ru-RU" b="1" dirty="0" err="1" smtClean="0"/>
              <a:t>tg</a:t>
            </a:r>
            <a:r>
              <a:rPr lang="ru-RU" b="1" dirty="0" smtClean="0"/>
              <a:t> x),</a:t>
            </a:r>
          </a:p>
          <a:p>
            <a:pPr eaLnBrk="1" fontAlgn="auto" hangingPunct="1">
              <a:spcAft>
                <a:spcPts val="0"/>
              </a:spcAft>
              <a:buFont typeface="Arial" pitchFamily="34" charset="0"/>
              <a:buChar char="•"/>
              <a:defRPr/>
            </a:pPr>
            <a:r>
              <a:rPr lang="ru-RU" b="1" dirty="0" smtClean="0"/>
              <a:t>котангенс (</a:t>
            </a:r>
            <a:r>
              <a:rPr lang="ru-RU" b="1" dirty="0" err="1" smtClean="0"/>
              <a:t>ctg</a:t>
            </a:r>
            <a:r>
              <a:rPr lang="ru-RU" b="1" dirty="0" smtClean="0"/>
              <a:t> x).</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5"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par>
                                <p:cTn id="31" presetID="26" presetClass="entr" presetSubtype="0" fill="hold"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wipe(down)">
                                      <p:cBhvr>
                                        <p:cTn id="33" dur="580">
                                          <p:stCondLst>
                                            <p:cond delay="0"/>
                                          </p:stCondLst>
                                        </p:cTn>
                                        <p:tgtEl>
                                          <p:spTgt spid="3">
                                            <p:txEl>
                                              <p:pRg st="2" end="2"/>
                                            </p:txEl>
                                          </p:spTgt>
                                        </p:tgtEl>
                                      </p:cBhvr>
                                    </p:animEffect>
                                    <p:anim calcmode="lin" valueType="num">
                                      <p:cBhvr>
                                        <p:cTn id="3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txEl>
                                              <p:pRg st="2" end="2"/>
                                            </p:txEl>
                                          </p:spTgt>
                                        </p:tgtEl>
                                      </p:cBhvr>
                                      <p:to x="100000" y="60000"/>
                                    </p:animScale>
                                    <p:animScale>
                                      <p:cBhvr>
                                        <p:cTn id="40" dur="166" decel="50000">
                                          <p:stCondLst>
                                            <p:cond delay="676"/>
                                          </p:stCondLst>
                                        </p:cTn>
                                        <p:tgtEl>
                                          <p:spTgt spid="3">
                                            <p:txEl>
                                              <p:pRg st="2" end="2"/>
                                            </p:txEl>
                                          </p:spTgt>
                                        </p:tgtEl>
                                      </p:cBhvr>
                                      <p:to x="100000" y="100000"/>
                                    </p:animScale>
                                    <p:animScale>
                                      <p:cBhvr>
                                        <p:cTn id="41" dur="26">
                                          <p:stCondLst>
                                            <p:cond delay="1312"/>
                                          </p:stCondLst>
                                        </p:cTn>
                                        <p:tgtEl>
                                          <p:spTgt spid="3">
                                            <p:txEl>
                                              <p:pRg st="2" end="2"/>
                                            </p:txEl>
                                          </p:spTgt>
                                        </p:tgtEl>
                                      </p:cBhvr>
                                      <p:to x="100000" y="80000"/>
                                    </p:animScale>
                                    <p:animScale>
                                      <p:cBhvr>
                                        <p:cTn id="42" dur="166" decel="50000">
                                          <p:stCondLst>
                                            <p:cond delay="1338"/>
                                          </p:stCondLst>
                                        </p:cTn>
                                        <p:tgtEl>
                                          <p:spTgt spid="3">
                                            <p:txEl>
                                              <p:pRg st="2" end="2"/>
                                            </p:txEl>
                                          </p:spTgt>
                                        </p:tgtEl>
                                      </p:cBhvr>
                                      <p:to x="100000" y="100000"/>
                                    </p:animScale>
                                    <p:animScale>
                                      <p:cBhvr>
                                        <p:cTn id="43" dur="26">
                                          <p:stCondLst>
                                            <p:cond delay="1642"/>
                                          </p:stCondLst>
                                        </p:cTn>
                                        <p:tgtEl>
                                          <p:spTgt spid="3">
                                            <p:txEl>
                                              <p:pRg st="2" end="2"/>
                                            </p:txEl>
                                          </p:spTgt>
                                        </p:tgtEl>
                                      </p:cBhvr>
                                      <p:to x="100000" y="90000"/>
                                    </p:animScale>
                                    <p:animScale>
                                      <p:cBhvr>
                                        <p:cTn id="44" dur="166" decel="50000">
                                          <p:stCondLst>
                                            <p:cond delay="1668"/>
                                          </p:stCondLst>
                                        </p:cTn>
                                        <p:tgtEl>
                                          <p:spTgt spid="3">
                                            <p:txEl>
                                              <p:pRg st="2" end="2"/>
                                            </p:txEl>
                                          </p:spTgt>
                                        </p:tgtEl>
                                      </p:cBhvr>
                                      <p:to x="100000" y="100000"/>
                                    </p:animScale>
                                    <p:animScale>
                                      <p:cBhvr>
                                        <p:cTn id="45" dur="26">
                                          <p:stCondLst>
                                            <p:cond delay="1808"/>
                                          </p:stCondLst>
                                        </p:cTn>
                                        <p:tgtEl>
                                          <p:spTgt spid="3">
                                            <p:txEl>
                                              <p:pRg st="2" end="2"/>
                                            </p:txEl>
                                          </p:spTgt>
                                        </p:tgtEl>
                                      </p:cBhvr>
                                      <p:to x="100000" y="95000"/>
                                    </p:animScale>
                                    <p:animScale>
                                      <p:cBhvr>
                                        <p:cTn id="46" dur="166" decel="50000">
                                          <p:stCondLst>
                                            <p:cond delay="1834"/>
                                          </p:stCondLst>
                                        </p:cTn>
                                        <p:tgtEl>
                                          <p:spTgt spid="3">
                                            <p:txEl>
                                              <p:pRg st="2" end="2"/>
                                            </p:txEl>
                                          </p:spTgt>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34" presetClass="entr" presetSubtype="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from="(-#ppt_w/2)" to="(#ppt_x)" calcmode="lin" valueType="num">
                                      <p:cBhvr>
                                        <p:cTn id="51" dur="600" fill="hold">
                                          <p:stCondLst>
                                            <p:cond delay="0"/>
                                          </p:stCondLst>
                                        </p:cTn>
                                        <p:tgtEl>
                                          <p:spTgt spid="3">
                                            <p:txEl>
                                              <p:pRg st="4" end="4"/>
                                            </p:txEl>
                                          </p:spTgt>
                                        </p:tgtEl>
                                        <p:attrNameLst>
                                          <p:attrName>ppt_x</p:attrName>
                                        </p:attrNameLst>
                                      </p:cBhvr>
                                    </p:anim>
                                    <p:anim from="0" to="-1.0" calcmode="lin" valueType="num">
                                      <p:cBhvr>
                                        <p:cTn id="52" dur="200" decel="50000" autoRev="1" fill="hold">
                                          <p:stCondLst>
                                            <p:cond delay="600"/>
                                          </p:stCondLst>
                                        </p:cTn>
                                        <p:tgtEl>
                                          <p:spTgt spid="3">
                                            <p:txEl>
                                              <p:pRg st="4" end="4"/>
                                            </p:txEl>
                                          </p:spTgt>
                                        </p:tgtEl>
                                        <p:attrNameLst>
                                          <p:attrName>xshear</p:attrName>
                                        </p:attrNameLst>
                                      </p:cBhvr>
                                    </p:anim>
                                    <p:animScale>
                                      <p:cBhvr>
                                        <p:cTn id="53" dur="200" decel="100000" autoRev="1" fill="hold">
                                          <p:stCondLst>
                                            <p:cond delay="600"/>
                                          </p:stCondLst>
                                        </p:cTn>
                                        <p:tgtEl>
                                          <p:spTgt spid="3">
                                            <p:txEl>
                                              <p:pRg st="4" end="4"/>
                                            </p:txEl>
                                          </p:spTgt>
                                        </p:tgtEl>
                                      </p:cBhvr>
                                      <p:from x="100000" y="100000"/>
                                      <p:to x="80000" y="100000"/>
                                    </p:animScale>
                                    <p:anim by="(#ppt_h/3+#ppt_w*0.1)" calcmode="lin" valueType="num">
                                      <p:cBhvr additive="sum">
                                        <p:cTn id="54"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55" fill="hold">
                      <p:stCondLst>
                        <p:cond delay="indefinite"/>
                      </p:stCondLst>
                      <p:childTnLst>
                        <p:par>
                          <p:cTn id="56" fill="hold">
                            <p:stCondLst>
                              <p:cond delay="0"/>
                            </p:stCondLst>
                            <p:childTnLst>
                              <p:par>
                                <p:cTn id="57" presetID="15"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1" dur="1000" fill="hold"/>
                                        <p:tgtEl>
                                          <p:spTgt spid="3">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3">
                                            <p:txEl>
                                              <p:pRg st="5" end="5"/>
                                            </p:txEl>
                                          </p:spTgt>
                                        </p:tgtEl>
                                        <p:attrNameLst>
                                          <p:attrName>ppt_y</p:attrName>
                                        </p:attrNameLst>
                                      </p:cBhvr>
                                      <p:tavLst>
                                        <p:tav tm="0" fmla="#ppt_y+(sin(-2*pi*(1-$))*-#ppt_x+cos(-2*pi*(1-$))*(1-#ppt_y))*(1-$)">
                                          <p:val>
                                            <p:fltVal val="0"/>
                                          </p:val>
                                        </p:tav>
                                        <p:tav tm="100000">
                                          <p:val>
                                            <p:fltVal val="1"/>
                                          </p:val>
                                        </p:tav>
                                      </p:tavLst>
                                    </p:anim>
                                  </p:childTnLst>
                                </p:cTn>
                              </p:par>
                              <p:par>
                                <p:cTn id="63" presetID="49" presetClass="entr" presetSubtype="0" decel="100000" fill="hold" nodeType="withEffect">
                                  <p:stCondLst>
                                    <p:cond delay="0"/>
                                  </p:stCondLst>
                                  <p:childTnLst>
                                    <p:set>
                                      <p:cBhvr>
                                        <p:cTn id="64" dur="1" fill="hold">
                                          <p:stCondLst>
                                            <p:cond delay="0"/>
                                          </p:stCondLst>
                                        </p:cTn>
                                        <p:tgtEl>
                                          <p:spTgt spid="3">
                                            <p:txEl>
                                              <p:pRg st="6" end="6"/>
                                            </p:txEl>
                                          </p:spTgt>
                                        </p:tgtEl>
                                        <p:attrNameLst>
                                          <p:attrName>style.visibility</p:attrName>
                                        </p:attrNameLst>
                                      </p:cBhvr>
                                      <p:to>
                                        <p:strVal val="visible"/>
                                      </p:to>
                                    </p:set>
                                    <p:anim calcmode="lin" valueType="num">
                                      <p:cBhvr>
                                        <p:cTn id="65"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6" dur="5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7" dur="500" fill="hold"/>
                                        <p:tgtEl>
                                          <p:spTgt spid="3">
                                            <p:txEl>
                                              <p:pRg st="6" end="6"/>
                                            </p:txEl>
                                          </p:spTgt>
                                        </p:tgtEl>
                                        <p:attrNameLst>
                                          <p:attrName>style.rotation</p:attrName>
                                        </p:attrNameLst>
                                      </p:cBhvr>
                                      <p:tavLst>
                                        <p:tav tm="0">
                                          <p:val>
                                            <p:fltVal val="360"/>
                                          </p:val>
                                        </p:tav>
                                        <p:tav tm="100000">
                                          <p:val>
                                            <p:fltVal val="0"/>
                                          </p:val>
                                        </p:tav>
                                      </p:tavLst>
                                    </p:anim>
                                    <p:animEffect transition="in" filter="fade">
                                      <p:cBhvr>
                                        <p:cTn id="68" dur="500"/>
                                        <p:tgtEl>
                                          <p:spTgt spid="3">
                                            <p:txEl>
                                              <p:pRg st="6" end="6"/>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9" presetClass="entr" presetSubtype="0" fill="hold" nodeType="clickEffect">
                                  <p:stCondLst>
                                    <p:cond delay="0"/>
                                  </p:stCondLst>
                                  <p:childTnLst>
                                    <p:set>
                                      <p:cBhvr>
                                        <p:cTn id="72" dur="1" fill="hold">
                                          <p:stCondLst>
                                            <p:cond delay="0"/>
                                          </p:stCondLst>
                                        </p:cTn>
                                        <p:tgtEl>
                                          <p:spTgt spid="3">
                                            <p:txEl>
                                              <p:pRg st="8" end="8"/>
                                            </p:txEl>
                                          </p:spTgt>
                                        </p:tgtEl>
                                        <p:attrNameLst>
                                          <p:attrName>style.visibility</p:attrName>
                                        </p:attrNameLst>
                                      </p:cBhvr>
                                      <p:to>
                                        <p:strVal val="visible"/>
                                      </p:to>
                                    </p:set>
                                    <p:anim calcmode="lin" valueType="num">
                                      <p:cBhvr>
                                        <p:cTn id="73"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74"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75" dur="1000"/>
                                        <p:tgtEl>
                                          <p:spTgt spid="3">
                                            <p:txEl>
                                              <p:pRg st="8" end="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40" presetClass="entr" presetSubtype="0" fill="hold" nodeType="clickEffect">
                                  <p:stCondLst>
                                    <p:cond delay="0"/>
                                  </p:stCondLst>
                                  <p:iterate type="lt">
                                    <p:tmPct val="10000"/>
                                  </p:iterate>
                                  <p:childTnLst>
                                    <p:set>
                                      <p:cBhvr>
                                        <p:cTn id="79" dur="1" fill="hold">
                                          <p:stCondLst>
                                            <p:cond delay="0"/>
                                          </p:stCondLst>
                                        </p:cTn>
                                        <p:tgtEl>
                                          <p:spTgt spid="3">
                                            <p:txEl>
                                              <p:pRg st="9" end="9"/>
                                            </p:txEl>
                                          </p:spTgt>
                                        </p:tgtEl>
                                        <p:attrNameLst>
                                          <p:attrName>style.visibility</p:attrName>
                                        </p:attrNameLst>
                                      </p:cBhvr>
                                      <p:to>
                                        <p:strVal val="visible"/>
                                      </p:to>
                                    </p:set>
                                    <p:animEffect transition="in" filter="fade">
                                      <p:cBhvr>
                                        <p:cTn id="80" dur="1000"/>
                                        <p:tgtEl>
                                          <p:spTgt spid="3">
                                            <p:txEl>
                                              <p:pRg st="9" end="9"/>
                                            </p:txEl>
                                          </p:spTgt>
                                        </p:tgtEl>
                                      </p:cBhvr>
                                    </p:animEffect>
                                    <p:anim calcmode="lin" valueType="num">
                                      <p:cBhvr>
                                        <p:cTn id="81" dur="1000" fill="hold"/>
                                        <p:tgtEl>
                                          <p:spTgt spid="3">
                                            <p:txEl>
                                              <p:pRg st="9" end="9"/>
                                            </p:txEl>
                                          </p:spTgt>
                                        </p:tgtEl>
                                        <p:attrNameLst>
                                          <p:attrName>ppt_x</p:attrName>
                                        </p:attrNameLst>
                                      </p:cBhvr>
                                      <p:tavLst>
                                        <p:tav tm="0">
                                          <p:val>
                                            <p:strVal val="#ppt_x-.1"/>
                                          </p:val>
                                        </p:tav>
                                        <p:tav tm="100000">
                                          <p:val>
                                            <p:strVal val="#ppt_x"/>
                                          </p:val>
                                        </p:tav>
                                      </p:tavLst>
                                    </p:anim>
                                    <p:anim calcmode="lin" valueType="num">
                                      <p:cBhvr>
                                        <p:cTn id="82" dur="1000" fill="hold"/>
                                        <p:tgtEl>
                                          <p:spTgt spid="3">
                                            <p:txEl>
                                              <p:pRg st="9" end="9"/>
                                            </p:txEl>
                                          </p:spTgt>
                                        </p:tgtEl>
                                        <p:attrNameLst>
                                          <p:attrName>ppt_y</p:attrName>
                                        </p:attrNameLst>
                                      </p:cBhvr>
                                      <p:tavLst>
                                        <p:tav tm="0">
                                          <p:val>
                                            <p:strVal val="#ppt_y"/>
                                          </p:val>
                                        </p:tav>
                                        <p:tav tm="100000">
                                          <p:val>
                                            <p:strVal val="#ppt_y"/>
                                          </p:val>
                                        </p:tav>
                                      </p:tavLst>
                                    </p:anim>
                                  </p:childTnLst>
                                </p:cTn>
                              </p:par>
                              <p:par>
                                <p:cTn id="83" presetID="27" presetClass="entr" presetSubtype="0" fill="hold" nodeType="withEffect">
                                  <p:stCondLst>
                                    <p:cond delay="0"/>
                                  </p:stCondLst>
                                  <p:iterate type="lt">
                                    <p:tmPct val="50000"/>
                                  </p:iterate>
                                  <p:childTnLst>
                                    <p:set>
                                      <p:cBhvr>
                                        <p:cTn id="84" dur="1" fill="hold">
                                          <p:stCondLst>
                                            <p:cond delay="0"/>
                                          </p:stCondLst>
                                        </p:cTn>
                                        <p:tgtEl>
                                          <p:spTgt spid="3">
                                            <p:txEl>
                                              <p:pRg st="10" end="10"/>
                                            </p:txEl>
                                          </p:spTgt>
                                        </p:tgtEl>
                                        <p:attrNameLst>
                                          <p:attrName>style.visibility</p:attrName>
                                        </p:attrNameLst>
                                      </p:cBhvr>
                                      <p:to>
                                        <p:strVal val="visible"/>
                                      </p:to>
                                    </p:set>
                                    <p:anim calcmode="discrete" valueType="clr">
                                      <p:cBhvr override="childStyle">
                                        <p:cTn id="85" dur="80"/>
                                        <p:tgtEl>
                                          <p:spTgt spid="3">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6" dur="80"/>
                                        <p:tgtEl>
                                          <p:spTgt spid="3">
                                            <p:txEl>
                                              <p:pRg st="10" end="10"/>
                                            </p:txEl>
                                          </p:spTgt>
                                        </p:tgtEl>
                                        <p:attrNameLst>
                                          <p:attrName>fillcolor</p:attrName>
                                        </p:attrNameLst>
                                      </p:cBhvr>
                                      <p:tavLst>
                                        <p:tav tm="0">
                                          <p:val>
                                            <p:clrVal>
                                              <a:schemeClr val="accent2"/>
                                            </p:clrVal>
                                          </p:val>
                                        </p:tav>
                                        <p:tav tm="50000">
                                          <p:val>
                                            <p:clrVal>
                                              <a:schemeClr val="hlink"/>
                                            </p:clrVal>
                                          </p:val>
                                        </p:tav>
                                      </p:tavLst>
                                    </p:anim>
                                    <p:set>
                                      <p:cBhvr>
                                        <p:cTn id="87" dur="80"/>
                                        <p:tgtEl>
                                          <p:spTgt spid="3">
                                            <p:txEl>
                                              <p:pRg st="10" end="1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dirty="0" smtClean="0"/>
              <a:t> </a:t>
            </a:r>
            <a:br>
              <a:rPr lang="ru-RU" dirty="0" smtClean="0"/>
            </a:br>
            <a:r>
              <a:rPr lang="ru-RU" sz="2200" dirty="0" smtClean="0"/>
              <a:t>Первоначально тригонометрические функции были связаны с соотношениями сторон в прямоугольном треугольнике. Их единственным аргументом является угол (один из острых углов этого треугольника).</a:t>
            </a:r>
            <a:br>
              <a:rPr lang="ru-RU" sz="2200" dirty="0" smtClean="0"/>
            </a:br>
            <a:endParaRPr lang="ru-RU" sz="2200" dirty="0"/>
          </a:p>
        </p:txBody>
      </p:sp>
      <p:sp>
        <p:nvSpPr>
          <p:cNvPr id="3" name="Содержимое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ru-RU" dirty="0" smtClean="0"/>
              <a:t>Синус — отношение противолежащего катета к гипотенузе.</a:t>
            </a:r>
          </a:p>
          <a:p>
            <a:pPr eaLnBrk="1" fontAlgn="auto" hangingPunct="1">
              <a:spcAft>
                <a:spcPts val="0"/>
              </a:spcAft>
              <a:buFont typeface="Arial" pitchFamily="34" charset="0"/>
              <a:buChar char="•"/>
              <a:defRPr/>
            </a:pPr>
            <a:r>
              <a:rPr lang="ru-RU" dirty="0" smtClean="0"/>
              <a:t>Косинус — отношение прилежащего катета к гипотенузе.</a:t>
            </a:r>
          </a:p>
          <a:p>
            <a:pPr eaLnBrk="1" fontAlgn="auto" hangingPunct="1">
              <a:spcAft>
                <a:spcPts val="0"/>
              </a:spcAft>
              <a:buFont typeface="Arial" pitchFamily="34" charset="0"/>
              <a:buChar char="•"/>
              <a:defRPr/>
            </a:pPr>
            <a:r>
              <a:rPr lang="ru-RU" dirty="0" smtClean="0"/>
              <a:t>Тангенс — отношение противолежащего катета к прилежащему.</a:t>
            </a:r>
          </a:p>
          <a:p>
            <a:pPr eaLnBrk="1" fontAlgn="auto" hangingPunct="1">
              <a:spcAft>
                <a:spcPts val="0"/>
              </a:spcAft>
              <a:buFont typeface="Arial" pitchFamily="34" charset="0"/>
              <a:buChar char="•"/>
              <a:defRPr/>
            </a:pPr>
            <a:r>
              <a:rPr lang="ru-RU" dirty="0" smtClean="0"/>
              <a:t>Котангенс — отношение прилежащего катета к противолежащему.</a:t>
            </a:r>
          </a:p>
          <a:p>
            <a:pPr eaLnBrk="1" fontAlgn="auto" hangingPunct="1">
              <a:spcAft>
                <a:spcPts val="0"/>
              </a:spcAft>
              <a:buFont typeface="Arial" pitchFamily="34" charset="0"/>
              <a:buChar char="•"/>
              <a:defRPr/>
            </a:pPr>
            <a:r>
              <a:rPr lang="ru-RU" dirty="0" smtClean="0"/>
              <a:t>Секанс — отношение гипотенузы к прилежащему катету.</a:t>
            </a:r>
          </a:p>
          <a:p>
            <a:pPr eaLnBrk="1" fontAlgn="auto" hangingPunct="1">
              <a:spcAft>
                <a:spcPts val="0"/>
              </a:spcAft>
              <a:buFont typeface="Arial" pitchFamily="34" charset="0"/>
              <a:buChar char="•"/>
              <a:defRPr/>
            </a:pPr>
            <a:r>
              <a:rPr lang="ru-RU" dirty="0" smtClean="0"/>
              <a:t>Косеканс — отношение гипотенузы к противолежащему катету.</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9" fill="hold">
                            <p:stCondLst>
                              <p:cond delay="1000"/>
                            </p:stCondLst>
                            <p:childTnLst>
                              <p:par>
                                <p:cTn id="20" presetID="37" presetClass="entr" presetSubtype="0" fill="hold" nodeType="after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37" presetClass="entr" presetSubtype="0" fill="hold"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33" fill="hold">
                            <p:stCondLst>
                              <p:cond delay="3000"/>
                            </p:stCondLst>
                            <p:childTnLst>
                              <p:par>
                                <p:cTn id="34" presetID="37" presetClass="entr" presetSubtype="0" fill="hold" nodeType="after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par>
                          <p:cTn id="40" fill="hold">
                            <p:stCondLst>
                              <p:cond delay="4000"/>
                            </p:stCondLst>
                            <p:childTnLst>
                              <p:par>
                                <p:cTn id="41" presetID="37" presetClass="entr" presetSubtype="0" fill="hold" nodeType="after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par>
                          <p:cTn id="47" fill="hold">
                            <p:stCondLst>
                              <p:cond delay="5000"/>
                            </p:stCondLst>
                            <p:childTnLst>
                              <p:par>
                                <p:cTn id="48" presetID="37" presetClass="entr" presetSubtype="0" fill="hold" nodeType="after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fade">
                                      <p:cBhvr>
                                        <p:cTn id="50" dur="1000"/>
                                        <p:tgtEl>
                                          <p:spTgt spid="3">
                                            <p:txEl>
                                              <p:pRg st="5" end="5"/>
                                            </p:txEl>
                                          </p:spTgt>
                                        </p:tgtEl>
                                      </p:cBhvr>
                                    </p:animEffect>
                                    <p:anim calcmode="lin" valueType="num">
                                      <p:cBhvr>
                                        <p:cTn id="5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2"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Содержимое 2"/>
          <p:cNvSpPr>
            <a:spLocks noGrp="1"/>
          </p:cNvSpPr>
          <p:nvPr>
            <p:ph idx="1"/>
          </p:nvPr>
        </p:nvSpPr>
        <p:spPr>
          <a:xfrm>
            <a:off x="457200" y="642938"/>
            <a:ext cx="8229600" cy="5483225"/>
          </a:xfrm>
        </p:spPr>
        <p:txBody>
          <a:bodyPr/>
          <a:lstStyle/>
          <a:p>
            <a:pPr eaLnBrk="1" hangingPunct="1"/>
            <a:endParaRPr lang="ru-RU" smtClean="0"/>
          </a:p>
        </p:txBody>
      </p:sp>
      <p:sp>
        <p:nvSpPr>
          <p:cNvPr id="4" name="Блок-схема: ИЛИ 3"/>
          <p:cNvSpPr/>
          <p:nvPr/>
        </p:nvSpPr>
        <p:spPr>
          <a:xfrm>
            <a:off x="2143125" y="1214438"/>
            <a:ext cx="4500563" cy="4643437"/>
          </a:xfrm>
          <a:prstGeom prst="flowChartOr">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cxnSp>
        <p:nvCxnSpPr>
          <p:cNvPr id="6" name="Прямая соединительная линия 5"/>
          <p:cNvCxnSpPr/>
          <p:nvPr/>
        </p:nvCxnSpPr>
        <p:spPr>
          <a:xfrm rot="10800000">
            <a:off x="5929313" y="2143125"/>
            <a:ext cx="285750" cy="1588"/>
          </a:xfrm>
          <a:prstGeom prst="line">
            <a:avLst/>
          </a:prstGeom>
        </p:spPr>
        <p:style>
          <a:lnRef idx="1">
            <a:schemeClr val="dk1"/>
          </a:lnRef>
          <a:fillRef idx="0">
            <a:schemeClr val="dk1"/>
          </a:fillRef>
          <a:effectRef idx="0">
            <a:schemeClr val="dk1"/>
          </a:effectRef>
          <a:fontRef idx="minor">
            <a:schemeClr val="tx1"/>
          </a:fontRef>
        </p:style>
      </p:cxnSp>
      <p:cxnSp>
        <p:nvCxnSpPr>
          <p:cNvPr id="14" name="Прямая со стрелкой 13"/>
          <p:cNvCxnSpPr/>
          <p:nvPr/>
        </p:nvCxnSpPr>
        <p:spPr>
          <a:xfrm rot="5400000">
            <a:off x="5393532" y="2821781"/>
            <a:ext cx="1358900" cy="1587"/>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5715008" y="2643182"/>
            <a:ext cx="346249" cy="369332"/>
          </a:xfrm>
          <a:prstGeom prst="rect">
            <a:avLst/>
          </a:prstGeom>
          <a:noFill/>
        </p:spPr>
        <p:txBody>
          <a:bodyPr vert="vert270">
            <a:spAutoFit/>
          </a:bodyPr>
          <a:lstStyle/>
          <a:p>
            <a:pPr fontAlgn="auto">
              <a:spcBef>
                <a:spcPts val="0"/>
              </a:spcBef>
              <a:spcAft>
                <a:spcPts val="0"/>
              </a:spcAft>
              <a:defRPr/>
            </a:pPr>
            <a:r>
              <a:rPr lang="en-US" sz="1050" b="1" dirty="0">
                <a:solidFill>
                  <a:schemeClr val="bg1"/>
                </a:solidFill>
                <a:latin typeface="+mn-lt"/>
                <a:cs typeface="+mn-cs"/>
              </a:rPr>
              <a:t>Sin </a:t>
            </a:r>
            <a:r>
              <a:rPr lang="el-GR" sz="1050" b="1" dirty="0">
                <a:solidFill>
                  <a:schemeClr val="bg1"/>
                </a:solidFill>
                <a:latin typeface="+mn-lt"/>
                <a:cs typeface="+mn-cs"/>
              </a:rPr>
              <a:t>α</a:t>
            </a:r>
            <a:endParaRPr lang="ru-RU" sz="1050" b="1" dirty="0">
              <a:solidFill>
                <a:schemeClr val="bg1"/>
              </a:solidFill>
              <a:latin typeface="+mn-lt"/>
              <a:cs typeface="+mn-cs"/>
            </a:endParaRPr>
          </a:p>
        </p:txBody>
      </p:sp>
      <p:cxnSp>
        <p:nvCxnSpPr>
          <p:cNvPr id="20" name="Прямая соединительная линия 19"/>
          <p:cNvCxnSpPr/>
          <p:nvPr/>
        </p:nvCxnSpPr>
        <p:spPr>
          <a:xfrm rot="5400000">
            <a:off x="5537200" y="2820988"/>
            <a:ext cx="1357313"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10800000">
            <a:off x="4429125" y="3500438"/>
            <a:ext cx="1785938"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10800000" flipV="1">
            <a:off x="4429125" y="2143125"/>
            <a:ext cx="1785938" cy="1357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rot="5400000">
            <a:off x="4285457" y="3644106"/>
            <a:ext cx="285750" cy="1587"/>
          </a:xfrm>
          <a:prstGeom prst="line">
            <a:avLst/>
          </a:prstGeom>
          <a:ln w="28575"/>
        </p:spPr>
        <p:style>
          <a:lnRef idx="1">
            <a:schemeClr val="dk1"/>
          </a:lnRef>
          <a:fillRef idx="0">
            <a:schemeClr val="dk1"/>
          </a:fillRef>
          <a:effectRef idx="0">
            <a:schemeClr val="dk1"/>
          </a:effectRef>
          <a:fontRef idx="minor">
            <a:schemeClr val="tx1"/>
          </a:fontRef>
        </p:style>
      </p:cxnSp>
      <p:cxnSp>
        <p:nvCxnSpPr>
          <p:cNvPr id="49" name="Прямая соединительная линия 48"/>
          <p:cNvCxnSpPr/>
          <p:nvPr/>
        </p:nvCxnSpPr>
        <p:spPr>
          <a:xfrm rot="5400000">
            <a:off x="6071394" y="3644107"/>
            <a:ext cx="28733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3" name="Прямая со стрелкой 52"/>
          <p:cNvCxnSpPr/>
          <p:nvPr/>
        </p:nvCxnSpPr>
        <p:spPr>
          <a:xfrm>
            <a:off x="4429125" y="3643313"/>
            <a:ext cx="1785938" cy="1587"/>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55" name="TextBox 54"/>
          <p:cNvSpPr txBox="1"/>
          <p:nvPr/>
        </p:nvSpPr>
        <p:spPr>
          <a:xfrm>
            <a:off x="4929188" y="3714750"/>
            <a:ext cx="714375" cy="254000"/>
          </a:xfrm>
          <a:prstGeom prst="rect">
            <a:avLst/>
          </a:prstGeom>
          <a:noFill/>
        </p:spPr>
        <p:txBody>
          <a:bodyPr>
            <a:spAutoFit/>
          </a:bodyPr>
          <a:lstStyle/>
          <a:p>
            <a:pPr fontAlgn="auto">
              <a:spcBef>
                <a:spcPts val="0"/>
              </a:spcBef>
              <a:spcAft>
                <a:spcPts val="0"/>
              </a:spcAft>
              <a:defRPr/>
            </a:pPr>
            <a:r>
              <a:rPr lang="en-US" sz="1050" b="1" dirty="0">
                <a:solidFill>
                  <a:schemeClr val="bg1"/>
                </a:solidFill>
                <a:latin typeface="+mn-lt"/>
                <a:cs typeface="+mn-cs"/>
              </a:rPr>
              <a:t>Cos </a:t>
            </a:r>
            <a:r>
              <a:rPr lang="el-GR" sz="1050" b="1" dirty="0">
                <a:solidFill>
                  <a:schemeClr val="bg1"/>
                </a:solidFill>
                <a:latin typeface="+mn-lt"/>
                <a:cs typeface="+mn-cs"/>
              </a:rPr>
              <a:t>α</a:t>
            </a:r>
            <a:endParaRPr lang="ru-RU" sz="1050" b="1" dirty="0">
              <a:solidFill>
                <a:schemeClr val="bg1"/>
              </a:solidFill>
              <a:latin typeface="+mn-lt"/>
              <a:cs typeface="+mn-cs"/>
            </a:endParaRPr>
          </a:p>
        </p:txBody>
      </p:sp>
      <p:cxnSp>
        <p:nvCxnSpPr>
          <p:cNvPr id="57" name="Прямая соединительная линия 56"/>
          <p:cNvCxnSpPr/>
          <p:nvPr/>
        </p:nvCxnSpPr>
        <p:spPr>
          <a:xfrm rot="16200000" flipV="1">
            <a:off x="4071938" y="3214688"/>
            <a:ext cx="357187" cy="357187"/>
          </a:xfrm>
          <a:prstGeom prst="line">
            <a:avLst/>
          </a:prstGeom>
        </p:spPr>
        <p:style>
          <a:lnRef idx="1">
            <a:schemeClr val="dk1"/>
          </a:lnRef>
          <a:fillRef idx="0">
            <a:schemeClr val="dk1"/>
          </a:fillRef>
          <a:effectRef idx="0">
            <a:schemeClr val="dk1"/>
          </a:effectRef>
          <a:fontRef idx="minor">
            <a:schemeClr val="tx1"/>
          </a:fontRef>
        </p:style>
      </p:cxnSp>
      <p:cxnSp>
        <p:nvCxnSpPr>
          <p:cNvPr id="61" name="Прямая соединительная линия 60"/>
          <p:cNvCxnSpPr/>
          <p:nvPr/>
        </p:nvCxnSpPr>
        <p:spPr>
          <a:xfrm flipV="1">
            <a:off x="6215063" y="1714500"/>
            <a:ext cx="571500"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p:nvCxnSpPr>
        <p:spPr>
          <a:xfrm rot="16200000" flipV="1">
            <a:off x="6465094" y="1393032"/>
            <a:ext cx="357187" cy="285750"/>
          </a:xfrm>
          <a:prstGeom prst="line">
            <a:avLst/>
          </a:prstGeom>
        </p:spPr>
        <p:style>
          <a:lnRef idx="1">
            <a:schemeClr val="dk1"/>
          </a:lnRef>
          <a:fillRef idx="0">
            <a:schemeClr val="dk1"/>
          </a:fillRef>
          <a:effectRef idx="0">
            <a:schemeClr val="dk1"/>
          </a:effectRef>
          <a:fontRef idx="minor">
            <a:schemeClr val="tx1"/>
          </a:fontRef>
        </p:style>
      </p:cxnSp>
      <p:cxnSp>
        <p:nvCxnSpPr>
          <p:cNvPr id="72" name="Прямая соединительная линия 71"/>
          <p:cNvCxnSpPr>
            <a:stCxn id="4" idx="6"/>
          </p:cNvCxnSpPr>
          <p:nvPr/>
        </p:nvCxnSpPr>
        <p:spPr>
          <a:xfrm flipH="1" flipV="1">
            <a:off x="6572250" y="1857375"/>
            <a:ext cx="71438" cy="1679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p:cNvCxnSpPr/>
          <p:nvPr/>
        </p:nvCxnSpPr>
        <p:spPr>
          <a:xfrm rot="16200000" flipV="1">
            <a:off x="6393657" y="1678781"/>
            <a:ext cx="214312" cy="142875"/>
          </a:xfrm>
          <a:prstGeom prst="line">
            <a:avLst/>
          </a:prstGeom>
        </p:spPr>
        <p:style>
          <a:lnRef idx="1">
            <a:schemeClr val="dk1"/>
          </a:lnRef>
          <a:fillRef idx="0">
            <a:schemeClr val="dk1"/>
          </a:fillRef>
          <a:effectRef idx="0">
            <a:schemeClr val="dk1"/>
          </a:effectRef>
          <a:fontRef idx="minor">
            <a:schemeClr val="tx1"/>
          </a:fontRef>
        </p:style>
      </p:cxnSp>
      <p:cxnSp>
        <p:nvCxnSpPr>
          <p:cNvPr id="86" name="Прямая со стрелкой 85"/>
          <p:cNvCxnSpPr/>
          <p:nvPr/>
        </p:nvCxnSpPr>
        <p:spPr>
          <a:xfrm rot="10800000" flipV="1">
            <a:off x="4214813" y="1714500"/>
            <a:ext cx="2214562" cy="1643063"/>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97" name="TextBox 96"/>
          <p:cNvSpPr txBox="1"/>
          <p:nvPr/>
        </p:nvSpPr>
        <p:spPr>
          <a:xfrm rot="19179702">
            <a:off x="4714875" y="2571750"/>
            <a:ext cx="500063" cy="254000"/>
          </a:xfrm>
          <a:prstGeom prst="rect">
            <a:avLst/>
          </a:prstGeom>
          <a:noFill/>
        </p:spPr>
        <p:txBody>
          <a:bodyPr>
            <a:spAutoFit/>
          </a:bodyPr>
          <a:lstStyle/>
          <a:p>
            <a:pPr fontAlgn="auto">
              <a:spcBef>
                <a:spcPts val="0"/>
              </a:spcBef>
              <a:spcAft>
                <a:spcPts val="0"/>
              </a:spcAft>
              <a:defRPr/>
            </a:pPr>
            <a:r>
              <a:rPr lang="en-US" sz="1050" dirty="0">
                <a:solidFill>
                  <a:schemeClr val="bg1"/>
                </a:solidFill>
                <a:latin typeface="+mn-lt"/>
                <a:cs typeface="+mn-cs"/>
              </a:rPr>
              <a:t>Sec </a:t>
            </a:r>
            <a:r>
              <a:rPr lang="el-GR" sz="1050" dirty="0">
                <a:solidFill>
                  <a:schemeClr val="bg1"/>
                </a:solidFill>
                <a:latin typeface="+mn-lt"/>
                <a:cs typeface="+mn-cs"/>
              </a:rPr>
              <a:t>α</a:t>
            </a:r>
            <a:endParaRPr lang="ru-RU" sz="1050" dirty="0">
              <a:solidFill>
                <a:schemeClr val="bg1"/>
              </a:solidFill>
              <a:latin typeface="+mn-lt"/>
              <a:cs typeface="+mn-cs"/>
            </a:endParaRPr>
          </a:p>
        </p:txBody>
      </p:sp>
      <p:cxnSp>
        <p:nvCxnSpPr>
          <p:cNvPr id="99" name="Прямая со стрелкой 98"/>
          <p:cNvCxnSpPr/>
          <p:nvPr/>
        </p:nvCxnSpPr>
        <p:spPr>
          <a:xfrm flipV="1">
            <a:off x="4143375" y="1428750"/>
            <a:ext cx="2357438" cy="178593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111" name="TextBox 110"/>
          <p:cNvSpPr txBox="1"/>
          <p:nvPr/>
        </p:nvSpPr>
        <p:spPr>
          <a:xfrm rot="19486474">
            <a:off x="4629150" y="2298700"/>
            <a:ext cx="725488" cy="254000"/>
          </a:xfrm>
          <a:prstGeom prst="rect">
            <a:avLst/>
          </a:prstGeom>
          <a:noFill/>
        </p:spPr>
        <p:txBody>
          <a:bodyPr>
            <a:spAutoFit/>
          </a:bodyPr>
          <a:lstStyle/>
          <a:p>
            <a:pPr fontAlgn="auto">
              <a:spcBef>
                <a:spcPts val="0"/>
              </a:spcBef>
              <a:spcAft>
                <a:spcPts val="0"/>
              </a:spcAft>
              <a:defRPr/>
            </a:pPr>
            <a:r>
              <a:rPr lang="en-US" sz="1050" dirty="0">
                <a:solidFill>
                  <a:schemeClr val="bg1"/>
                </a:solidFill>
                <a:latin typeface="+mn-lt"/>
                <a:cs typeface="+mn-cs"/>
              </a:rPr>
              <a:t>Cosec </a:t>
            </a:r>
            <a:r>
              <a:rPr lang="el-GR" sz="1050" dirty="0">
                <a:solidFill>
                  <a:schemeClr val="bg1"/>
                </a:solidFill>
                <a:latin typeface="+mn-lt"/>
                <a:cs typeface="+mn-cs"/>
              </a:rPr>
              <a:t>α</a:t>
            </a:r>
            <a:endParaRPr lang="ru-RU" sz="1050" dirty="0">
              <a:solidFill>
                <a:schemeClr val="bg1"/>
              </a:solidFill>
              <a:latin typeface="+mn-lt"/>
              <a:cs typeface="+mn-cs"/>
            </a:endParaRPr>
          </a:p>
        </p:txBody>
      </p:sp>
      <p:cxnSp>
        <p:nvCxnSpPr>
          <p:cNvPr id="113" name="Прямая соединительная линия 112"/>
          <p:cNvCxnSpPr/>
          <p:nvPr/>
        </p:nvCxnSpPr>
        <p:spPr>
          <a:xfrm>
            <a:off x="6572250" y="1857375"/>
            <a:ext cx="357188" cy="1588"/>
          </a:xfrm>
          <a:prstGeom prst="line">
            <a:avLst/>
          </a:prstGeom>
        </p:spPr>
        <p:style>
          <a:lnRef idx="1">
            <a:schemeClr val="dk1"/>
          </a:lnRef>
          <a:fillRef idx="0">
            <a:schemeClr val="dk1"/>
          </a:fillRef>
          <a:effectRef idx="0">
            <a:schemeClr val="dk1"/>
          </a:effectRef>
          <a:fontRef idx="minor">
            <a:schemeClr val="tx1"/>
          </a:fontRef>
        </p:style>
      </p:cxnSp>
      <p:cxnSp>
        <p:nvCxnSpPr>
          <p:cNvPr id="174" name="Прямая соединительная линия 173"/>
          <p:cNvCxnSpPr>
            <a:stCxn id="4" idx="6"/>
          </p:cNvCxnSpPr>
          <p:nvPr/>
        </p:nvCxnSpPr>
        <p:spPr>
          <a:xfrm>
            <a:off x="6643688" y="3536950"/>
            <a:ext cx="357187" cy="34925"/>
          </a:xfrm>
          <a:prstGeom prst="line">
            <a:avLst/>
          </a:prstGeom>
        </p:spPr>
        <p:style>
          <a:lnRef idx="1">
            <a:schemeClr val="dk1"/>
          </a:lnRef>
          <a:fillRef idx="0">
            <a:schemeClr val="dk1"/>
          </a:fillRef>
          <a:effectRef idx="0">
            <a:schemeClr val="dk1"/>
          </a:effectRef>
          <a:fontRef idx="minor">
            <a:schemeClr val="tx1"/>
          </a:fontRef>
        </p:style>
      </p:cxnSp>
      <p:cxnSp>
        <p:nvCxnSpPr>
          <p:cNvPr id="181" name="Прямая со стрелкой 180"/>
          <p:cNvCxnSpPr/>
          <p:nvPr/>
        </p:nvCxnSpPr>
        <p:spPr>
          <a:xfrm rot="16200000" flipH="1">
            <a:off x="5965825" y="2679700"/>
            <a:ext cx="1714500" cy="6985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194" name="TextBox 193"/>
          <p:cNvSpPr txBox="1"/>
          <p:nvPr/>
        </p:nvSpPr>
        <p:spPr>
          <a:xfrm>
            <a:off x="6572264" y="2643182"/>
            <a:ext cx="346249" cy="428628"/>
          </a:xfrm>
          <a:prstGeom prst="rect">
            <a:avLst/>
          </a:prstGeom>
          <a:noFill/>
        </p:spPr>
        <p:txBody>
          <a:bodyPr vert="vert270">
            <a:spAutoFit/>
          </a:bodyPr>
          <a:lstStyle/>
          <a:p>
            <a:pPr fontAlgn="auto">
              <a:spcBef>
                <a:spcPts val="0"/>
              </a:spcBef>
              <a:spcAft>
                <a:spcPts val="0"/>
              </a:spcAft>
              <a:defRPr/>
            </a:pPr>
            <a:r>
              <a:rPr lang="en-US" sz="1050" b="1" dirty="0">
                <a:solidFill>
                  <a:schemeClr val="bg1"/>
                </a:solidFill>
                <a:latin typeface="+mn-lt"/>
                <a:cs typeface="+mn-cs"/>
              </a:rPr>
              <a:t>Tg </a:t>
            </a:r>
            <a:r>
              <a:rPr lang="el-GR" sz="1050" b="1" dirty="0">
                <a:solidFill>
                  <a:schemeClr val="bg1"/>
                </a:solidFill>
                <a:latin typeface="+mn-lt"/>
                <a:cs typeface="+mn-cs"/>
              </a:rPr>
              <a:t>α</a:t>
            </a:r>
            <a:endParaRPr lang="ru-RU" sz="1050" b="1" dirty="0">
              <a:solidFill>
                <a:schemeClr val="bg1"/>
              </a:solidFill>
              <a:latin typeface="+mn-lt"/>
              <a:cs typeface="+mn-cs"/>
            </a:endParaRPr>
          </a:p>
        </p:txBody>
      </p:sp>
      <p:cxnSp>
        <p:nvCxnSpPr>
          <p:cNvPr id="196" name="Прямая соединительная линия 195"/>
          <p:cNvCxnSpPr/>
          <p:nvPr/>
        </p:nvCxnSpPr>
        <p:spPr>
          <a:xfrm rot="10800000">
            <a:off x="4357688" y="1857375"/>
            <a:ext cx="22145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4" name="Прямая соединительная линия 203"/>
          <p:cNvCxnSpPr/>
          <p:nvPr/>
        </p:nvCxnSpPr>
        <p:spPr>
          <a:xfrm rot="5400000" flipH="1" flipV="1">
            <a:off x="6536531" y="1535907"/>
            <a:ext cx="642937" cy="0"/>
          </a:xfrm>
          <a:prstGeom prst="line">
            <a:avLst/>
          </a:prstGeom>
        </p:spPr>
        <p:style>
          <a:lnRef idx="1">
            <a:schemeClr val="dk1"/>
          </a:lnRef>
          <a:fillRef idx="0">
            <a:schemeClr val="dk1"/>
          </a:fillRef>
          <a:effectRef idx="0">
            <a:schemeClr val="dk1"/>
          </a:effectRef>
          <a:fontRef idx="minor">
            <a:schemeClr val="tx1"/>
          </a:fontRef>
        </p:style>
      </p:cxnSp>
      <p:cxnSp>
        <p:nvCxnSpPr>
          <p:cNvPr id="211" name="Прямая со стрелкой 210"/>
          <p:cNvCxnSpPr>
            <a:endCxn id="4" idx="0"/>
          </p:cNvCxnSpPr>
          <p:nvPr/>
        </p:nvCxnSpPr>
        <p:spPr>
          <a:xfrm rot="10800000">
            <a:off x="4392613" y="1214438"/>
            <a:ext cx="2430462" cy="1587"/>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217" name="TextBox 216"/>
          <p:cNvSpPr txBox="1"/>
          <p:nvPr/>
        </p:nvSpPr>
        <p:spPr>
          <a:xfrm>
            <a:off x="5214938" y="1000125"/>
            <a:ext cx="785812" cy="254000"/>
          </a:xfrm>
          <a:prstGeom prst="rect">
            <a:avLst/>
          </a:prstGeom>
          <a:noFill/>
        </p:spPr>
        <p:txBody>
          <a:bodyPr>
            <a:spAutoFit/>
          </a:bodyPr>
          <a:lstStyle/>
          <a:p>
            <a:pPr fontAlgn="auto">
              <a:spcBef>
                <a:spcPts val="0"/>
              </a:spcBef>
              <a:spcAft>
                <a:spcPts val="0"/>
              </a:spcAft>
              <a:defRPr/>
            </a:pPr>
            <a:r>
              <a:rPr lang="en-US" sz="1050" dirty="0">
                <a:solidFill>
                  <a:schemeClr val="bg1"/>
                </a:solidFill>
                <a:latin typeface="+mn-lt"/>
                <a:cs typeface="+mn-cs"/>
              </a:rPr>
              <a:t>Ctg </a:t>
            </a:r>
            <a:r>
              <a:rPr lang="el-GR" sz="1050" dirty="0">
                <a:solidFill>
                  <a:schemeClr val="bg1"/>
                </a:solidFill>
                <a:latin typeface="+mn-lt"/>
                <a:cs typeface="+mn-cs"/>
              </a:rPr>
              <a:t>α</a:t>
            </a:r>
            <a:endParaRPr lang="ru-RU" sz="1050" dirty="0">
              <a:solidFill>
                <a:schemeClr val="bg1"/>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13" presetClass="entr" presetSubtype="16" fill="hold"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plus(in)">
                                      <p:cBhvr>
                                        <p:cTn id="10" dur="1000"/>
                                        <p:tgtEl>
                                          <p:spTgt spid="1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circle(in)">
                                      <p:cBhvr>
                                        <p:cTn id="15" dur="500"/>
                                        <p:tgtEl>
                                          <p:spTgt spid="53"/>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box(in)">
                                      <p:cBhvr>
                                        <p:cTn id="18" dur="5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6" fill="hold" nodeType="click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barn(inHorizontal)">
                                      <p:cBhvr>
                                        <p:cTn id="23" dur="500"/>
                                        <p:tgtEl>
                                          <p:spTgt spid="86"/>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checkerboard(across)">
                                      <p:cBhvr>
                                        <p:cTn id="26" dur="500"/>
                                        <p:tgtEl>
                                          <p:spTgt spid="97"/>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6" fill="hold" nodeType="clickEffect">
                                  <p:stCondLst>
                                    <p:cond delay="0"/>
                                  </p:stCondLst>
                                  <p:childTnLst>
                                    <p:set>
                                      <p:cBhvr>
                                        <p:cTn id="30" dur="1" fill="hold">
                                          <p:stCondLst>
                                            <p:cond delay="0"/>
                                          </p:stCondLst>
                                        </p:cTn>
                                        <p:tgtEl>
                                          <p:spTgt spid="99"/>
                                        </p:tgtEl>
                                        <p:attrNameLst>
                                          <p:attrName>style.visibility</p:attrName>
                                        </p:attrNameLst>
                                      </p:cBhvr>
                                      <p:to>
                                        <p:strVal val="visible"/>
                                      </p:to>
                                    </p:set>
                                    <p:animEffect transition="in" filter="barn(inHorizontal)">
                                      <p:cBhvr>
                                        <p:cTn id="31" dur="500"/>
                                        <p:tgtEl>
                                          <p:spTgt spid="99"/>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checkerboard(across)">
                                      <p:cBhvr>
                                        <p:cTn id="34" dur="500"/>
                                        <p:tgtEl>
                                          <p:spTgt spid="111"/>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nodeType="clickEffect">
                                  <p:stCondLst>
                                    <p:cond delay="0"/>
                                  </p:stCondLst>
                                  <p:childTnLst>
                                    <p:set>
                                      <p:cBhvr>
                                        <p:cTn id="38" dur="1" fill="hold">
                                          <p:stCondLst>
                                            <p:cond delay="0"/>
                                          </p:stCondLst>
                                        </p:cTn>
                                        <p:tgtEl>
                                          <p:spTgt spid="181"/>
                                        </p:tgtEl>
                                        <p:attrNameLst>
                                          <p:attrName>style.visibility</p:attrName>
                                        </p:attrNameLst>
                                      </p:cBhvr>
                                      <p:to>
                                        <p:strVal val="visible"/>
                                      </p:to>
                                    </p:set>
                                    <p:animEffect transition="in" filter="barn(inHorizontal)">
                                      <p:cBhvr>
                                        <p:cTn id="39" dur="500"/>
                                        <p:tgtEl>
                                          <p:spTgt spid="181"/>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194"/>
                                        </p:tgtEl>
                                        <p:attrNameLst>
                                          <p:attrName>style.visibility</p:attrName>
                                        </p:attrNameLst>
                                      </p:cBhvr>
                                      <p:to>
                                        <p:strVal val="visible"/>
                                      </p:to>
                                    </p:set>
                                    <p:animEffect transition="in" filter="checkerboard(across)">
                                      <p:cBhvr>
                                        <p:cTn id="42" dur="500"/>
                                        <p:tgtEl>
                                          <p:spTgt spid="19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nodeType="clickEffect">
                                  <p:stCondLst>
                                    <p:cond delay="0"/>
                                  </p:stCondLst>
                                  <p:childTnLst>
                                    <p:set>
                                      <p:cBhvr>
                                        <p:cTn id="46" dur="1" fill="hold">
                                          <p:stCondLst>
                                            <p:cond delay="0"/>
                                          </p:stCondLst>
                                        </p:cTn>
                                        <p:tgtEl>
                                          <p:spTgt spid="211"/>
                                        </p:tgtEl>
                                        <p:attrNameLst>
                                          <p:attrName>style.visibility</p:attrName>
                                        </p:attrNameLst>
                                      </p:cBhvr>
                                      <p:to>
                                        <p:strVal val="visible"/>
                                      </p:to>
                                    </p:set>
                                    <p:animEffect transition="in" filter="barn(inHorizontal)">
                                      <p:cBhvr>
                                        <p:cTn id="47" dur="500"/>
                                        <p:tgtEl>
                                          <p:spTgt spid="211"/>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17"/>
                                        </p:tgtEl>
                                        <p:attrNameLst>
                                          <p:attrName>style.visibility</p:attrName>
                                        </p:attrNameLst>
                                      </p:cBhvr>
                                      <p:to>
                                        <p:strVal val="visible"/>
                                      </p:to>
                                    </p:set>
                                    <p:animEffect transition="in" filter="blinds(horizontal)">
                                      <p:cBhvr>
                                        <p:cTn id="50" dur="5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7" grpId="0"/>
      <p:bldP spid="111" grpId="0"/>
      <p:bldP spid="194" grpId="0"/>
      <p:bldP spid="2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313"/>
            <a:ext cx="8229600" cy="5911850"/>
          </a:xfrm>
        </p:spPr>
        <p:txBody>
          <a:bodyPr/>
          <a:lstStyle/>
          <a:p>
            <a:pPr eaLnBrk="1" hangingPunct="1"/>
            <a:r>
              <a:rPr lang="ru-RU" sz="1200" smtClean="0"/>
              <a:t> </a:t>
            </a:r>
          </a:p>
          <a:p>
            <a:pPr eaLnBrk="1" hangingPunct="1"/>
            <a:r>
              <a:rPr lang="ru-RU" sz="1600" smtClean="0"/>
              <a:t>Данные определения позволяют вычислить значения функций для острых углов, то есть от 0° до 90° (от 0 до  радиан). В XVIII веке Леонард Эйлер дал современные, более общие определения, расширив область определения этих функций на всю числовую ось. Рассмотрим в прямоугольной системе координат окружность единичного радиуса и отложим от горизонтальной оси угол θ (если величина угла положительна, то откладываем против часовой стрелки, иначе по часовой стрелке). Точку пересечения построенной стороны угла с окружностью обозначим A. Тогда:</a:t>
            </a:r>
          </a:p>
          <a:p>
            <a:pPr eaLnBrk="1" hangingPunct="1"/>
            <a:endParaRPr lang="en-US" sz="1600" smtClean="0"/>
          </a:p>
          <a:p>
            <a:pPr eaLnBrk="1" hangingPunct="1"/>
            <a:endParaRPr lang="en-US" sz="1600" smtClean="0"/>
          </a:p>
          <a:p>
            <a:pPr eaLnBrk="1" hangingPunct="1"/>
            <a:endParaRPr lang="en-US" sz="1600" smtClean="0"/>
          </a:p>
          <a:p>
            <a:pPr eaLnBrk="1" hangingPunct="1"/>
            <a:r>
              <a:rPr lang="ru-RU" sz="2000" smtClean="0"/>
              <a:t>Синус угла θ определяется как ордината точки A.</a:t>
            </a:r>
          </a:p>
          <a:p>
            <a:pPr eaLnBrk="1" hangingPunct="1"/>
            <a:r>
              <a:rPr lang="ru-RU" sz="2000" smtClean="0"/>
              <a:t>Косинус — абсцисса точки A.</a:t>
            </a:r>
          </a:p>
          <a:p>
            <a:pPr eaLnBrk="1" hangingPunct="1"/>
            <a:r>
              <a:rPr lang="ru-RU" sz="2000" smtClean="0"/>
              <a:t>Тангенс — отношение синуса к косинусу.</a:t>
            </a:r>
          </a:p>
          <a:p>
            <a:pPr eaLnBrk="1" hangingPunct="1"/>
            <a:r>
              <a:rPr lang="ru-RU" sz="2000" smtClean="0"/>
              <a:t>Котангенс — отношение косинуса к синусу</a:t>
            </a:r>
            <a:endParaRPr lang="en-US" sz="2000" smtClean="0"/>
          </a:p>
          <a:p>
            <a:pPr eaLnBrk="1" hangingPunct="1">
              <a:buFont typeface="Arial" charset="0"/>
              <a:buNone/>
            </a:pPr>
            <a:r>
              <a:rPr lang="en-US" sz="2000" smtClean="0"/>
              <a:t>         </a:t>
            </a:r>
            <a:r>
              <a:rPr lang="ru-RU" sz="2000" smtClean="0"/>
              <a:t> (то есть величина, обратная тангенсу).</a:t>
            </a:r>
          </a:p>
          <a:p>
            <a:pPr eaLnBrk="1" hangingPunct="1"/>
            <a:r>
              <a:rPr lang="ru-RU" sz="2000" smtClean="0"/>
              <a:t>Секанс — величина, обратная косинусу.</a:t>
            </a:r>
          </a:p>
          <a:p>
            <a:pPr eaLnBrk="1" hangingPunct="1"/>
            <a:r>
              <a:rPr lang="ru-RU" sz="2000" smtClean="0"/>
              <a:t>Косеканс — величина, обратная синусу.</a:t>
            </a:r>
          </a:p>
          <a:p>
            <a:pPr eaLnBrk="1" hangingPunct="1"/>
            <a:endParaRPr lang="ru-RU" sz="1200" smtClean="0"/>
          </a:p>
        </p:txBody>
      </p:sp>
      <p:pic>
        <p:nvPicPr>
          <p:cNvPr id="2050" name="Picture 2" descr="G:\Documents and Settings\Администратор\Рабочий стол\Тригонометрия\250px-Trig_functions.gif"/>
          <p:cNvPicPr>
            <a:picLocks noChangeAspect="1" noChangeArrowheads="1"/>
          </p:cNvPicPr>
          <p:nvPr/>
        </p:nvPicPr>
        <p:blipFill>
          <a:blip r:embed="rId2" cstate="print"/>
          <a:srcRect/>
          <a:stretch>
            <a:fillRect/>
          </a:stretch>
        </p:blipFill>
        <p:spPr bwMode="auto">
          <a:xfrm>
            <a:off x="6286500" y="3714750"/>
            <a:ext cx="2381250" cy="2390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12"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strips(downLeft)">
                                      <p:cBhvr>
                                        <p:cTn id="14" dur="500"/>
                                        <p:tgtEl>
                                          <p:spTgt spid="3">
                                            <p:txEl>
                                              <p:pRg st="5" end="5"/>
                                            </p:txEl>
                                          </p:spTgt>
                                        </p:tgtEl>
                                      </p:cBhvr>
                                    </p:animEffect>
                                  </p:childTnLst>
                                </p:cTn>
                              </p:par>
                              <p:par>
                                <p:cTn id="15" presetID="18" presetClass="entr" presetSubtype="12"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strips(downLeft)">
                                      <p:cBhvr>
                                        <p:cTn id="17" dur="500"/>
                                        <p:tgtEl>
                                          <p:spTgt spid="3">
                                            <p:txEl>
                                              <p:pRg st="6" end="6"/>
                                            </p:txEl>
                                          </p:spTgt>
                                        </p:tgtEl>
                                      </p:cBhvr>
                                    </p:animEffect>
                                  </p:childTnLst>
                                </p:cTn>
                              </p:par>
                              <p:par>
                                <p:cTn id="18" presetID="18" presetClass="entr" presetSubtype="12"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strips(downLeft)">
                                      <p:cBhvr>
                                        <p:cTn id="20" dur="500"/>
                                        <p:tgtEl>
                                          <p:spTgt spid="3">
                                            <p:txEl>
                                              <p:pRg st="7" end="7"/>
                                            </p:txEl>
                                          </p:spTgt>
                                        </p:tgtEl>
                                      </p:cBhvr>
                                    </p:animEffect>
                                  </p:childTnLst>
                                </p:cTn>
                              </p:par>
                              <p:par>
                                <p:cTn id="21" presetID="18" presetClass="entr" presetSubtype="12"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strips(downLeft)">
                                      <p:cBhvr>
                                        <p:cTn id="23" dur="500"/>
                                        <p:tgtEl>
                                          <p:spTgt spid="3">
                                            <p:txEl>
                                              <p:pRg st="8" end="8"/>
                                            </p:txEl>
                                          </p:spTgt>
                                        </p:tgtEl>
                                      </p:cBhvr>
                                    </p:animEffect>
                                  </p:childTnLst>
                                </p:cTn>
                              </p:par>
                              <p:par>
                                <p:cTn id="24" presetID="18" presetClass="entr" presetSubtype="12"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strips(downLeft)">
                                      <p:cBhvr>
                                        <p:cTn id="26" dur="500"/>
                                        <p:tgtEl>
                                          <p:spTgt spid="3">
                                            <p:txEl>
                                              <p:pRg st="9" end="9"/>
                                            </p:txEl>
                                          </p:spTgt>
                                        </p:tgtEl>
                                      </p:cBhvr>
                                    </p:animEffect>
                                  </p:childTnLst>
                                </p:cTn>
                              </p:par>
                              <p:par>
                                <p:cTn id="27" presetID="18" presetClass="entr" presetSubtype="12"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strips(downLeft)">
                                      <p:cBhvr>
                                        <p:cTn id="29" dur="500"/>
                                        <p:tgtEl>
                                          <p:spTgt spid="3">
                                            <p:txEl>
                                              <p:pRg st="10" end="10"/>
                                            </p:txEl>
                                          </p:spTgt>
                                        </p:tgtEl>
                                      </p:cBhvr>
                                    </p:animEffect>
                                  </p:childTnLst>
                                </p:cTn>
                              </p:par>
                              <p:par>
                                <p:cTn id="30" presetID="18" presetClass="entr" presetSubtype="12"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strips(downLeft)">
                                      <p:cBhvr>
                                        <p:cTn id="32" dur="500"/>
                                        <p:tgtEl>
                                          <p:spTgt spid="3">
                                            <p:txEl>
                                              <p:pRg st="11" end="11"/>
                                            </p:txEl>
                                          </p:spTgt>
                                        </p:tgtEl>
                                      </p:cBhvr>
                                    </p:animEffect>
                                  </p:childTnLst>
                                </p:cTn>
                              </p:par>
                              <p:par>
                                <p:cTn id="33" presetID="51" presetClass="entr" presetSubtype="0" fill="hold" nodeType="withEffect">
                                  <p:stCondLst>
                                    <p:cond delay="0"/>
                                  </p:stCondLst>
                                  <p:childTnLst>
                                    <p:set>
                                      <p:cBhvr>
                                        <p:cTn id="34" dur="1" fill="hold">
                                          <p:stCondLst>
                                            <p:cond delay="0"/>
                                          </p:stCondLst>
                                        </p:cTn>
                                        <p:tgtEl>
                                          <p:spTgt spid="2050"/>
                                        </p:tgtEl>
                                        <p:attrNameLst>
                                          <p:attrName>style.visibility</p:attrName>
                                        </p:attrNameLst>
                                      </p:cBhvr>
                                      <p:to>
                                        <p:strVal val="visible"/>
                                      </p:to>
                                    </p:set>
                                    <p:animEffect transition="in" filter="fade">
                                      <p:cBhvr>
                                        <p:cTn id="35" dur="770" decel="100000"/>
                                        <p:tgtEl>
                                          <p:spTgt spid="2050"/>
                                        </p:tgtEl>
                                      </p:cBhvr>
                                    </p:animEffect>
                                    <p:animScale>
                                      <p:cBhvr>
                                        <p:cTn id="36" dur="770" decel="100000"/>
                                        <p:tgtEl>
                                          <p:spTgt spid="2050"/>
                                        </p:tgtEl>
                                      </p:cBhvr>
                                      <p:from x="10000" y="10000"/>
                                      <p:to x="200000" y="450000"/>
                                    </p:animScale>
                                    <p:animScale>
                                      <p:cBhvr>
                                        <p:cTn id="37" dur="1230" accel="100000" fill="hold">
                                          <p:stCondLst>
                                            <p:cond delay="770"/>
                                          </p:stCondLst>
                                        </p:cTn>
                                        <p:tgtEl>
                                          <p:spTgt spid="2050"/>
                                        </p:tgtEl>
                                      </p:cBhvr>
                                      <p:from x="200000" y="450000"/>
                                      <p:to x="100000" y="100000"/>
                                    </p:animScale>
                                    <p:set>
                                      <p:cBhvr>
                                        <p:cTn id="38" dur="770" fill="hold"/>
                                        <p:tgtEl>
                                          <p:spTgt spid="2050"/>
                                        </p:tgtEl>
                                        <p:attrNameLst>
                                          <p:attrName>ppt_x</p:attrName>
                                        </p:attrNameLst>
                                      </p:cBhvr>
                                      <p:to>
                                        <p:strVal val="(0.5)"/>
                                      </p:to>
                                    </p:set>
                                    <p:anim from="(0.5)" to="(#ppt_x)" calcmode="lin" valueType="num">
                                      <p:cBhvr>
                                        <p:cTn id="39" dur="1230" accel="100000" fill="hold">
                                          <p:stCondLst>
                                            <p:cond delay="770"/>
                                          </p:stCondLst>
                                        </p:cTn>
                                        <p:tgtEl>
                                          <p:spTgt spid="2050"/>
                                        </p:tgtEl>
                                        <p:attrNameLst>
                                          <p:attrName>ppt_x</p:attrName>
                                        </p:attrNameLst>
                                      </p:cBhvr>
                                    </p:anim>
                                    <p:set>
                                      <p:cBhvr>
                                        <p:cTn id="40" dur="770" fill="hold"/>
                                        <p:tgtEl>
                                          <p:spTgt spid="2050"/>
                                        </p:tgtEl>
                                        <p:attrNameLst>
                                          <p:attrName>ppt_y</p:attrName>
                                        </p:attrNameLst>
                                      </p:cBhvr>
                                      <p:to>
                                        <p:strVal val="(#ppt_y+0.4)"/>
                                      </p:to>
                                    </p:set>
                                    <p:anim from="(#ppt_y+0.4)" to="(#ppt_y)" calcmode="lin" valueType="num">
                                      <p:cBhvr>
                                        <p:cTn id="41" dur="1230" accel="100000" fill="hold">
                                          <p:stCondLst>
                                            <p:cond delay="770"/>
                                          </p:stCondLst>
                                        </p:cTn>
                                        <p:tgtEl>
                                          <p:spTgt spid="205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00063"/>
            <a:ext cx="8229600" cy="5626100"/>
          </a:xfrm>
        </p:spPr>
        <p:txBody>
          <a:bodyPr rtlCol="0">
            <a:normAutofit lnSpcReduction="10000"/>
          </a:bodyPr>
          <a:lstStyle/>
          <a:p>
            <a:pPr eaLnBrk="1" fontAlgn="auto" hangingPunct="1">
              <a:spcAft>
                <a:spcPts val="0"/>
              </a:spcAft>
              <a:buFont typeface="Arial" pitchFamily="34" charset="0"/>
              <a:buChar char="•"/>
              <a:defRPr/>
            </a:pPr>
            <a:r>
              <a:rPr lang="ru-RU" dirty="0" smtClean="0"/>
              <a:t>Синус и косинус вещественного аргумента являются периодическими непрерывными и неограниченно дифференцируемыми </a:t>
            </a:r>
            <a:r>
              <a:rPr lang="ru-RU" dirty="0" err="1" smtClean="0"/>
              <a:t>вещественнозначными</a:t>
            </a:r>
            <a:r>
              <a:rPr lang="ru-RU" dirty="0" smtClean="0"/>
              <a:t> функциями. Остальные четыре функции на вещественной оси также </a:t>
            </a:r>
            <a:r>
              <a:rPr lang="ru-RU" dirty="0" err="1" smtClean="0"/>
              <a:t>вещественнозначные</a:t>
            </a:r>
            <a:r>
              <a:rPr lang="ru-RU" dirty="0" smtClean="0"/>
              <a:t>, периодические и неограниченно дифференцируемые на области определения, но не непрерывные. Тангенс и секанс имеют разрывы второго рода в точках ±</a:t>
            </a:r>
            <a:r>
              <a:rPr lang="ru-RU" dirty="0" err="1" smtClean="0"/>
              <a:t>πn </a:t>
            </a:r>
            <a:r>
              <a:rPr lang="ru-RU" dirty="0" smtClean="0"/>
              <a:t>+ </a:t>
            </a:r>
            <a:r>
              <a:rPr lang="ru-RU" dirty="0" err="1" smtClean="0"/>
              <a:t>π</a:t>
            </a:r>
            <a:r>
              <a:rPr lang="ru-RU" dirty="0" smtClean="0"/>
              <a:t>/2, а котангенс и косеканс — в точках ±</a:t>
            </a:r>
            <a:r>
              <a:rPr lang="ru-RU" dirty="0" err="1" smtClean="0"/>
              <a:t>πn</a:t>
            </a:r>
            <a:r>
              <a:rPr lang="ru-RU" dirty="0" smtClean="0"/>
              <a:t>.</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1143000"/>
          </a:xfrm>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Определение тригонометрических функций</a:t>
            </a:r>
            <a:br>
              <a:rPr lang="ru-RU"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ru-RU" dirty="0" smtClean="0"/>
              <a:t>  </a:t>
            </a:r>
          </a:p>
          <a:p>
            <a:pPr eaLnBrk="1" fontAlgn="auto" hangingPunct="1">
              <a:spcAft>
                <a:spcPts val="0"/>
              </a:spcAft>
              <a:buFont typeface="Arial" pitchFamily="34" charset="0"/>
              <a:buChar char="•"/>
              <a:defRPr/>
            </a:pPr>
            <a:r>
              <a:rPr lang="ru-RU" dirty="0" smtClean="0"/>
              <a:t>Обычно тригонометрические функции определяются геометрически. Пусть нам дана декартова система координат на плоскости, и построена окружность радиуса R с центром в начале координат O. Измерим углы как повороты от положительного направления оси абсцисс до луча OB. Направление против часовой стрелки считается положительным, по часовой стрелке отрицательным. Абсциссу точки В обозначим </a:t>
            </a:r>
            <a:r>
              <a:rPr lang="ru-RU" dirty="0" err="1" smtClean="0"/>
              <a:t>xB</a:t>
            </a:r>
            <a:r>
              <a:rPr lang="ru-RU" dirty="0" smtClean="0"/>
              <a:t>, ординату обозначим </a:t>
            </a:r>
            <a:r>
              <a:rPr lang="ru-RU" dirty="0" err="1" smtClean="0"/>
              <a:t>yB</a:t>
            </a:r>
            <a:r>
              <a:rPr lang="ru-RU" dirty="0" smtClean="0"/>
              <a:t>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par>
                                <p:cTn id="10" presetID="34"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from="(-#ppt_w/2)" to="(#ppt_x)" calcmode="lin" valueType="num">
                                      <p:cBhvr>
                                        <p:cTn id="12" dur="600" fill="hold">
                                          <p:stCondLst>
                                            <p:cond delay="0"/>
                                          </p:stCondLst>
                                        </p:cTn>
                                        <p:tgtEl>
                                          <p:spTgt spid="3">
                                            <p:txEl>
                                              <p:pRg st="0" end="0"/>
                                            </p:txEl>
                                          </p:spTgt>
                                        </p:tgtEl>
                                        <p:attrNameLst>
                                          <p:attrName>ppt_x</p:attrName>
                                        </p:attrNameLst>
                                      </p:cBhvr>
                                    </p:anim>
                                    <p:anim from="0" to="-1.0" calcmode="lin" valueType="num">
                                      <p:cBhvr>
                                        <p:cTn id="13" dur="200" decel="50000" autoRev="1" fill="hold">
                                          <p:stCondLst>
                                            <p:cond delay="600"/>
                                          </p:stCondLst>
                                        </p:cTn>
                                        <p:tgtEl>
                                          <p:spTgt spid="3">
                                            <p:txEl>
                                              <p:pRg st="0" end="0"/>
                                            </p:txEl>
                                          </p:spTgt>
                                        </p:tgtEl>
                                        <p:attrNameLst>
                                          <p:attrName>xshear</p:attrName>
                                        </p:attrNameLst>
                                      </p:cBhvr>
                                    </p:anim>
                                    <p:animScale>
                                      <p:cBhvr>
                                        <p:cTn id="14" dur="200" decel="100000" autoRev="1" fill="hold">
                                          <p:stCondLst>
                                            <p:cond delay="600"/>
                                          </p:stCondLst>
                                        </p:cTn>
                                        <p:tgtEl>
                                          <p:spTgt spid="3">
                                            <p:txEl>
                                              <p:pRg st="0" end="0"/>
                                            </p:txEl>
                                          </p:spTgt>
                                        </p:tgtEl>
                                      </p:cBhvr>
                                      <p:from x="100000" y="100000"/>
                                      <p:to x="80000" y="100000"/>
                                    </p:animScale>
                                    <p:anim by="(#ppt_h/3+#ppt_w*0.1)" calcmode="lin" valueType="num">
                                      <p:cBhvr additive="sum">
                                        <p:cTn id="15" dur="200" decel="100000" autoRev="1" fill="hold">
                                          <p:stCondLst>
                                            <p:cond delay="600"/>
                                          </p:stCondLst>
                                        </p:cTn>
                                        <p:tgtEl>
                                          <p:spTgt spid="3">
                                            <p:txEl>
                                              <p:pRg st="0" end="0"/>
                                            </p:txEl>
                                          </p:spTgt>
                                        </p:tgtEl>
                                        <p:attrNameLst>
                                          <p:attrName>ppt_x</p:attrName>
                                        </p:attrNameLst>
                                      </p:cBhvr>
                                    </p:anim>
                                  </p:childTnLst>
                                </p:cTn>
                              </p:par>
                              <p:par>
                                <p:cTn id="16" presetID="34"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from="(-#ppt_w/2)" to="(#ppt_x)" calcmode="lin" valueType="num">
                                      <p:cBhvr>
                                        <p:cTn id="18" dur="600" fill="hold">
                                          <p:stCondLst>
                                            <p:cond delay="0"/>
                                          </p:stCondLst>
                                        </p:cTn>
                                        <p:tgtEl>
                                          <p:spTgt spid="3">
                                            <p:txEl>
                                              <p:pRg st="1" end="1"/>
                                            </p:txEl>
                                          </p:spTgt>
                                        </p:tgtEl>
                                        <p:attrNameLst>
                                          <p:attrName>ppt_x</p:attrName>
                                        </p:attrNameLst>
                                      </p:cBhvr>
                                    </p:anim>
                                    <p:anim from="0" to="-1.0" calcmode="lin" valueType="num">
                                      <p:cBhvr>
                                        <p:cTn id="19" dur="200" decel="50000" autoRev="1" fill="hold">
                                          <p:stCondLst>
                                            <p:cond delay="600"/>
                                          </p:stCondLst>
                                        </p:cTn>
                                        <p:tgtEl>
                                          <p:spTgt spid="3">
                                            <p:txEl>
                                              <p:pRg st="1" end="1"/>
                                            </p:txEl>
                                          </p:spTgt>
                                        </p:tgtEl>
                                        <p:attrNameLst>
                                          <p:attrName>xshear</p:attrName>
                                        </p:attrNameLst>
                                      </p:cBhvr>
                                    </p:anim>
                                    <p:animScale>
                                      <p:cBhvr>
                                        <p:cTn id="20" dur="200" decel="100000" autoRev="1" fill="hold">
                                          <p:stCondLst>
                                            <p:cond delay="600"/>
                                          </p:stCondLst>
                                        </p:cTn>
                                        <p:tgtEl>
                                          <p:spTgt spid="3">
                                            <p:txEl>
                                              <p:pRg st="1" end="1"/>
                                            </p:txEl>
                                          </p:spTgt>
                                        </p:tgtEl>
                                      </p:cBhvr>
                                      <p:from x="100000" y="100000"/>
                                      <p:to x="80000" y="100000"/>
                                    </p:animScale>
                                    <p:anim by="(#ppt_h/3+#ppt_w*0.1)" calcmode="lin" valueType="num">
                                      <p:cBhvr additive="sum">
                                        <p:cTn id="21" dur="200" decel="100000" autoRev="1" fill="hold">
                                          <p:stCondLst>
                                            <p:cond delay="600"/>
                                          </p:stCondLst>
                                        </p:cTn>
                                        <p:tgtEl>
                                          <p:spTgt spid="3">
                                            <p:txEl>
                                              <p:pRg st="1" end="1"/>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p:cNvPicPr>
            <a:picLocks noGrp="1"/>
          </p:cNvPicPr>
          <p:nvPr>
            <p:ph idx="1"/>
          </p:nvPr>
        </p:nvPicPr>
        <p:blipFill>
          <a:blip r:embed="rId2" cstate="print"/>
          <a:srcRect/>
          <a:stretch>
            <a:fillRect/>
          </a:stretch>
        </p:blipFill>
        <p:spPr>
          <a:xfrm>
            <a:off x="5786438" y="1714500"/>
            <a:ext cx="2381250" cy="2390775"/>
          </a:xfrm>
        </p:spPr>
      </p:pic>
      <p:sp>
        <p:nvSpPr>
          <p:cNvPr id="36866" name="Rectangle 2"/>
          <p:cNvSpPr>
            <a:spLocks noChangeArrowheads="1"/>
          </p:cNvSpPr>
          <p:nvPr/>
        </p:nvSpPr>
        <p:spPr bwMode="auto">
          <a:xfrm>
            <a:off x="285750" y="1785938"/>
            <a:ext cx="9144000" cy="457200"/>
          </a:xfrm>
          <a:prstGeom prst="rect">
            <a:avLst/>
          </a:prstGeom>
          <a:noFill/>
          <a:ln w="9525">
            <a:noFill/>
            <a:miter lim="800000"/>
            <a:headEnd/>
            <a:tailEnd/>
          </a:ln>
        </p:spPr>
        <p:txBody>
          <a:bodyPr wrap="none" anchor="ctr">
            <a:spAutoFit/>
          </a:bodyPr>
          <a:lstStyle/>
          <a:p>
            <a:r>
              <a:rPr lang="ru-RU" sz="1100">
                <a:latin typeface="Calibri" pitchFamily="34" charset="0"/>
                <a:ea typeface="Calibri" pitchFamily="34" charset="0"/>
                <a:cs typeface="Times New Roman" pitchFamily="18" charset="0"/>
              </a:rPr>
              <a:t>Синусом называется отношение</a:t>
            </a:r>
            <a:endParaRPr lang="ru-RU">
              <a:ea typeface="Calibri" pitchFamily="34" charset="0"/>
              <a:cs typeface="Times New Roman" pitchFamily="18" charset="0"/>
            </a:endParaRPr>
          </a:p>
        </p:txBody>
      </p:sp>
      <p:pic>
        <p:nvPicPr>
          <p:cNvPr id="6145" name="Рисунок 1"/>
          <p:cNvPicPr>
            <a:picLocks noChangeAspect="1" noChangeArrowheads="1"/>
          </p:cNvPicPr>
          <p:nvPr/>
        </p:nvPicPr>
        <p:blipFill>
          <a:blip r:embed="rId3" cstate="print"/>
          <a:srcRect/>
          <a:stretch>
            <a:fillRect/>
          </a:stretch>
        </p:blipFill>
        <p:spPr bwMode="auto">
          <a:xfrm>
            <a:off x="2500313" y="1857375"/>
            <a:ext cx="914400" cy="342900"/>
          </a:xfrm>
          <a:prstGeom prst="rect">
            <a:avLst/>
          </a:prstGeom>
          <a:noFill/>
          <a:ln w="9525">
            <a:noFill/>
            <a:miter lim="800000"/>
            <a:headEnd/>
            <a:tailEnd/>
          </a:ln>
        </p:spPr>
      </p:pic>
      <p:sp>
        <p:nvSpPr>
          <p:cNvPr id="36868" name="Rectangle 4"/>
          <p:cNvSpPr>
            <a:spLocks noChangeArrowheads="1"/>
          </p:cNvSpPr>
          <p:nvPr/>
        </p:nvSpPr>
        <p:spPr bwMode="auto">
          <a:xfrm>
            <a:off x="285750" y="2357438"/>
            <a:ext cx="9144000" cy="457200"/>
          </a:xfrm>
          <a:prstGeom prst="rect">
            <a:avLst/>
          </a:prstGeom>
          <a:noFill/>
          <a:ln w="9525">
            <a:noFill/>
            <a:miter lim="800000"/>
            <a:headEnd/>
            <a:tailEnd/>
          </a:ln>
        </p:spPr>
        <p:txBody>
          <a:bodyPr wrap="none" anchor="ctr">
            <a:spAutoFit/>
          </a:bodyPr>
          <a:lstStyle/>
          <a:p>
            <a:r>
              <a:rPr lang="ru-RU" sz="1100">
                <a:latin typeface="Calibri" pitchFamily="34" charset="0"/>
                <a:ea typeface="Calibri" pitchFamily="34" charset="0"/>
                <a:cs typeface="Times New Roman" pitchFamily="18" charset="0"/>
              </a:rPr>
              <a:t>Косинусом называется отношение</a:t>
            </a:r>
            <a:endParaRPr lang="ru-RU">
              <a:ea typeface="Calibri" pitchFamily="34" charset="0"/>
              <a:cs typeface="Times New Roman" pitchFamily="18" charset="0"/>
            </a:endParaRPr>
          </a:p>
        </p:txBody>
      </p:sp>
      <p:pic>
        <p:nvPicPr>
          <p:cNvPr id="6147" name="Рисунок 2"/>
          <p:cNvPicPr>
            <a:picLocks noChangeAspect="1" noChangeArrowheads="1"/>
          </p:cNvPicPr>
          <p:nvPr/>
        </p:nvPicPr>
        <p:blipFill>
          <a:blip r:embed="rId4" cstate="print"/>
          <a:srcRect/>
          <a:stretch>
            <a:fillRect/>
          </a:stretch>
        </p:blipFill>
        <p:spPr bwMode="auto">
          <a:xfrm>
            <a:off x="2500313" y="2428875"/>
            <a:ext cx="952500" cy="342900"/>
          </a:xfrm>
          <a:prstGeom prst="rect">
            <a:avLst/>
          </a:prstGeom>
          <a:noFill/>
          <a:ln w="9525">
            <a:noFill/>
            <a:miter lim="800000"/>
            <a:headEnd/>
            <a:tailEnd/>
          </a:ln>
        </p:spPr>
      </p:pic>
      <p:sp>
        <p:nvSpPr>
          <p:cNvPr id="36870" name="Rectangle 6"/>
          <p:cNvSpPr>
            <a:spLocks noChangeArrowheads="1"/>
          </p:cNvSpPr>
          <p:nvPr/>
        </p:nvSpPr>
        <p:spPr bwMode="auto">
          <a:xfrm>
            <a:off x="428625" y="3071813"/>
            <a:ext cx="9144000" cy="457200"/>
          </a:xfrm>
          <a:prstGeom prst="rect">
            <a:avLst/>
          </a:prstGeom>
          <a:noFill/>
          <a:ln w="9525">
            <a:noFill/>
            <a:miter lim="800000"/>
            <a:headEnd/>
            <a:tailEnd/>
          </a:ln>
        </p:spPr>
        <p:txBody>
          <a:bodyPr wrap="none" anchor="ctr">
            <a:spAutoFit/>
          </a:bodyPr>
          <a:lstStyle/>
          <a:p>
            <a:r>
              <a:rPr lang="ru-RU" sz="1100">
                <a:latin typeface="Calibri" pitchFamily="34" charset="0"/>
                <a:ea typeface="Calibri" pitchFamily="34" charset="0"/>
                <a:cs typeface="Times New Roman" pitchFamily="18" charset="0"/>
              </a:rPr>
              <a:t>Тангенс определяется как</a:t>
            </a:r>
            <a:endParaRPr lang="ru-RU">
              <a:ea typeface="Calibri" pitchFamily="34" charset="0"/>
              <a:cs typeface="Times New Roman" pitchFamily="18" charset="0"/>
            </a:endParaRPr>
          </a:p>
        </p:txBody>
      </p:sp>
      <p:pic>
        <p:nvPicPr>
          <p:cNvPr id="6149" name="Рисунок 3"/>
          <p:cNvPicPr>
            <a:picLocks noChangeAspect="1" noChangeArrowheads="1"/>
          </p:cNvPicPr>
          <p:nvPr/>
        </p:nvPicPr>
        <p:blipFill>
          <a:blip r:embed="rId5" cstate="print"/>
          <a:srcRect/>
          <a:stretch>
            <a:fillRect/>
          </a:stretch>
        </p:blipFill>
        <p:spPr bwMode="auto">
          <a:xfrm>
            <a:off x="2500313" y="3071813"/>
            <a:ext cx="1581150" cy="428625"/>
          </a:xfrm>
          <a:prstGeom prst="rect">
            <a:avLst/>
          </a:prstGeom>
          <a:noFill/>
          <a:ln w="9525">
            <a:noFill/>
            <a:miter lim="800000"/>
            <a:headEnd/>
            <a:tailEnd/>
          </a:ln>
        </p:spPr>
      </p:pic>
      <p:sp>
        <p:nvSpPr>
          <p:cNvPr id="36872" name="Rectangle 8"/>
          <p:cNvSpPr>
            <a:spLocks noChangeArrowheads="1"/>
          </p:cNvSpPr>
          <p:nvPr/>
        </p:nvSpPr>
        <p:spPr bwMode="auto">
          <a:xfrm>
            <a:off x="357188" y="3786188"/>
            <a:ext cx="9144000" cy="457200"/>
          </a:xfrm>
          <a:prstGeom prst="rect">
            <a:avLst/>
          </a:prstGeom>
          <a:noFill/>
          <a:ln w="9525">
            <a:noFill/>
            <a:miter lim="800000"/>
            <a:headEnd/>
            <a:tailEnd/>
          </a:ln>
        </p:spPr>
        <p:txBody>
          <a:bodyPr wrap="none" anchor="ctr">
            <a:spAutoFit/>
          </a:bodyPr>
          <a:lstStyle/>
          <a:p>
            <a:r>
              <a:rPr lang="ru-RU" sz="1100">
                <a:latin typeface="Calibri" pitchFamily="34" charset="0"/>
                <a:ea typeface="Calibri" pitchFamily="34" charset="0"/>
                <a:cs typeface="Times New Roman" pitchFamily="18" charset="0"/>
              </a:rPr>
              <a:t>Котангенс определяется как</a:t>
            </a:r>
            <a:endParaRPr lang="ru-RU">
              <a:ea typeface="Calibri" pitchFamily="34" charset="0"/>
              <a:cs typeface="Times New Roman" pitchFamily="18" charset="0"/>
            </a:endParaRPr>
          </a:p>
        </p:txBody>
      </p:sp>
      <p:pic>
        <p:nvPicPr>
          <p:cNvPr id="6151" name="Рисунок 4"/>
          <p:cNvPicPr>
            <a:picLocks noChangeAspect="1" noChangeArrowheads="1"/>
          </p:cNvPicPr>
          <p:nvPr/>
        </p:nvPicPr>
        <p:blipFill>
          <a:blip r:embed="rId6" cstate="print"/>
          <a:srcRect/>
          <a:stretch>
            <a:fillRect/>
          </a:stretch>
        </p:blipFill>
        <p:spPr bwMode="auto">
          <a:xfrm>
            <a:off x="2500313" y="3857625"/>
            <a:ext cx="1666875" cy="381000"/>
          </a:xfrm>
          <a:prstGeom prst="rect">
            <a:avLst/>
          </a:prstGeom>
          <a:noFill/>
          <a:ln w="9525">
            <a:noFill/>
            <a:miter lim="800000"/>
            <a:headEnd/>
            <a:tailEnd/>
          </a:ln>
        </p:spPr>
      </p:pic>
      <p:sp>
        <p:nvSpPr>
          <p:cNvPr id="36874" name="Rectangle 10"/>
          <p:cNvSpPr>
            <a:spLocks noChangeArrowheads="1"/>
          </p:cNvSpPr>
          <p:nvPr/>
        </p:nvSpPr>
        <p:spPr bwMode="auto">
          <a:xfrm>
            <a:off x="5786438" y="4286250"/>
            <a:ext cx="2846387" cy="261938"/>
          </a:xfrm>
          <a:prstGeom prst="rect">
            <a:avLst/>
          </a:prstGeom>
          <a:noFill/>
          <a:ln w="9525">
            <a:noFill/>
            <a:miter lim="800000"/>
            <a:headEnd/>
            <a:tailEnd/>
          </a:ln>
        </p:spPr>
        <p:txBody>
          <a:bodyPr wrap="none" anchor="ctr">
            <a:spAutoFit/>
          </a:bodyPr>
          <a:lstStyle/>
          <a:p>
            <a:r>
              <a:rPr lang="ru-RU" sz="1100">
                <a:latin typeface="Calibri" pitchFamily="34" charset="0"/>
              </a:rPr>
              <a:t>Определение тригонометрических функций</a:t>
            </a:r>
            <a:endParaRPr lang="ru-RU"/>
          </a:p>
        </p:txBody>
      </p:sp>
      <p:pic>
        <p:nvPicPr>
          <p:cNvPr id="6153" name="Рисунок 5"/>
          <p:cNvPicPr>
            <a:picLocks noChangeAspect="1" noChangeArrowheads="1"/>
          </p:cNvPicPr>
          <p:nvPr/>
        </p:nvPicPr>
        <p:blipFill>
          <a:blip r:embed="rId7" cstate="print"/>
          <a:srcRect/>
          <a:stretch>
            <a:fillRect/>
          </a:stretch>
        </p:blipFill>
        <p:spPr bwMode="auto">
          <a:xfrm>
            <a:off x="2500313" y="4500563"/>
            <a:ext cx="1619250" cy="419100"/>
          </a:xfrm>
          <a:prstGeom prst="rect">
            <a:avLst/>
          </a:prstGeom>
          <a:noFill/>
          <a:ln w="9525">
            <a:noFill/>
            <a:miter lim="800000"/>
            <a:headEnd/>
            <a:tailEnd/>
          </a:ln>
        </p:spPr>
      </p:pic>
      <p:sp>
        <p:nvSpPr>
          <p:cNvPr id="36876" name="Rectangle 12"/>
          <p:cNvSpPr>
            <a:spLocks noChangeArrowheads="1"/>
          </p:cNvSpPr>
          <p:nvPr/>
        </p:nvSpPr>
        <p:spPr bwMode="auto">
          <a:xfrm>
            <a:off x="428625" y="5214938"/>
            <a:ext cx="9144000" cy="457200"/>
          </a:xfrm>
          <a:prstGeom prst="rect">
            <a:avLst/>
          </a:prstGeom>
          <a:noFill/>
          <a:ln w="9525">
            <a:noFill/>
            <a:miter lim="800000"/>
            <a:headEnd/>
            <a:tailEnd/>
          </a:ln>
        </p:spPr>
        <p:txBody>
          <a:bodyPr wrap="none" anchor="ctr">
            <a:spAutoFit/>
          </a:bodyPr>
          <a:lstStyle/>
          <a:p>
            <a:r>
              <a:rPr lang="ru-RU" sz="1100">
                <a:latin typeface="Calibri" pitchFamily="34" charset="0"/>
                <a:ea typeface="Calibri" pitchFamily="34" charset="0"/>
                <a:cs typeface="Times New Roman" pitchFamily="18" charset="0"/>
              </a:rPr>
              <a:t>Косеканс определяется как</a:t>
            </a:r>
            <a:endParaRPr lang="ru-RU">
              <a:ea typeface="Calibri" pitchFamily="34" charset="0"/>
              <a:cs typeface="Times New Roman" pitchFamily="18" charset="0"/>
            </a:endParaRPr>
          </a:p>
        </p:txBody>
      </p:sp>
      <p:pic>
        <p:nvPicPr>
          <p:cNvPr id="6155" name="Рисунок 6"/>
          <p:cNvPicPr>
            <a:picLocks noChangeAspect="1" noChangeArrowheads="1"/>
          </p:cNvPicPr>
          <p:nvPr/>
        </p:nvPicPr>
        <p:blipFill>
          <a:blip r:embed="rId8" cstate="print"/>
          <a:srcRect/>
          <a:stretch>
            <a:fillRect/>
          </a:stretch>
        </p:blipFill>
        <p:spPr bwMode="auto">
          <a:xfrm>
            <a:off x="2500313" y="5214938"/>
            <a:ext cx="1790700" cy="428625"/>
          </a:xfrm>
          <a:prstGeom prst="rect">
            <a:avLst/>
          </a:prstGeom>
          <a:noFill/>
          <a:ln w="9525">
            <a:noFill/>
            <a:miter lim="800000"/>
            <a:headEnd/>
            <a:tailEnd/>
          </a:ln>
        </p:spPr>
      </p:pic>
      <p:sp>
        <p:nvSpPr>
          <p:cNvPr id="36878" name="Rectangle 14"/>
          <p:cNvSpPr>
            <a:spLocks noChangeArrowheads="1"/>
          </p:cNvSpPr>
          <p:nvPr/>
        </p:nvSpPr>
        <p:spPr bwMode="auto">
          <a:xfrm>
            <a:off x="357188" y="4500563"/>
            <a:ext cx="9144000" cy="457200"/>
          </a:xfrm>
          <a:prstGeom prst="rect">
            <a:avLst/>
          </a:prstGeom>
          <a:noFill/>
          <a:ln w="9525">
            <a:noFill/>
            <a:miter lim="800000"/>
            <a:headEnd/>
            <a:tailEnd/>
          </a:ln>
        </p:spPr>
        <p:txBody>
          <a:bodyPr wrap="none" anchor="ctr">
            <a:spAutoFit/>
          </a:bodyPr>
          <a:lstStyle/>
          <a:p>
            <a:r>
              <a:rPr lang="ru-RU" sz="1100">
                <a:latin typeface="Calibri" pitchFamily="34" charset="0"/>
                <a:ea typeface="Calibri" pitchFamily="34" charset="0"/>
                <a:cs typeface="Times New Roman" pitchFamily="18" charset="0"/>
              </a:rPr>
              <a:t>Секанс определяется как</a:t>
            </a:r>
            <a:endParaRPr lang="ru-RU">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par>
                                <p:cTn id="8" presetID="35" presetClass="entr" presetSubtype="0" fill="hold" nodeType="withEffect">
                                  <p:stCondLst>
                                    <p:cond delay="0"/>
                                  </p:stCondLst>
                                  <p:childTnLst>
                                    <p:set>
                                      <p:cBhvr>
                                        <p:cTn id="9" dur="1" fill="hold">
                                          <p:stCondLst>
                                            <p:cond delay="0"/>
                                          </p:stCondLst>
                                        </p:cTn>
                                        <p:tgtEl>
                                          <p:spTgt spid="6145"/>
                                        </p:tgtEl>
                                        <p:attrNameLst>
                                          <p:attrName>style.visibility</p:attrName>
                                        </p:attrNameLst>
                                      </p:cBhvr>
                                      <p:to>
                                        <p:strVal val="visible"/>
                                      </p:to>
                                    </p:set>
                                    <p:animEffect transition="in" filter="fade">
                                      <p:cBhvr>
                                        <p:cTn id="10" dur="500"/>
                                        <p:tgtEl>
                                          <p:spTgt spid="6145"/>
                                        </p:tgtEl>
                                      </p:cBhvr>
                                    </p:animEffect>
                                    <p:anim calcmode="lin" valueType="num">
                                      <p:cBhvr>
                                        <p:cTn id="11" dur="500" fill="hold"/>
                                        <p:tgtEl>
                                          <p:spTgt spid="6145"/>
                                        </p:tgtEl>
                                        <p:attrNameLst>
                                          <p:attrName>style.rotation</p:attrName>
                                        </p:attrNameLst>
                                      </p:cBhvr>
                                      <p:tavLst>
                                        <p:tav tm="0">
                                          <p:val>
                                            <p:fltVal val="720"/>
                                          </p:val>
                                        </p:tav>
                                        <p:tav tm="100000">
                                          <p:val>
                                            <p:fltVal val="0"/>
                                          </p:val>
                                        </p:tav>
                                      </p:tavLst>
                                    </p:anim>
                                    <p:anim calcmode="lin" valueType="num">
                                      <p:cBhvr>
                                        <p:cTn id="12" dur="500" fill="hold"/>
                                        <p:tgtEl>
                                          <p:spTgt spid="6145"/>
                                        </p:tgtEl>
                                        <p:attrNameLst>
                                          <p:attrName>ppt_h</p:attrName>
                                        </p:attrNameLst>
                                      </p:cBhvr>
                                      <p:tavLst>
                                        <p:tav tm="0">
                                          <p:val>
                                            <p:fltVal val="0"/>
                                          </p:val>
                                        </p:tav>
                                        <p:tav tm="100000">
                                          <p:val>
                                            <p:strVal val="#ppt_h"/>
                                          </p:val>
                                        </p:tav>
                                      </p:tavLst>
                                    </p:anim>
                                    <p:anim calcmode="lin" valueType="num">
                                      <p:cBhvr>
                                        <p:cTn id="13" dur="500" fill="hold"/>
                                        <p:tgtEl>
                                          <p:spTgt spid="6145"/>
                                        </p:tgtEl>
                                        <p:attrNameLst>
                                          <p:attrName>ppt_w</p:attrName>
                                        </p:attrNameLst>
                                      </p:cBhvr>
                                      <p:tavLst>
                                        <p:tav tm="0">
                                          <p:val>
                                            <p:fltVal val="0"/>
                                          </p:val>
                                        </p:tav>
                                        <p:tav tm="100000">
                                          <p:val>
                                            <p:strVal val="#ppt_w"/>
                                          </p:val>
                                        </p:tav>
                                      </p:tavLst>
                                    </p:anim>
                                  </p:childTnLst>
                                </p:cTn>
                              </p:par>
                              <p:par>
                                <p:cTn id="14" presetID="35" presetClass="entr" presetSubtype="0" fill="hold" nodeType="withEffect">
                                  <p:stCondLst>
                                    <p:cond delay="0"/>
                                  </p:stCondLst>
                                  <p:childTnLst>
                                    <p:set>
                                      <p:cBhvr>
                                        <p:cTn id="15" dur="1" fill="hold">
                                          <p:stCondLst>
                                            <p:cond delay="0"/>
                                          </p:stCondLst>
                                        </p:cTn>
                                        <p:tgtEl>
                                          <p:spTgt spid="6147"/>
                                        </p:tgtEl>
                                        <p:attrNameLst>
                                          <p:attrName>style.visibility</p:attrName>
                                        </p:attrNameLst>
                                      </p:cBhvr>
                                      <p:to>
                                        <p:strVal val="visible"/>
                                      </p:to>
                                    </p:set>
                                    <p:animEffect transition="in" filter="fade">
                                      <p:cBhvr>
                                        <p:cTn id="16" dur="500"/>
                                        <p:tgtEl>
                                          <p:spTgt spid="6147"/>
                                        </p:tgtEl>
                                      </p:cBhvr>
                                    </p:animEffect>
                                    <p:anim calcmode="lin" valueType="num">
                                      <p:cBhvr>
                                        <p:cTn id="17" dur="500" fill="hold"/>
                                        <p:tgtEl>
                                          <p:spTgt spid="6147"/>
                                        </p:tgtEl>
                                        <p:attrNameLst>
                                          <p:attrName>style.rotation</p:attrName>
                                        </p:attrNameLst>
                                      </p:cBhvr>
                                      <p:tavLst>
                                        <p:tav tm="0">
                                          <p:val>
                                            <p:fltVal val="720"/>
                                          </p:val>
                                        </p:tav>
                                        <p:tav tm="100000">
                                          <p:val>
                                            <p:fltVal val="0"/>
                                          </p:val>
                                        </p:tav>
                                      </p:tavLst>
                                    </p:anim>
                                    <p:anim calcmode="lin" valueType="num">
                                      <p:cBhvr>
                                        <p:cTn id="18" dur="500" fill="hold"/>
                                        <p:tgtEl>
                                          <p:spTgt spid="6147"/>
                                        </p:tgtEl>
                                        <p:attrNameLst>
                                          <p:attrName>ppt_h</p:attrName>
                                        </p:attrNameLst>
                                      </p:cBhvr>
                                      <p:tavLst>
                                        <p:tav tm="0">
                                          <p:val>
                                            <p:fltVal val="0"/>
                                          </p:val>
                                        </p:tav>
                                        <p:tav tm="100000">
                                          <p:val>
                                            <p:strVal val="#ppt_h"/>
                                          </p:val>
                                        </p:tav>
                                      </p:tavLst>
                                    </p:anim>
                                    <p:anim calcmode="lin" valueType="num">
                                      <p:cBhvr>
                                        <p:cTn id="19" dur="500" fill="hold"/>
                                        <p:tgtEl>
                                          <p:spTgt spid="6147"/>
                                        </p:tgtEl>
                                        <p:attrNameLst>
                                          <p:attrName>ppt_w</p:attrName>
                                        </p:attrNameLst>
                                      </p:cBhvr>
                                      <p:tavLst>
                                        <p:tav tm="0">
                                          <p:val>
                                            <p:fltVal val="0"/>
                                          </p:val>
                                        </p:tav>
                                        <p:tav tm="100000">
                                          <p:val>
                                            <p:strVal val="#ppt_w"/>
                                          </p:val>
                                        </p:tav>
                                      </p:tavLst>
                                    </p:anim>
                                  </p:childTnLst>
                                </p:cTn>
                              </p:par>
                              <p:par>
                                <p:cTn id="20" presetID="35" presetClass="entr" presetSubtype="0" fill="hold" nodeType="withEffect">
                                  <p:stCondLst>
                                    <p:cond delay="0"/>
                                  </p:stCondLst>
                                  <p:childTnLst>
                                    <p:set>
                                      <p:cBhvr>
                                        <p:cTn id="21" dur="1" fill="hold">
                                          <p:stCondLst>
                                            <p:cond delay="0"/>
                                          </p:stCondLst>
                                        </p:cTn>
                                        <p:tgtEl>
                                          <p:spTgt spid="6149"/>
                                        </p:tgtEl>
                                        <p:attrNameLst>
                                          <p:attrName>style.visibility</p:attrName>
                                        </p:attrNameLst>
                                      </p:cBhvr>
                                      <p:to>
                                        <p:strVal val="visible"/>
                                      </p:to>
                                    </p:set>
                                    <p:animEffect transition="in" filter="fade">
                                      <p:cBhvr>
                                        <p:cTn id="22" dur="500"/>
                                        <p:tgtEl>
                                          <p:spTgt spid="6149"/>
                                        </p:tgtEl>
                                      </p:cBhvr>
                                    </p:animEffect>
                                    <p:anim calcmode="lin" valueType="num">
                                      <p:cBhvr>
                                        <p:cTn id="23" dur="500" fill="hold"/>
                                        <p:tgtEl>
                                          <p:spTgt spid="6149"/>
                                        </p:tgtEl>
                                        <p:attrNameLst>
                                          <p:attrName>style.rotation</p:attrName>
                                        </p:attrNameLst>
                                      </p:cBhvr>
                                      <p:tavLst>
                                        <p:tav tm="0">
                                          <p:val>
                                            <p:fltVal val="720"/>
                                          </p:val>
                                        </p:tav>
                                        <p:tav tm="100000">
                                          <p:val>
                                            <p:fltVal val="0"/>
                                          </p:val>
                                        </p:tav>
                                      </p:tavLst>
                                    </p:anim>
                                    <p:anim calcmode="lin" valueType="num">
                                      <p:cBhvr>
                                        <p:cTn id="24" dur="500" fill="hold"/>
                                        <p:tgtEl>
                                          <p:spTgt spid="6149"/>
                                        </p:tgtEl>
                                        <p:attrNameLst>
                                          <p:attrName>ppt_h</p:attrName>
                                        </p:attrNameLst>
                                      </p:cBhvr>
                                      <p:tavLst>
                                        <p:tav tm="0">
                                          <p:val>
                                            <p:fltVal val="0"/>
                                          </p:val>
                                        </p:tav>
                                        <p:tav tm="100000">
                                          <p:val>
                                            <p:strVal val="#ppt_h"/>
                                          </p:val>
                                        </p:tav>
                                      </p:tavLst>
                                    </p:anim>
                                    <p:anim calcmode="lin" valueType="num">
                                      <p:cBhvr>
                                        <p:cTn id="25" dur="500" fill="hold"/>
                                        <p:tgtEl>
                                          <p:spTgt spid="6149"/>
                                        </p:tgtEl>
                                        <p:attrNameLst>
                                          <p:attrName>ppt_w</p:attrName>
                                        </p:attrNameLst>
                                      </p:cBhvr>
                                      <p:tavLst>
                                        <p:tav tm="0">
                                          <p:val>
                                            <p:fltVal val="0"/>
                                          </p:val>
                                        </p:tav>
                                        <p:tav tm="100000">
                                          <p:val>
                                            <p:strVal val="#ppt_w"/>
                                          </p:val>
                                        </p:tav>
                                      </p:tavLst>
                                    </p:anim>
                                  </p:childTnLst>
                                </p:cTn>
                              </p:par>
                              <p:par>
                                <p:cTn id="26" presetID="35" presetClass="entr" presetSubtype="0" fill="hold" nodeType="withEffect">
                                  <p:stCondLst>
                                    <p:cond delay="0"/>
                                  </p:stCondLst>
                                  <p:childTnLst>
                                    <p:set>
                                      <p:cBhvr>
                                        <p:cTn id="27" dur="1" fill="hold">
                                          <p:stCondLst>
                                            <p:cond delay="0"/>
                                          </p:stCondLst>
                                        </p:cTn>
                                        <p:tgtEl>
                                          <p:spTgt spid="6151"/>
                                        </p:tgtEl>
                                        <p:attrNameLst>
                                          <p:attrName>style.visibility</p:attrName>
                                        </p:attrNameLst>
                                      </p:cBhvr>
                                      <p:to>
                                        <p:strVal val="visible"/>
                                      </p:to>
                                    </p:set>
                                    <p:animEffect transition="in" filter="fade">
                                      <p:cBhvr>
                                        <p:cTn id="28" dur="500"/>
                                        <p:tgtEl>
                                          <p:spTgt spid="6151"/>
                                        </p:tgtEl>
                                      </p:cBhvr>
                                    </p:animEffect>
                                    <p:anim calcmode="lin" valueType="num">
                                      <p:cBhvr>
                                        <p:cTn id="29" dur="500" fill="hold"/>
                                        <p:tgtEl>
                                          <p:spTgt spid="6151"/>
                                        </p:tgtEl>
                                        <p:attrNameLst>
                                          <p:attrName>style.rotation</p:attrName>
                                        </p:attrNameLst>
                                      </p:cBhvr>
                                      <p:tavLst>
                                        <p:tav tm="0">
                                          <p:val>
                                            <p:fltVal val="720"/>
                                          </p:val>
                                        </p:tav>
                                        <p:tav tm="100000">
                                          <p:val>
                                            <p:fltVal val="0"/>
                                          </p:val>
                                        </p:tav>
                                      </p:tavLst>
                                    </p:anim>
                                    <p:anim calcmode="lin" valueType="num">
                                      <p:cBhvr>
                                        <p:cTn id="30" dur="500" fill="hold"/>
                                        <p:tgtEl>
                                          <p:spTgt spid="6151"/>
                                        </p:tgtEl>
                                        <p:attrNameLst>
                                          <p:attrName>ppt_h</p:attrName>
                                        </p:attrNameLst>
                                      </p:cBhvr>
                                      <p:tavLst>
                                        <p:tav tm="0">
                                          <p:val>
                                            <p:fltVal val="0"/>
                                          </p:val>
                                        </p:tav>
                                        <p:tav tm="100000">
                                          <p:val>
                                            <p:strVal val="#ppt_h"/>
                                          </p:val>
                                        </p:tav>
                                      </p:tavLst>
                                    </p:anim>
                                    <p:anim calcmode="lin" valueType="num">
                                      <p:cBhvr>
                                        <p:cTn id="31" dur="500" fill="hold"/>
                                        <p:tgtEl>
                                          <p:spTgt spid="6151"/>
                                        </p:tgtEl>
                                        <p:attrNameLst>
                                          <p:attrName>ppt_w</p:attrName>
                                        </p:attrNameLst>
                                      </p:cBhvr>
                                      <p:tavLst>
                                        <p:tav tm="0">
                                          <p:val>
                                            <p:fltVal val="0"/>
                                          </p:val>
                                        </p:tav>
                                        <p:tav tm="100000">
                                          <p:val>
                                            <p:strVal val="#ppt_w"/>
                                          </p:val>
                                        </p:tav>
                                      </p:tavLst>
                                    </p:anim>
                                  </p:childTnLst>
                                </p:cTn>
                              </p:par>
                              <p:par>
                                <p:cTn id="32" presetID="35" presetClass="entr" presetSubtype="0" fill="hold" nodeType="withEffect">
                                  <p:stCondLst>
                                    <p:cond delay="0"/>
                                  </p:stCondLst>
                                  <p:childTnLst>
                                    <p:set>
                                      <p:cBhvr>
                                        <p:cTn id="33" dur="1" fill="hold">
                                          <p:stCondLst>
                                            <p:cond delay="0"/>
                                          </p:stCondLst>
                                        </p:cTn>
                                        <p:tgtEl>
                                          <p:spTgt spid="6153"/>
                                        </p:tgtEl>
                                        <p:attrNameLst>
                                          <p:attrName>style.visibility</p:attrName>
                                        </p:attrNameLst>
                                      </p:cBhvr>
                                      <p:to>
                                        <p:strVal val="visible"/>
                                      </p:to>
                                    </p:set>
                                    <p:animEffect transition="in" filter="fade">
                                      <p:cBhvr>
                                        <p:cTn id="34" dur="500"/>
                                        <p:tgtEl>
                                          <p:spTgt spid="6153"/>
                                        </p:tgtEl>
                                      </p:cBhvr>
                                    </p:animEffect>
                                    <p:anim calcmode="lin" valueType="num">
                                      <p:cBhvr>
                                        <p:cTn id="35" dur="500" fill="hold"/>
                                        <p:tgtEl>
                                          <p:spTgt spid="6153"/>
                                        </p:tgtEl>
                                        <p:attrNameLst>
                                          <p:attrName>style.rotation</p:attrName>
                                        </p:attrNameLst>
                                      </p:cBhvr>
                                      <p:tavLst>
                                        <p:tav tm="0">
                                          <p:val>
                                            <p:fltVal val="720"/>
                                          </p:val>
                                        </p:tav>
                                        <p:tav tm="100000">
                                          <p:val>
                                            <p:fltVal val="0"/>
                                          </p:val>
                                        </p:tav>
                                      </p:tavLst>
                                    </p:anim>
                                    <p:anim calcmode="lin" valueType="num">
                                      <p:cBhvr>
                                        <p:cTn id="36" dur="500" fill="hold"/>
                                        <p:tgtEl>
                                          <p:spTgt spid="6153"/>
                                        </p:tgtEl>
                                        <p:attrNameLst>
                                          <p:attrName>ppt_h</p:attrName>
                                        </p:attrNameLst>
                                      </p:cBhvr>
                                      <p:tavLst>
                                        <p:tav tm="0">
                                          <p:val>
                                            <p:fltVal val="0"/>
                                          </p:val>
                                        </p:tav>
                                        <p:tav tm="100000">
                                          <p:val>
                                            <p:strVal val="#ppt_h"/>
                                          </p:val>
                                        </p:tav>
                                      </p:tavLst>
                                    </p:anim>
                                    <p:anim calcmode="lin" valueType="num">
                                      <p:cBhvr>
                                        <p:cTn id="37" dur="500" fill="hold"/>
                                        <p:tgtEl>
                                          <p:spTgt spid="6153"/>
                                        </p:tgtEl>
                                        <p:attrNameLst>
                                          <p:attrName>ppt_w</p:attrName>
                                        </p:attrNameLst>
                                      </p:cBhvr>
                                      <p:tavLst>
                                        <p:tav tm="0">
                                          <p:val>
                                            <p:fltVal val="0"/>
                                          </p:val>
                                        </p:tav>
                                        <p:tav tm="100000">
                                          <p:val>
                                            <p:strVal val="#ppt_w"/>
                                          </p:val>
                                        </p:tav>
                                      </p:tavLst>
                                    </p:anim>
                                  </p:childTnLst>
                                </p:cTn>
                              </p:par>
                              <p:par>
                                <p:cTn id="38" presetID="35" presetClass="entr" presetSubtype="0" fill="hold" nodeType="withEffect">
                                  <p:stCondLst>
                                    <p:cond delay="0"/>
                                  </p:stCondLst>
                                  <p:childTnLst>
                                    <p:set>
                                      <p:cBhvr>
                                        <p:cTn id="39" dur="1" fill="hold">
                                          <p:stCondLst>
                                            <p:cond delay="0"/>
                                          </p:stCondLst>
                                        </p:cTn>
                                        <p:tgtEl>
                                          <p:spTgt spid="6155"/>
                                        </p:tgtEl>
                                        <p:attrNameLst>
                                          <p:attrName>style.visibility</p:attrName>
                                        </p:attrNameLst>
                                      </p:cBhvr>
                                      <p:to>
                                        <p:strVal val="visible"/>
                                      </p:to>
                                    </p:set>
                                    <p:animEffect transition="in" filter="fade">
                                      <p:cBhvr>
                                        <p:cTn id="40" dur="500"/>
                                        <p:tgtEl>
                                          <p:spTgt spid="6155"/>
                                        </p:tgtEl>
                                      </p:cBhvr>
                                    </p:animEffect>
                                    <p:anim calcmode="lin" valueType="num">
                                      <p:cBhvr>
                                        <p:cTn id="41" dur="500" fill="hold"/>
                                        <p:tgtEl>
                                          <p:spTgt spid="6155"/>
                                        </p:tgtEl>
                                        <p:attrNameLst>
                                          <p:attrName>style.rotation</p:attrName>
                                        </p:attrNameLst>
                                      </p:cBhvr>
                                      <p:tavLst>
                                        <p:tav tm="0">
                                          <p:val>
                                            <p:fltVal val="720"/>
                                          </p:val>
                                        </p:tav>
                                        <p:tav tm="100000">
                                          <p:val>
                                            <p:fltVal val="0"/>
                                          </p:val>
                                        </p:tav>
                                      </p:tavLst>
                                    </p:anim>
                                    <p:anim calcmode="lin" valueType="num">
                                      <p:cBhvr>
                                        <p:cTn id="42" dur="500" fill="hold"/>
                                        <p:tgtEl>
                                          <p:spTgt spid="6155"/>
                                        </p:tgtEl>
                                        <p:attrNameLst>
                                          <p:attrName>ppt_h</p:attrName>
                                        </p:attrNameLst>
                                      </p:cBhvr>
                                      <p:tavLst>
                                        <p:tav tm="0">
                                          <p:val>
                                            <p:fltVal val="0"/>
                                          </p:val>
                                        </p:tav>
                                        <p:tav tm="100000">
                                          <p:val>
                                            <p:strVal val="#ppt_h"/>
                                          </p:val>
                                        </p:tav>
                                      </p:tavLst>
                                    </p:anim>
                                    <p:anim calcmode="lin" valueType="num">
                                      <p:cBhvr>
                                        <p:cTn id="43" dur="500" fill="hold"/>
                                        <p:tgtEl>
                                          <p:spTgt spid="615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28688"/>
            <a:ext cx="8229600" cy="5197475"/>
          </a:xfrm>
        </p:spPr>
        <p:txBody>
          <a:bodyPr/>
          <a:lstStyle/>
          <a:p>
            <a:pPr eaLnBrk="1" hangingPunct="1"/>
            <a:r>
              <a:rPr lang="ru-RU" i="1" smtClean="0"/>
              <a:t>Ясно, что значения тригонометрических функций не зависят от величины радиуса окружности R в силу свойств подобных фигур. Часто этот радиус принимают равным величине единичного отрезка, тогда синус равен просто ординате yB, а косинус — абсциссе xB.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0" fill="hold"/>
                                        <p:tgtEl>
                                          <p:spTgt spid="3">
                                            <p:txEl>
                                              <p:pRg st="0" end="0"/>
                                            </p:txEl>
                                          </p:spTgt>
                                        </p:tgtEl>
                                        <p:attrNameLst>
                                          <p:attrName>style.color</p:attrName>
                                        </p:attrNameLst>
                                      </p:cBhvr>
                                      <p:to>
                                        <a:schemeClr val="accent2"/>
                                      </p:to>
                                    </p:animClr>
                                    <p:animClr clrSpc="rgb" dir="cw">
                                      <p:cBhvr>
                                        <p:cTn id="7" dur="5000" fill="hold"/>
                                        <p:tgtEl>
                                          <p:spTgt spid="3">
                                            <p:txEl>
                                              <p:pRg st="0" end="0"/>
                                            </p:txEl>
                                          </p:spTgt>
                                        </p:tgtEl>
                                        <p:attrNameLst>
                                          <p:attrName>fillcolor</p:attrName>
                                        </p:attrNameLst>
                                      </p:cBhvr>
                                      <p:to>
                                        <a:schemeClr val="accent2"/>
                                      </p:to>
                                    </p:animClr>
                                    <p:set>
                                      <p:cBhvr>
                                        <p:cTn id="8" dur="5000" fill="hold"/>
                                        <p:tgtEl>
                                          <p:spTgt spid="3">
                                            <p:txEl>
                                              <p:pRg st="0" end="0"/>
                                            </p:txEl>
                                          </p:spTgt>
                                        </p:tgtEl>
                                        <p:attrNameLst>
                                          <p:attrName>fill.type</p:attrName>
                                        </p:attrNameLst>
                                      </p:cBhvr>
                                      <p:to>
                                        <p:strVal val="solid"/>
                                      </p:to>
                                    </p:set>
                                    <p:set>
                                      <p:cBhvr>
                                        <p:cTn id="9" dur="5000" fill="hold"/>
                                        <p:tgtEl>
                                          <p:spTgt spid="3">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G:\Documents and Settings\Администратор\Рабочий стол\Тригонометрия\1.jpg"/>
          <p:cNvPicPr>
            <a:picLocks noChangeAspect="1" noChangeArrowheads="1"/>
          </p:cNvPicPr>
          <p:nvPr/>
        </p:nvPicPr>
        <p:blipFill>
          <a:blip r:embed="rId2" cstate="print"/>
          <a:srcRect/>
          <a:stretch>
            <a:fillRect/>
          </a:stretch>
        </p:blipFill>
        <p:spPr bwMode="auto">
          <a:xfrm>
            <a:off x="2286000" y="1928813"/>
            <a:ext cx="4214813" cy="4156075"/>
          </a:xfrm>
          <a:prstGeom prst="rect">
            <a:avLst/>
          </a:prstGeom>
          <a:noFill/>
          <a:ln w="9525">
            <a:noFill/>
            <a:miter lim="800000"/>
            <a:headEnd/>
            <a:tailEnd/>
          </a:ln>
        </p:spPr>
      </p:pic>
      <p:sp>
        <p:nvSpPr>
          <p:cNvPr id="5" name="Заголовок 4"/>
          <p:cNvSpPr>
            <a:spLocks noGrp="1"/>
          </p:cNvSpPr>
          <p:nvPr>
            <p:ph type="title"/>
          </p:nvPr>
        </p:nvSpPr>
        <p:spPr/>
        <p:txBody>
          <a:bodyPr rtlCol="0">
            <a:prstTxWarp prst="textChevronInverted">
              <a:avLst/>
            </a:prstTxWarp>
            <a:normAutofit/>
          </a:bodyPr>
          <a:lstStyle/>
          <a:p>
            <a:pPr eaLnBrk="1" fontAlgn="auto" hangingPunct="1">
              <a:spcAft>
                <a:spcPts val="0"/>
              </a:spcAft>
              <a:defRPr/>
            </a:pPr>
            <a:r>
              <a:rPr lang="ru-RU" sz="2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Численные значения тригонометрических функций угла </a:t>
            </a:r>
            <a:r>
              <a:rPr lang="ru-RU" sz="2000" b="1" dirty="0" err="1"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α </a:t>
            </a:r>
            <a:r>
              <a:rPr lang="ru-RU" sz="2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в тригонометрической окружности с радиусом, равным единице</a:t>
            </a:r>
            <a:r>
              <a:rPr lang="ru-RU" sz="1400" dirty="0" smtClean="0"/>
              <a:t/>
            </a:r>
            <a:br>
              <a:rPr lang="ru-RU" sz="1400" dirty="0" smtClean="0"/>
            </a:br>
            <a:endParaRPr lang="ru-R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4097"/>
                                        </p:tgtEl>
                                        <p:attrNameLst>
                                          <p:attrName>style.visibility</p:attrName>
                                        </p:attrNameLst>
                                      </p:cBhvr>
                                      <p:to>
                                        <p:strVal val="visible"/>
                                      </p:to>
                                    </p:set>
                                    <p:anim calcmode="lin" valueType="num">
                                      <p:cBhvr>
                                        <p:cTn id="7" dur="2000" fill="hold"/>
                                        <p:tgtEl>
                                          <p:spTgt spid="4097"/>
                                        </p:tgtEl>
                                        <p:attrNameLst>
                                          <p:attrName>ppt_w</p:attrName>
                                        </p:attrNameLst>
                                      </p:cBhvr>
                                      <p:tavLst>
                                        <p:tav tm="0" fmla="#ppt_w*sin(2.5*pi*$)">
                                          <p:val>
                                            <p:fltVal val="0"/>
                                          </p:val>
                                        </p:tav>
                                        <p:tav tm="100000">
                                          <p:val>
                                            <p:fltVal val="1"/>
                                          </p:val>
                                        </p:tav>
                                      </p:tavLst>
                                    </p:anim>
                                    <p:anim calcmode="lin" valueType="num">
                                      <p:cBhvr>
                                        <p:cTn id="8" dur="2000" fill="hold"/>
                                        <p:tgtEl>
                                          <p:spTgt spid="409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1214446"/>
          </a:xfrm>
          <a:effectLst>
            <a:glow rad="101600">
              <a:srgbClr val="0070C0">
                <a:alpha val="60000"/>
              </a:srgbClr>
            </a:glow>
          </a:effectLst>
        </p:spPr>
        <p:txBody>
          <a:bodyPr rtlCol="0">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u-RU"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Тригонометрические функции острого угла</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Содержимое 2"/>
          <p:cNvSpPr>
            <a:spLocks noGrp="1"/>
          </p:cNvSpPr>
          <p:nvPr>
            <p:ph idx="1"/>
          </p:nvPr>
        </p:nvSpPr>
        <p:spPr>
          <a:xfrm>
            <a:off x="457200" y="928688"/>
            <a:ext cx="3114675" cy="5500687"/>
          </a:xfrm>
        </p:spPr>
        <p:txBody>
          <a:bodyPr/>
          <a:lstStyle/>
          <a:p>
            <a:pPr eaLnBrk="1" hangingPunct="1">
              <a:buFont typeface="Arial" charset="0"/>
              <a:buNone/>
            </a:pPr>
            <a:r>
              <a:rPr lang="en-US" sz="1200" smtClean="0"/>
              <a:t>          </a:t>
            </a:r>
            <a:r>
              <a:rPr lang="ru-RU" sz="1200" smtClean="0"/>
              <a:t>Во многих учебниках элементарной геометрии до настоящего времени тригонометрические функции острого угла определяются как отношения сторон прямоугольного треугольника. Пусть OAB — треугольник с углом α. Тогда:</a:t>
            </a:r>
          </a:p>
          <a:p>
            <a:pPr eaLnBrk="1" hangingPunct="1">
              <a:buFont typeface="Arial" charset="0"/>
              <a:buNone/>
            </a:pPr>
            <a:r>
              <a:rPr lang="ru-RU" sz="1200" smtClean="0"/>
              <a:t>Синусом угла α называется отношение AB/OB (отношение противолежащего катета к гипотенузе).</a:t>
            </a:r>
          </a:p>
          <a:p>
            <a:pPr eaLnBrk="1" hangingPunct="1">
              <a:buFont typeface="Arial" charset="0"/>
              <a:buNone/>
            </a:pPr>
            <a:r>
              <a:rPr lang="ru-RU" sz="1200" smtClean="0"/>
              <a:t>Косинусом угла α называется отношение ОА/OB (отношение прилежащего катета к гипотенузе).</a:t>
            </a:r>
          </a:p>
          <a:p>
            <a:pPr eaLnBrk="1" hangingPunct="1">
              <a:buFont typeface="Arial" charset="0"/>
              <a:buNone/>
            </a:pPr>
            <a:r>
              <a:rPr lang="ru-RU" sz="1200" smtClean="0"/>
              <a:t>Тангенсом угла α называется отношение AB/OA (отношение противолежащего катета к прилежащему).</a:t>
            </a:r>
          </a:p>
          <a:p>
            <a:pPr eaLnBrk="1" hangingPunct="1">
              <a:buFont typeface="Arial" charset="0"/>
              <a:buNone/>
            </a:pPr>
            <a:r>
              <a:rPr lang="ru-RU" sz="1200" smtClean="0"/>
              <a:t>Котангенсом угла α называется отношение ОА/AB (отношение прилежащего катета к противолежащему).</a:t>
            </a:r>
          </a:p>
          <a:p>
            <a:pPr eaLnBrk="1" hangingPunct="1">
              <a:buFont typeface="Arial" charset="0"/>
              <a:buNone/>
            </a:pPr>
            <a:r>
              <a:rPr lang="ru-RU" sz="1200" smtClean="0"/>
              <a:t>Секансом угла α называется отношение ОB/OA (отношение гипотенузы к прилежащему катету).</a:t>
            </a:r>
          </a:p>
          <a:p>
            <a:pPr eaLnBrk="1" hangingPunct="1">
              <a:buFont typeface="Arial" charset="0"/>
              <a:buNone/>
            </a:pPr>
            <a:r>
              <a:rPr lang="ru-RU" sz="1200" smtClean="0"/>
              <a:t>Косекансом угла α называется отношение ОB/AB (отношение гипотенузы к противолежащему катету).</a:t>
            </a:r>
          </a:p>
          <a:p>
            <a:pPr eaLnBrk="1" hangingPunct="1"/>
            <a:endParaRPr lang="ru-RU" sz="1100" smtClean="0"/>
          </a:p>
        </p:txBody>
      </p:sp>
      <p:pic>
        <p:nvPicPr>
          <p:cNvPr id="4" name="Рисунок 3"/>
          <p:cNvPicPr>
            <a:picLocks noChangeAspect="1" noChangeArrowheads="1"/>
          </p:cNvPicPr>
          <p:nvPr/>
        </p:nvPicPr>
        <p:blipFill>
          <a:blip r:embed="rId2" cstate="print"/>
          <a:srcRect/>
          <a:stretch>
            <a:fillRect/>
          </a:stretch>
        </p:blipFill>
        <p:spPr bwMode="auto">
          <a:xfrm>
            <a:off x="4786313" y="1357313"/>
            <a:ext cx="3571875" cy="40719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par>
                                <p:cTn id="11" presetID="50" presetClass="entr" presetSubtype="0" decel="10000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0" end="0"/>
                                            </p:txEl>
                                          </p:spTgt>
                                        </p:tgtEl>
                                      </p:cBhvr>
                                    </p:animEffect>
                                  </p:childTnLst>
                                </p:cTn>
                              </p:par>
                              <p:par>
                                <p:cTn id="16" presetID="50" presetClass="entr" presetSubtype="0" decel="10000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19"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3">
                                            <p:txEl>
                                              <p:pRg st="1" end="1"/>
                                            </p:txEl>
                                          </p:spTgt>
                                        </p:tgtEl>
                                      </p:cBhvr>
                                    </p:animEffect>
                                  </p:childTnLst>
                                </p:cTn>
                              </p:par>
                              <p:par>
                                <p:cTn id="21" presetID="50" presetClass="entr" presetSubtype="0" decel="10000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4"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5" dur="1000"/>
                                        <p:tgtEl>
                                          <p:spTgt spid="3">
                                            <p:txEl>
                                              <p:pRg st="2" end="2"/>
                                            </p:txEl>
                                          </p:spTgt>
                                        </p:tgtEl>
                                      </p:cBhvr>
                                    </p:animEffect>
                                  </p:childTnLst>
                                </p:cTn>
                              </p:par>
                              <p:par>
                                <p:cTn id="26" presetID="50" presetClass="entr" presetSubtype="0" decel="100000" fill="hold" grpId="0"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par>
                                <p:cTn id="31" presetID="50" presetClass="entr" presetSubtype="0" decel="10000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34"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4" end="4"/>
                                            </p:txEl>
                                          </p:spTgt>
                                        </p:tgtEl>
                                      </p:cBhvr>
                                    </p:animEffect>
                                  </p:childTnLst>
                                </p:cTn>
                              </p:par>
                              <p:par>
                                <p:cTn id="36" presetID="50" presetClass="entr" presetSubtype="0" decel="10000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1000" fill="hold"/>
                                        <p:tgtEl>
                                          <p:spTgt spid="3">
                                            <p:txEl>
                                              <p:pRg st="5" end="5"/>
                                            </p:txEl>
                                          </p:spTgt>
                                        </p:tgtEl>
                                        <p:attrNameLst>
                                          <p:attrName>ppt_w</p:attrName>
                                        </p:attrNameLst>
                                      </p:cBhvr>
                                      <p:tavLst>
                                        <p:tav tm="0">
                                          <p:val>
                                            <p:strVal val="#ppt_w+.3"/>
                                          </p:val>
                                        </p:tav>
                                        <p:tav tm="100000">
                                          <p:val>
                                            <p:strVal val="#ppt_w"/>
                                          </p:val>
                                        </p:tav>
                                      </p:tavLst>
                                    </p:anim>
                                    <p:anim calcmode="lin" valueType="num">
                                      <p:cBhvr>
                                        <p:cTn id="39"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0" dur="1000"/>
                                        <p:tgtEl>
                                          <p:spTgt spid="3">
                                            <p:txEl>
                                              <p:pRg st="5" end="5"/>
                                            </p:txEl>
                                          </p:spTgt>
                                        </p:tgtEl>
                                      </p:cBhvr>
                                    </p:animEffect>
                                  </p:childTnLst>
                                </p:cTn>
                              </p:par>
                              <p:par>
                                <p:cTn id="41" presetID="50" presetClass="entr" presetSubtype="0" decel="100000"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strVal val="#ppt_w+.3"/>
                                          </p:val>
                                        </p:tav>
                                        <p:tav tm="100000">
                                          <p:val>
                                            <p:strVal val="#ppt_w"/>
                                          </p:val>
                                        </p:tav>
                                      </p:tavLst>
                                    </p:anim>
                                    <p:anim calcmode="lin" valueType="num">
                                      <p:cBhvr>
                                        <p:cTn id="44"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5" dur="1000"/>
                                        <p:tgtEl>
                                          <p:spTgt spid="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slide(fromBottom)">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Определение тригонометрических функций как решений дифференциальных уравнений</a:t>
            </a:r>
            <a:br>
              <a:rPr lang="ru-RU"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r>
              <a:rPr lang="ru-RU" sz="2400" smtClean="0"/>
              <a:t>Функции косинус и синус можно определить как чётное (косинус) и нечётное (синус) решение дифференциального уравнения</a:t>
            </a:r>
          </a:p>
        </p:txBody>
      </p:sp>
      <p:pic>
        <p:nvPicPr>
          <p:cNvPr id="4" name="Рисунок 3"/>
          <p:cNvPicPr>
            <a:picLocks noChangeAspect="1" noChangeArrowheads="1"/>
          </p:cNvPicPr>
          <p:nvPr/>
        </p:nvPicPr>
        <p:blipFill>
          <a:blip r:embed="rId2" cstate="print"/>
          <a:srcRect/>
          <a:stretch>
            <a:fillRect/>
          </a:stretch>
        </p:blipFill>
        <p:spPr bwMode="auto">
          <a:xfrm>
            <a:off x="785813" y="2857500"/>
            <a:ext cx="2214562" cy="652463"/>
          </a:xfrm>
          <a:prstGeom prst="rect">
            <a:avLst/>
          </a:prstGeom>
          <a:noFill/>
          <a:ln w="9525">
            <a:noFill/>
            <a:miter lim="800000"/>
            <a:headEnd/>
            <a:tailEnd/>
          </a:ln>
        </p:spPr>
      </p:pic>
      <p:sp>
        <p:nvSpPr>
          <p:cNvPr id="6" name="TextBox 5"/>
          <p:cNvSpPr txBox="1">
            <a:spLocks noChangeArrowheads="1"/>
          </p:cNvSpPr>
          <p:nvPr/>
        </p:nvSpPr>
        <p:spPr bwMode="auto">
          <a:xfrm>
            <a:off x="642938" y="3714750"/>
            <a:ext cx="3643312" cy="461963"/>
          </a:xfrm>
          <a:prstGeom prst="rect">
            <a:avLst/>
          </a:prstGeom>
          <a:noFill/>
          <a:ln w="9525">
            <a:noFill/>
            <a:miter lim="800000"/>
            <a:headEnd/>
            <a:tailEnd/>
          </a:ln>
        </p:spPr>
        <p:txBody>
          <a:bodyPr>
            <a:spAutoFit/>
          </a:bodyPr>
          <a:lstStyle/>
          <a:p>
            <a:r>
              <a:rPr lang="ru-RU" sz="2400">
                <a:latin typeface="Calibri" pitchFamily="34" charset="0"/>
              </a:rPr>
              <a:t>с начальными условиями</a:t>
            </a:r>
          </a:p>
        </p:txBody>
      </p:sp>
      <p:pic>
        <p:nvPicPr>
          <p:cNvPr id="7" name="Рисунок 6"/>
          <p:cNvPicPr>
            <a:picLocks noChangeAspect="1" noChangeArrowheads="1"/>
          </p:cNvPicPr>
          <p:nvPr/>
        </p:nvPicPr>
        <p:blipFill>
          <a:blip r:embed="rId3" cstate="print"/>
          <a:srcRect/>
          <a:stretch>
            <a:fillRect/>
          </a:stretch>
        </p:blipFill>
        <p:spPr bwMode="auto">
          <a:xfrm>
            <a:off x="4071938" y="3857625"/>
            <a:ext cx="1647825" cy="209550"/>
          </a:xfrm>
          <a:prstGeom prst="rect">
            <a:avLst/>
          </a:prstGeom>
          <a:noFill/>
          <a:ln w="9525">
            <a:noFill/>
            <a:miter lim="800000"/>
            <a:headEnd/>
            <a:tailEnd/>
          </a:ln>
        </p:spPr>
      </p:pic>
      <p:sp>
        <p:nvSpPr>
          <p:cNvPr id="8" name="TextBox 7"/>
          <p:cNvSpPr txBox="1">
            <a:spLocks noChangeArrowheads="1"/>
          </p:cNvSpPr>
          <p:nvPr/>
        </p:nvSpPr>
        <p:spPr bwMode="auto">
          <a:xfrm>
            <a:off x="5786438" y="3714750"/>
            <a:ext cx="2571750" cy="369888"/>
          </a:xfrm>
          <a:prstGeom prst="rect">
            <a:avLst/>
          </a:prstGeom>
          <a:noFill/>
          <a:ln w="9525">
            <a:noFill/>
            <a:miter lim="800000"/>
            <a:headEnd/>
            <a:tailEnd/>
          </a:ln>
        </p:spPr>
        <p:txBody>
          <a:bodyPr>
            <a:spAutoFit/>
          </a:bodyPr>
          <a:lstStyle/>
          <a:p>
            <a:r>
              <a:rPr lang="ru-RU">
                <a:latin typeface="Calibri" pitchFamily="34" charset="0"/>
              </a:rPr>
              <a:t>то есть как функций</a:t>
            </a:r>
          </a:p>
        </p:txBody>
      </p:sp>
      <p:sp>
        <p:nvSpPr>
          <p:cNvPr id="11" name="TextBox 10"/>
          <p:cNvSpPr txBox="1">
            <a:spLocks noChangeArrowheads="1"/>
          </p:cNvSpPr>
          <p:nvPr/>
        </p:nvSpPr>
        <p:spPr bwMode="auto">
          <a:xfrm>
            <a:off x="785813" y="4214813"/>
            <a:ext cx="7572375" cy="646112"/>
          </a:xfrm>
          <a:prstGeom prst="rect">
            <a:avLst/>
          </a:prstGeom>
          <a:noFill/>
          <a:ln w="9525">
            <a:noFill/>
            <a:miter lim="800000"/>
            <a:headEnd/>
            <a:tailEnd/>
          </a:ln>
        </p:spPr>
        <p:txBody>
          <a:bodyPr>
            <a:spAutoFit/>
          </a:bodyPr>
          <a:lstStyle/>
          <a:p>
            <a:r>
              <a:rPr lang="ru-RU">
                <a:latin typeface="Calibri" pitchFamily="34" charset="0"/>
              </a:rPr>
              <a:t>одной переменной, вторая производная которых равна самой</a:t>
            </a:r>
            <a:r>
              <a:rPr lang="en-US">
                <a:latin typeface="Calibri" pitchFamily="34" charset="0"/>
              </a:rPr>
              <a:t> </a:t>
            </a:r>
            <a:r>
              <a:rPr lang="ru-RU">
                <a:latin typeface="Calibri" pitchFamily="34" charset="0"/>
              </a:rPr>
              <a:t>функции, взятой со знаком минус:</a:t>
            </a:r>
          </a:p>
        </p:txBody>
      </p:sp>
      <p:pic>
        <p:nvPicPr>
          <p:cNvPr id="12" name="Рисунок 11"/>
          <p:cNvPicPr>
            <a:picLocks noChangeAspect="1" noChangeArrowheads="1"/>
          </p:cNvPicPr>
          <p:nvPr/>
        </p:nvPicPr>
        <p:blipFill>
          <a:blip r:embed="rId4" cstate="print"/>
          <a:srcRect/>
          <a:stretch>
            <a:fillRect/>
          </a:stretch>
        </p:blipFill>
        <p:spPr bwMode="auto">
          <a:xfrm>
            <a:off x="928688" y="4929188"/>
            <a:ext cx="1457325" cy="219075"/>
          </a:xfrm>
          <a:prstGeom prst="rect">
            <a:avLst/>
          </a:prstGeom>
          <a:noFill/>
          <a:ln w="9525">
            <a:noFill/>
            <a:miter lim="800000"/>
            <a:headEnd/>
            <a:tailEnd/>
          </a:ln>
        </p:spPr>
      </p:pic>
      <p:pic>
        <p:nvPicPr>
          <p:cNvPr id="13" name="Рисунок 12"/>
          <p:cNvPicPr>
            <a:picLocks noChangeAspect="1" noChangeArrowheads="1"/>
          </p:cNvPicPr>
          <p:nvPr/>
        </p:nvPicPr>
        <p:blipFill>
          <a:blip r:embed="rId5" cstate="print"/>
          <a:srcRect/>
          <a:stretch>
            <a:fillRect/>
          </a:stretch>
        </p:blipFill>
        <p:spPr bwMode="auto">
          <a:xfrm>
            <a:off x="928688" y="5429250"/>
            <a:ext cx="1419225" cy="219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plus(in)">
                                      <p:cBhvr>
                                        <p:cTn id="12" dur="2000"/>
                                        <p:tgtEl>
                                          <p:spTgt spid="3">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Bottom)">
                                      <p:cBhvr>
                                        <p:cTn id="15" dur="500"/>
                                        <p:tgtEl>
                                          <p:spTgt spid="4"/>
                                        </p:tgtEl>
                                      </p:cBhvr>
                                    </p:animEffect>
                                  </p:childTnLst>
                                </p:cTn>
                              </p:par>
                              <p:par>
                                <p:cTn id="16" presetID="16" presetClass="entr" presetSubtype="26" fill="hold"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barn(inHorizontal)">
                                      <p:cBhvr>
                                        <p:cTn id="18" dur="500"/>
                                        <p:tgtEl>
                                          <p:spTgt spid="6">
                                            <p:txEl>
                                              <p:pRg st="0" end="0"/>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par>
                                <p:cTn id="22" presetID="4" presetClass="entr" presetSubtype="16" fill="hold" nodeType="withEffect">
                                  <p:stCondLst>
                                    <p:cond delay="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box(in)">
                                      <p:cBhvr>
                                        <p:cTn id="24" dur="500"/>
                                        <p:tgtEl>
                                          <p:spTgt spid="8">
                                            <p:txEl>
                                              <p:pRg st="0" end="0"/>
                                            </p:txEl>
                                          </p:spTgt>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strVal val="#ppt_w+.3"/>
                                          </p:val>
                                        </p:tav>
                                        <p:tav tm="100000">
                                          <p:val>
                                            <p:strVal val="#ppt_w"/>
                                          </p:val>
                                        </p:tav>
                                      </p:tavLst>
                                    </p:anim>
                                    <p:anim calcmode="lin" valueType="num">
                                      <p:cBhvr>
                                        <p:cTn id="28" dur="1000" fill="hold"/>
                                        <p:tgtEl>
                                          <p:spTgt spid="11"/>
                                        </p:tgtEl>
                                        <p:attrNameLst>
                                          <p:attrName>ppt_h</p:attrName>
                                        </p:attrNameLst>
                                      </p:cBhvr>
                                      <p:tavLst>
                                        <p:tav tm="0">
                                          <p:val>
                                            <p:strVal val="#ppt_h"/>
                                          </p:val>
                                        </p:tav>
                                        <p:tav tm="100000">
                                          <p:val>
                                            <p:strVal val="#ppt_h"/>
                                          </p:val>
                                        </p:tav>
                                      </p:tavLst>
                                    </p:anim>
                                    <p:animEffect transition="in" filter="fade">
                                      <p:cBhvr>
                                        <p:cTn id="29" dur="1000"/>
                                        <p:tgtEl>
                                          <p:spTgt spid="11"/>
                                        </p:tgtEl>
                                      </p:cBhvr>
                                    </p:animEffect>
                                  </p:childTnLst>
                                </p:cTn>
                              </p:par>
                              <p:par>
                                <p:cTn id="30" presetID="18" presetClass="entr" presetSubtype="12"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strips(downLeft)">
                                      <p:cBhvr>
                                        <p:cTn id="32" dur="500"/>
                                        <p:tgtEl>
                                          <p:spTgt spid="12"/>
                                        </p:tgtEl>
                                      </p:cBhvr>
                                    </p:animEffect>
                                  </p:childTnLst>
                                </p:cTn>
                              </p:par>
                              <p:par>
                                <p:cTn id="33" presetID="34"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from="(-#ppt_w/2)" to="(#ppt_x)" calcmode="lin" valueType="num">
                                      <p:cBhvr>
                                        <p:cTn id="35" dur="600" fill="hold">
                                          <p:stCondLst>
                                            <p:cond delay="0"/>
                                          </p:stCondLst>
                                        </p:cTn>
                                        <p:tgtEl>
                                          <p:spTgt spid="13"/>
                                        </p:tgtEl>
                                        <p:attrNameLst>
                                          <p:attrName>ppt_x</p:attrName>
                                        </p:attrNameLst>
                                      </p:cBhvr>
                                    </p:anim>
                                    <p:anim from="0" to="-1.0" calcmode="lin" valueType="num">
                                      <p:cBhvr>
                                        <p:cTn id="36" dur="200" decel="50000" autoRev="1" fill="hold">
                                          <p:stCondLst>
                                            <p:cond delay="600"/>
                                          </p:stCondLst>
                                        </p:cTn>
                                        <p:tgtEl>
                                          <p:spTgt spid="13"/>
                                        </p:tgtEl>
                                        <p:attrNameLst>
                                          <p:attrName>xshear</p:attrName>
                                        </p:attrNameLst>
                                      </p:cBhvr>
                                    </p:anim>
                                    <p:animScale>
                                      <p:cBhvr>
                                        <p:cTn id="37" dur="200" decel="100000" autoRev="1" fill="hold">
                                          <p:stCondLst>
                                            <p:cond delay="600"/>
                                          </p:stCondLst>
                                        </p:cTn>
                                        <p:tgtEl>
                                          <p:spTgt spid="13"/>
                                        </p:tgtEl>
                                      </p:cBhvr>
                                      <p:from x="100000" y="100000"/>
                                      <p:to x="80000" y="100000"/>
                                    </p:animScale>
                                    <p:anim by="(#ppt_h/3+#ppt_w*0.1)" calcmode="lin" valueType="num">
                                      <p:cBhvr additive="sum">
                                        <p:cTn id="38" dur="200" decel="100000" autoRev="1" fill="hold">
                                          <p:stCondLst>
                                            <p:cond delay="600"/>
                                          </p:stCondLst>
                                        </p:cTn>
                                        <p:tgtEl>
                                          <p:spTgt spid="1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1143000"/>
          </a:xfrm>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r>
              <a:rPr lang="ru-RU" smtClean="0"/>
              <a:t>Функции косинус и синус можно определить как непрерывные решения (f и g соответственно) системы функциональных уравнений:</a:t>
            </a:r>
          </a:p>
          <a:p>
            <a:pPr eaLnBrk="1" hangingPunct="1"/>
            <a:endParaRPr lang="ru-RU" sz="2000" smtClean="0"/>
          </a:p>
        </p:txBody>
      </p:sp>
      <p:pic>
        <p:nvPicPr>
          <p:cNvPr id="4" name="Рисунок 3"/>
          <p:cNvPicPr/>
          <p:nvPr/>
        </p:nvPicPr>
        <p:blipFill>
          <a:blip r:embed="rId2" cstate="print"/>
          <a:stretch>
            <a:fillRect/>
          </a:stretch>
        </p:blipFill>
        <p:spPr>
          <a:xfrm>
            <a:off x="1643042" y="4071942"/>
            <a:ext cx="5214974" cy="11430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265" name="Rectangle 1"/>
          <p:cNvSpPr>
            <a:spLocks noChangeArrowheads="1"/>
          </p:cNvSpPr>
          <p:nvPr/>
        </p:nvSpPr>
        <p:spPr bwMode="auto">
          <a:xfrm>
            <a:off x="714348" y="357166"/>
            <a:ext cx="7858180" cy="830997"/>
          </a:xfrm>
          <a:prstGeom prst="rect">
            <a:avLst/>
          </a:prstGeom>
          <a:noFill/>
          <a:ln w="9525">
            <a:noFill/>
            <a:miter lim="800000"/>
            <a:headEnd/>
            <a:tailEnd/>
          </a:ln>
          <a:effectLst/>
        </p:spPr>
        <p:txBody>
          <a:bodyPr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ru-RU"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Определение тригонометрических функций как решений функциональных уравнений</a:t>
            </a:r>
            <a:endParaRPr lang="ru-RU"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1000" fill="hold"/>
                                        <p:tgtEl>
                                          <p:spTgt spid="3">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54" presetClass="entr" presetSubtype="0" ac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strVal val="#ppt_w*0.05"/>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anim calcmode="lin" valueType="num">
                                      <p:cBhvr>
                                        <p:cTn id="13" dur="500" fill="hold"/>
                                        <p:tgtEl>
                                          <p:spTgt spid="4"/>
                                        </p:tgtEl>
                                        <p:attrNameLst>
                                          <p:attrName>ppt_x</p:attrName>
                                        </p:attrNameLst>
                                      </p:cBhvr>
                                      <p:tavLst>
                                        <p:tav tm="0">
                                          <p:val>
                                            <p:strVal val="#ppt_x-.2"/>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Определение тригонометрических функций через ряды</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r>
              <a:rPr lang="ru-RU" sz="1800" smtClean="0"/>
              <a:t>Используя геометрию и свойства пределов, можно доказать, что производная синуса равна косинусу и что производная косинуса равна минус синусу. Тогда можно воспользоваться теорией рядов Тейлора и представить синус и косинус в виде суммы степенны́х рядов:</a:t>
            </a:r>
          </a:p>
          <a:p>
            <a:pPr eaLnBrk="1" hangingPunct="1"/>
            <a:endParaRPr lang="ru-RU" sz="1800" smtClean="0"/>
          </a:p>
        </p:txBody>
      </p:sp>
      <p:pic>
        <p:nvPicPr>
          <p:cNvPr id="4" name="Рисунок 3"/>
          <p:cNvPicPr/>
          <p:nvPr/>
        </p:nvPicPr>
        <p:blipFill>
          <a:blip r:embed="rId2" cstate="print"/>
          <a:stretch>
            <a:fillRect/>
          </a:stretch>
        </p:blipFill>
        <p:spPr>
          <a:xfrm>
            <a:off x="642910" y="3143248"/>
            <a:ext cx="6429420" cy="14287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Рисунок 4"/>
          <p:cNvPicPr/>
          <p:nvPr/>
        </p:nvPicPr>
        <p:blipFill>
          <a:blip r:embed="rId3" cstate="print"/>
          <a:stretch>
            <a:fillRect/>
          </a:stretch>
        </p:blipFill>
        <p:spPr>
          <a:xfrm>
            <a:off x="571472" y="5072074"/>
            <a:ext cx="6572296" cy="121444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35"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anim calcmode="lin" valueType="num">
                                      <p:cBhvr>
                                        <p:cTn id="11"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2"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2000" fill="hold"/>
                                        <p:tgtEl>
                                          <p:spTgt spid="3">
                                            <p:txEl>
                                              <p:pRg st="0" end="0"/>
                                            </p:txEl>
                                          </p:spTgt>
                                        </p:tgtEl>
                                        <p:attrNameLst>
                                          <p:attrName>ppt_w</p:attrName>
                                        </p:attrNameLst>
                                      </p:cBhvr>
                                      <p:tavLst>
                                        <p:tav tm="0">
                                          <p:val>
                                            <p:fltVal val="0"/>
                                          </p:val>
                                        </p:tav>
                                        <p:tav tm="100000">
                                          <p:val>
                                            <p:strVal val="#ppt_w"/>
                                          </p:val>
                                        </p:tav>
                                      </p:tavLst>
                                    </p:anim>
                                  </p:childTnLst>
                                </p:cTn>
                              </p:par>
                              <p:par>
                                <p:cTn id="14" presetID="5" presetClass="entr" presetSubtype="1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heckerboard(across)">
                                      <p:cBhvr>
                                        <p:cTn id="16" dur="500"/>
                                        <p:tgtEl>
                                          <p:spTgt spid="4"/>
                                        </p:tgtEl>
                                      </p:cBhvr>
                                    </p:animEffect>
                                  </p:childTnLst>
                                </p:cTn>
                              </p:par>
                              <p:par>
                                <p:cTn id="17" presetID="5"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88"/>
            <a:ext cx="8229600" cy="5768975"/>
          </a:xfrm>
        </p:spPr>
        <p:txBody>
          <a:bodyPr/>
          <a:lstStyle/>
          <a:p>
            <a:pPr eaLnBrk="1" hangingPunct="1"/>
            <a:r>
              <a:rPr lang="ru-RU" sz="2000" smtClean="0"/>
              <a:t>Пользуясь этими формулами, а также уравнениями</a:t>
            </a:r>
            <a:endParaRPr lang="en-US" sz="2000" smtClean="0"/>
          </a:p>
        </p:txBody>
      </p:sp>
      <p:pic>
        <p:nvPicPr>
          <p:cNvPr id="4" name="Рисунок 3"/>
          <p:cNvPicPr/>
          <p:nvPr/>
        </p:nvPicPr>
        <p:blipFill>
          <a:blip r:embed="rId2" cstate="print"/>
          <a:stretch>
            <a:fillRect/>
          </a:stretch>
        </p:blipFill>
        <p:spPr>
          <a:xfrm>
            <a:off x="857224" y="857232"/>
            <a:ext cx="1047750" cy="400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p:nvPr/>
        </p:nvPicPr>
        <p:blipFill>
          <a:blip r:embed="rId3" cstate="print"/>
          <a:stretch>
            <a:fillRect/>
          </a:stretch>
        </p:blipFill>
        <p:spPr>
          <a:xfrm>
            <a:off x="2071670" y="857232"/>
            <a:ext cx="1133475" cy="352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p:cNvPicPr/>
          <p:nvPr/>
        </p:nvPicPr>
        <p:blipFill>
          <a:blip r:embed="rId4" cstate="print"/>
          <a:stretch>
            <a:fillRect/>
          </a:stretch>
        </p:blipFill>
        <p:spPr>
          <a:xfrm>
            <a:off x="3428992" y="857232"/>
            <a:ext cx="1038225" cy="3905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p:cNvPicPr/>
          <p:nvPr/>
        </p:nvPicPr>
        <p:blipFill>
          <a:blip r:embed="rId5" cstate="print"/>
          <a:stretch>
            <a:fillRect/>
          </a:stretch>
        </p:blipFill>
        <p:spPr>
          <a:xfrm>
            <a:off x="4786314" y="857232"/>
            <a:ext cx="1276350" cy="400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a:spLocks noChangeArrowheads="1"/>
          </p:cNvSpPr>
          <p:nvPr/>
        </p:nvSpPr>
        <p:spPr bwMode="auto">
          <a:xfrm>
            <a:off x="785813" y="1571625"/>
            <a:ext cx="7715250" cy="923925"/>
          </a:xfrm>
          <a:prstGeom prst="rect">
            <a:avLst/>
          </a:prstGeom>
          <a:noFill/>
          <a:ln w="9525">
            <a:noFill/>
            <a:miter lim="800000"/>
            <a:headEnd/>
            <a:tailEnd/>
          </a:ln>
        </p:spPr>
        <p:txBody>
          <a:bodyPr>
            <a:spAutoFit/>
          </a:bodyPr>
          <a:lstStyle/>
          <a:p>
            <a:r>
              <a:rPr lang="ru-RU">
                <a:latin typeface="Calibri" pitchFamily="34" charset="0"/>
              </a:rPr>
              <a:t>можно найти разложения в ряд Тейлора и других тригонометрических функций:</a:t>
            </a:r>
            <a:endParaRPr lang="en-US">
              <a:latin typeface="Calibri" pitchFamily="34" charset="0"/>
            </a:endParaRPr>
          </a:p>
          <a:p>
            <a:endParaRPr lang="ru-RU">
              <a:latin typeface="Calibri" pitchFamily="34" charset="0"/>
            </a:endParaRPr>
          </a:p>
        </p:txBody>
      </p:sp>
      <p:pic>
        <p:nvPicPr>
          <p:cNvPr id="10" name="Рисунок 9"/>
          <p:cNvPicPr/>
          <p:nvPr/>
        </p:nvPicPr>
        <p:blipFill>
          <a:blip r:embed="rId6" cstate="print"/>
          <a:stretch>
            <a:fillRect/>
          </a:stretch>
        </p:blipFill>
        <p:spPr>
          <a:xfrm>
            <a:off x="857224" y="2357430"/>
            <a:ext cx="5940425" cy="3911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p:cNvPicPr/>
          <p:nvPr/>
        </p:nvPicPr>
        <p:blipFill>
          <a:blip r:embed="rId7" cstate="print"/>
          <a:stretch>
            <a:fillRect/>
          </a:stretch>
        </p:blipFill>
        <p:spPr>
          <a:xfrm>
            <a:off x="857224" y="3000372"/>
            <a:ext cx="5940425" cy="4285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Рисунок 11"/>
          <p:cNvPicPr/>
          <p:nvPr/>
        </p:nvPicPr>
        <p:blipFill>
          <a:blip r:embed="rId8" cstate="print"/>
          <a:stretch>
            <a:fillRect/>
          </a:stretch>
        </p:blipFill>
        <p:spPr>
          <a:xfrm>
            <a:off x="857224" y="3714752"/>
            <a:ext cx="5940425" cy="3758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p:cNvPicPr/>
          <p:nvPr/>
        </p:nvPicPr>
        <p:blipFill>
          <a:blip r:embed="rId9" cstate="print"/>
          <a:stretch>
            <a:fillRect/>
          </a:stretch>
        </p:blipFill>
        <p:spPr>
          <a:xfrm>
            <a:off x="857224" y="4429132"/>
            <a:ext cx="5940425" cy="3991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TextBox 14"/>
          <p:cNvSpPr txBox="1">
            <a:spLocks noChangeArrowheads="1"/>
          </p:cNvSpPr>
          <p:nvPr/>
        </p:nvSpPr>
        <p:spPr bwMode="auto">
          <a:xfrm>
            <a:off x="785813" y="5286375"/>
            <a:ext cx="5500687" cy="923925"/>
          </a:xfrm>
          <a:prstGeom prst="rect">
            <a:avLst/>
          </a:prstGeom>
          <a:noFill/>
          <a:ln w="9525">
            <a:noFill/>
            <a:miter lim="800000"/>
            <a:headEnd/>
            <a:tailEnd/>
          </a:ln>
        </p:spPr>
        <p:txBody>
          <a:bodyPr>
            <a:spAutoFit/>
          </a:bodyPr>
          <a:lstStyle/>
          <a:p>
            <a:r>
              <a:rPr lang="ru-RU">
                <a:latin typeface="Calibri" pitchFamily="34" charset="0"/>
              </a:rPr>
              <a:t>где</a:t>
            </a:r>
          </a:p>
          <a:p>
            <a:r>
              <a:rPr lang="ru-RU">
                <a:latin typeface="Calibri" pitchFamily="34" charset="0"/>
              </a:rPr>
              <a:t>Bn — числа Бернулли,</a:t>
            </a:r>
          </a:p>
          <a:p>
            <a:r>
              <a:rPr lang="ru-RU">
                <a:latin typeface="Calibri" pitchFamily="34" charset="0"/>
              </a:rPr>
              <a:t>En — числа Эйлера.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childTnLst>
                          </p:cTn>
                        </p:par>
                        <p:par>
                          <p:cTn id="22" fill="hold">
                            <p:stCondLst>
                              <p:cond delay="2000"/>
                            </p:stCondLst>
                            <p:childTnLst>
                              <p:par>
                                <p:cTn id="23" presetID="16" presetClass="entr" presetSubtype="26" fill="hold" nodeType="after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barn(inHorizontal)">
                                      <p:cBhvr>
                                        <p:cTn id="25" dur="500"/>
                                        <p:tgtEl>
                                          <p:spTgt spid="9">
                                            <p:txEl>
                                              <p:pRg st="0" end="0"/>
                                            </p:txEl>
                                          </p:spTgt>
                                        </p:tgtEl>
                                      </p:cBhvr>
                                    </p:animEffect>
                                  </p:childTnLst>
                                </p:cTn>
                              </p:par>
                            </p:childTnLst>
                          </p:cTn>
                        </p:par>
                        <p:par>
                          <p:cTn id="26" fill="hold">
                            <p:stCondLst>
                              <p:cond delay="2500"/>
                            </p:stCondLst>
                            <p:childTnLst>
                              <p:par>
                                <p:cTn id="27" presetID="34"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from="(-#ppt_w/2)" to="(#ppt_x)" calcmode="lin" valueType="num">
                                      <p:cBhvr>
                                        <p:cTn id="29" dur="600" fill="hold">
                                          <p:stCondLst>
                                            <p:cond delay="0"/>
                                          </p:stCondLst>
                                        </p:cTn>
                                        <p:tgtEl>
                                          <p:spTgt spid="10"/>
                                        </p:tgtEl>
                                        <p:attrNameLst>
                                          <p:attrName>ppt_x</p:attrName>
                                        </p:attrNameLst>
                                      </p:cBhvr>
                                    </p:anim>
                                    <p:anim from="0" to="-1.0" calcmode="lin" valueType="num">
                                      <p:cBhvr>
                                        <p:cTn id="30" dur="200" decel="50000" autoRev="1" fill="hold">
                                          <p:stCondLst>
                                            <p:cond delay="600"/>
                                          </p:stCondLst>
                                        </p:cTn>
                                        <p:tgtEl>
                                          <p:spTgt spid="10"/>
                                        </p:tgtEl>
                                        <p:attrNameLst>
                                          <p:attrName>xshear</p:attrName>
                                        </p:attrNameLst>
                                      </p:cBhvr>
                                    </p:anim>
                                    <p:animScale>
                                      <p:cBhvr>
                                        <p:cTn id="31" dur="200" decel="100000" autoRev="1" fill="hold">
                                          <p:stCondLst>
                                            <p:cond delay="600"/>
                                          </p:stCondLst>
                                        </p:cTn>
                                        <p:tgtEl>
                                          <p:spTgt spid="10"/>
                                        </p:tgtEl>
                                      </p:cBhvr>
                                      <p:from x="100000" y="100000"/>
                                      <p:to x="80000" y="100000"/>
                                    </p:animScale>
                                    <p:anim by="(#ppt_h/3+#ppt_w*0.1)" calcmode="lin" valueType="num">
                                      <p:cBhvr additive="sum">
                                        <p:cTn id="32" dur="200" decel="100000" autoRev="1" fill="hold">
                                          <p:stCondLst>
                                            <p:cond delay="600"/>
                                          </p:stCondLst>
                                        </p:cTn>
                                        <p:tgtEl>
                                          <p:spTgt spid="10"/>
                                        </p:tgtEl>
                                        <p:attrNameLst>
                                          <p:attrName>ppt_x</p:attrName>
                                        </p:attrNameLst>
                                      </p:cBhvr>
                                    </p:anim>
                                  </p:childTnLst>
                                </p:cTn>
                              </p:par>
                              <p:par>
                                <p:cTn id="33" presetID="34"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from="(-#ppt_w/2)" to="(#ppt_x)" calcmode="lin" valueType="num">
                                      <p:cBhvr>
                                        <p:cTn id="35" dur="600" fill="hold">
                                          <p:stCondLst>
                                            <p:cond delay="0"/>
                                          </p:stCondLst>
                                        </p:cTn>
                                        <p:tgtEl>
                                          <p:spTgt spid="11"/>
                                        </p:tgtEl>
                                        <p:attrNameLst>
                                          <p:attrName>ppt_x</p:attrName>
                                        </p:attrNameLst>
                                      </p:cBhvr>
                                    </p:anim>
                                    <p:anim from="0" to="-1.0" calcmode="lin" valueType="num">
                                      <p:cBhvr>
                                        <p:cTn id="36" dur="200" decel="50000" autoRev="1" fill="hold">
                                          <p:stCondLst>
                                            <p:cond delay="600"/>
                                          </p:stCondLst>
                                        </p:cTn>
                                        <p:tgtEl>
                                          <p:spTgt spid="11"/>
                                        </p:tgtEl>
                                        <p:attrNameLst>
                                          <p:attrName>xshear</p:attrName>
                                        </p:attrNameLst>
                                      </p:cBhvr>
                                    </p:anim>
                                    <p:animScale>
                                      <p:cBhvr>
                                        <p:cTn id="37" dur="200" decel="100000" autoRev="1" fill="hold">
                                          <p:stCondLst>
                                            <p:cond delay="600"/>
                                          </p:stCondLst>
                                        </p:cTn>
                                        <p:tgtEl>
                                          <p:spTgt spid="11"/>
                                        </p:tgtEl>
                                      </p:cBhvr>
                                      <p:from x="100000" y="100000"/>
                                      <p:to x="80000" y="100000"/>
                                    </p:animScale>
                                    <p:anim by="(#ppt_h/3+#ppt_w*0.1)" calcmode="lin" valueType="num">
                                      <p:cBhvr additive="sum">
                                        <p:cTn id="38" dur="200" decel="100000" autoRev="1" fill="hold">
                                          <p:stCondLst>
                                            <p:cond delay="600"/>
                                          </p:stCondLst>
                                        </p:cTn>
                                        <p:tgtEl>
                                          <p:spTgt spid="11"/>
                                        </p:tgtEl>
                                        <p:attrNameLst>
                                          <p:attrName>ppt_x</p:attrName>
                                        </p:attrNameLst>
                                      </p:cBhvr>
                                    </p:anim>
                                  </p:childTnLst>
                                </p:cTn>
                              </p:par>
                              <p:par>
                                <p:cTn id="39" presetID="34"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 from="(-#ppt_w/2)" to="(#ppt_x)" calcmode="lin" valueType="num">
                                      <p:cBhvr>
                                        <p:cTn id="41" dur="600" fill="hold">
                                          <p:stCondLst>
                                            <p:cond delay="0"/>
                                          </p:stCondLst>
                                        </p:cTn>
                                        <p:tgtEl>
                                          <p:spTgt spid="12"/>
                                        </p:tgtEl>
                                        <p:attrNameLst>
                                          <p:attrName>ppt_x</p:attrName>
                                        </p:attrNameLst>
                                      </p:cBhvr>
                                    </p:anim>
                                    <p:anim from="0" to="-1.0" calcmode="lin" valueType="num">
                                      <p:cBhvr>
                                        <p:cTn id="42" dur="200" decel="50000" autoRev="1" fill="hold">
                                          <p:stCondLst>
                                            <p:cond delay="600"/>
                                          </p:stCondLst>
                                        </p:cTn>
                                        <p:tgtEl>
                                          <p:spTgt spid="12"/>
                                        </p:tgtEl>
                                        <p:attrNameLst>
                                          <p:attrName>xshear</p:attrName>
                                        </p:attrNameLst>
                                      </p:cBhvr>
                                    </p:anim>
                                    <p:animScale>
                                      <p:cBhvr>
                                        <p:cTn id="43" dur="200" decel="100000" autoRev="1" fill="hold">
                                          <p:stCondLst>
                                            <p:cond delay="600"/>
                                          </p:stCondLst>
                                        </p:cTn>
                                        <p:tgtEl>
                                          <p:spTgt spid="12"/>
                                        </p:tgtEl>
                                      </p:cBhvr>
                                      <p:from x="100000" y="100000"/>
                                      <p:to x="80000" y="100000"/>
                                    </p:animScale>
                                    <p:anim by="(#ppt_h/3+#ppt_w*0.1)" calcmode="lin" valueType="num">
                                      <p:cBhvr additive="sum">
                                        <p:cTn id="44" dur="200" decel="100000" autoRev="1" fill="hold">
                                          <p:stCondLst>
                                            <p:cond delay="600"/>
                                          </p:stCondLst>
                                        </p:cTn>
                                        <p:tgtEl>
                                          <p:spTgt spid="12"/>
                                        </p:tgtEl>
                                        <p:attrNameLst>
                                          <p:attrName>ppt_x</p:attrName>
                                        </p:attrNameLst>
                                      </p:cBhvr>
                                    </p:anim>
                                  </p:childTnLst>
                                </p:cTn>
                              </p:par>
                              <p:par>
                                <p:cTn id="45" presetID="34"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from="(-#ppt_w/2)" to="(#ppt_x)" calcmode="lin" valueType="num">
                                      <p:cBhvr>
                                        <p:cTn id="47" dur="600" fill="hold">
                                          <p:stCondLst>
                                            <p:cond delay="0"/>
                                          </p:stCondLst>
                                        </p:cTn>
                                        <p:tgtEl>
                                          <p:spTgt spid="13"/>
                                        </p:tgtEl>
                                        <p:attrNameLst>
                                          <p:attrName>ppt_x</p:attrName>
                                        </p:attrNameLst>
                                      </p:cBhvr>
                                    </p:anim>
                                    <p:anim from="0" to="-1.0" calcmode="lin" valueType="num">
                                      <p:cBhvr>
                                        <p:cTn id="48" dur="200" decel="50000" autoRev="1" fill="hold">
                                          <p:stCondLst>
                                            <p:cond delay="600"/>
                                          </p:stCondLst>
                                        </p:cTn>
                                        <p:tgtEl>
                                          <p:spTgt spid="13"/>
                                        </p:tgtEl>
                                        <p:attrNameLst>
                                          <p:attrName>xshear</p:attrName>
                                        </p:attrNameLst>
                                      </p:cBhvr>
                                    </p:anim>
                                    <p:animScale>
                                      <p:cBhvr>
                                        <p:cTn id="49" dur="200" decel="100000" autoRev="1" fill="hold">
                                          <p:stCondLst>
                                            <p:cond delay="600"/>
                                          </p:stCondLst>
                                        </p:cTn>
                                        <p:tgtEl>
                                          <p:spTgt spid="13"/>
                                        </p:tgtEl>
                                      </p:cBhvr>
                                      <p:from x="100000" y="100000"/>
                                      <p:to x="80000" y="100000"/>
                                    </p:animScale>
                                    <p:anim by="(#ppt_h/3+#ppt_w*0.1)" calcmode="lin" valueType="num">
                                      <p:cBhvr additive="sum">
                                        <p:cTn id="50" dur="200" decel="100000" autoRev="1" fill="hold">
                                          <p:stCondLst>
                                            <p:cond delay="600"/>
                                          </p:stCondLst>
                                        </p:cTn>
                                        <p:tgtEl>
                                          <p:spTgt spid="13"/>
                                        </p:tgtEl>
                                        <p:attrNameLst>
                                          <p:attrName>ppt_x</p:attrName>
                                        </p:attrNameLst>
                                      </p:cBhvr>
                                    </p:anim>
                                  </p:childTnLst>
                                </p:cTn>
                              </p:par>
                            </p:childTnLst>
                          </p:cTn>
                        </p:par>
                        <p:par>
                          <p:cTn id="51" fill="hold">
                            <p:stCondLst>
                              <p:cond delay="3500"/>
                            </p:stCondLst>
                            <p:childTnLst>
                              <p:par>
                                <p:cTn id="52" presetID="50" presetClass="entr" presetSubtype="0" decel="100000" fill="hold" nodeType="afterEffect">
                                  <p:stCondLst>
                                    <p:cond delay="0"/>
                                  </p:stCondLst>
                                  <p:childTnLst>
                                    <p:set>
                                      <p:cBhvr>
                                        <p:cTn id="53" dur="1" fill="hold">
                                          <p:stCondLst>
                                            <p:cond delay="0"/>
                                          </p:stCondLst>
                                        </p:cTn>
                                        <p:tgtEl>
                                          <p:spTgt spid="15">
                                            <p:txEl>
                                              <p:pRg st="0" end="0"/>
                                            </p:txEl>
                                          </p:spTgt>
                                        </p:tgtEl>
                                        <p:attrNameLst>
                                          <p:attrName>style.visibility</p:attrName>
                                        </p:attrNameLst>
                                      </p:cBhvr>
                                      <p:to>
                                        <p:strVal val="visible"/>
                                      </p:to>
                                    </p:set>
                                    <p:anim calcmode="lin" valueType="num">
                                      <p:cBhvr>
                                        <p:cTn id="54" dur="1000" fill="hold"/>
                                        <p:tgtEl>
                                          <p:spTgt spid="15">
                                            <p:txEl>
                                              <p:pRg st="0" end="0"/>
                                            </p:txEl>
                                          </p:spTgt>
                                        </p:tgtEl>
                                        <p:attrNameLst>
                                          <p:attrName>ppt_w</p:attrName>
                                        </p:attrNameLst>
                                      </p:cBhvr>
                                      <p:tavLst>
                                        <p:tav tm="0">
                                          <p:val>
                                            <p:strVal val="#ppt_w+.3"/>
                                          </p:val>
                                        </p:tav>
                                        <p:tav tm="100000">
                                          <p:val>
                                            <p:strVal val="#ppt_w"/>
                                          </p:val>
                                        </p:tav>
                                      </p:tavLst>
                                    </p:anim>
                                    <p:anim calcmode="lin" valueType="num">
                                      <p:cBhvr>
                                        <p:cTn id="55" dur="1000" fill="hold"/>
                                        <p:tgtEl>
                                          <p:spTgt spid="15">
                                            <p:txEl>
                                              <p:pRg st="0" end="0"/>
                                            </p:txEl>
                                          </p:spTgt>
                                        </p:tgtEl>
                                        <p:attrNameLst>
                                          <p:attrName>ppt_h</p:attrName>
                                        </p:attrNameLst>
                                      </p:cBhvr>
                                      <p:tavLst>
                                        <p:tav tm="0">
                                          <p:val>
                                            <p:strVal val="#ppt_h"/>
                                          </p:val>
                                        </p:tav>
                                        <p:tav tm="100000">
                                          <p:val>
                                            <p:strVal val="#ppt_h"/>
                                          </p:val>
                                        </p:tav>
                                      </p:tavLst>
                                    </p:anim>
                                    <p:animEffect transition="in" filter="fade">
                                      <p:cBhvr>
                                        <p:cTn id="56" dur="1000"/>
                                        <p:tgtEl>
                                          <p:spTgt spid="15">
                                            <p:txEl>
                                              <p:pRg st="0" end="0"/>
                                            </p:txEl>
                                          </p:spTgt>
                                        </p:tgtEl>
                                      </p:cBhvr>
                                    </p:animEffect>
                                  </p:childTnLst>
                                </p:cTn>
                              </p:par>
                            </p:childTnLst>
                          </p:cTn>
                        </p:par>
                        <p:par>
                          <p:cTn id="57" fill="hold">
                            <p:stCondLst>
                              <p:cond delay="4500"/>
                            </p:stCondLst>
                            <p:childTnLst>
                              <p:par>
                                <p:cTn id="58" presetID="50" presetClass="entr" presetSubtype="0" decel="100000" fill="hold" nodeType="afterEffect">
                                  <p:stCondLst>
                                    <p:cond delay="0"/>
                                  </p:stCondLst>
                                  <p:childTnLst>
                                    <p:set>
                                      <p:cBhvr>
                                        <p:cTn id="59" dur="1" fill="hold">
                                          <p:stCondLst>
                                            <p:cond delay="0"/>
                                          </p:stCondLst>
                                        </p:cTn>
                                        <p:tgtEl>
                                          <p:spTgt spid="15">
                                            <p:txEl>
                                              <p:pRg st="1" end="1"/>
                                            </p:txEl>
                                          </p:spTgt>
                                        </p:tgtEl>
                                        <p:attrNameLst>
                                          <p:attrName>style.visibility</p:attrName>
                                        </p:attrNameLst>
                                      </p:cBhvr>
                                      <p:to>
                                        <p:strVal val="visible"/>
                                      </p:to>
                                    </p:set>
                                    <p:anim calcmode="lin" valueType="num">
                                      <p:cBhvr>
                                        <p:cTn id="60" dur="1000" fill="hold"/>
                                        <p:tgtEl>
                                          <p:spTgt spid="15">
                                            <p:txEl>
                                              <p:pRg st="1" end="1"/>
                                            </p:txEl>
                                          </p:spTgt>
                                        </p:tgtEl>
                                        <p:attrNameLst>
                                          <p:attrName>ppt_w</p:attrName>
                                        </p:attrNameLst>
                                      </p:cBhvr>
                                      <p:tavLst>
                                        <p:tav tm="0">
                                          <p:val>
                                            <p:strVal val="#ppt_w+.3"/>
                                          </p:val>
                                        </p:tav>
                                        <p:tav tm="100000">
                                          <p:val>
                                            <p:strVal val="#ppt_w"/>
                                          </p:val>
                                        </p:tav>
                                      </p:tavLst>
                                    </p:anim>
                                    <p:anim calcmode="lin" valueType="num">
                                      <p:cBhvr>
                                        <p:cTn id="61" dur="1000" fill="hold"/>
                                        <p:tgtEl>
                                          <p:spTgt spid="15">
                                            <p:txEl>
                                              <p:pRg st="1" end="1"/>
                                            </p:txEl>
                                          </p:spTgt>
                                        </p:tgtEl>
                                        <p:attrNameLst>
                                          <p:attrName>ppt_h</p:attrName>
                                        </p:attrNameLst>
                                      </p:cBhvr>
                                      <p:tavLst>
                                        <p:tav tm="0">
                                          <p:val>
                                            <p:strVal val="#ppt_h"/>
                                          </p:val>
                                        </p:tav>
                                        <p:tav tm="100000">
                                          <p:val>
                                            <p:strVal val="#ppt_h"/>
                                          </p:val>
                                        </p:tav>
                                      </p:tavLst>
                                    </p:anim>
                                    <p:animEffect transition="in" filter="fade">
                                      <p:cBhvr>
                                        <p:cTn id="62" dur="1000"/>
                                        <p:tgtEl>
                                          <p:spTgt spid="15">
                                            <p:txEl>
                                              <p:pRg st="1" end="1"/>
                                            </p:txEl>
                                          </p:spTgt>
                                        </p:tgtEl>
                                      </p:cBhvr>
                                    </p:animEffect>
                                  </p:childTnLst>
                                </p:cTn>
                              </p:par>
                            </p:childTnLst>
                          </p:cTn>
                        </p:par>
                        <p:par>
                          <p:cTn id="63" fill="hold">
                            <p:stCondLst>
                              <p:cond delay="5500"/>
                            </p:stCondLst>
                            <p:childTnLst>
                              <p:par>
                                <p:cTn id="64" presetID="50" presetClass="entr" presetSubtype="0" decel="100000" fill="hold" nodeType="afterEffect">
                                  <p:stCondLst>
                                    <p:cond delay="0"/>
                                  </p:stCondLst>
                                  <p:childTnLst>
                                    <p:set>
                                      <p:cBhvr>
                                        <p:cTn id="65" dur="1" fill="hold">
                                          <p:stCondLst>
                                            <p:cond delay="0"/>
                                          </p:stCondLst>
                                        </p:cTn>
                                        <p:tgtEl>
                                          <p:spTgt spid="15">
                                            <p:txEl>
                                              <p:pRg st="2" end="2"/>
                                            </p:txEl>
                                          </p:spTgt>
                                        </p:tgtEl>
                                        <p:attrNameLst>
                                          <p:attrName>style.visibility</p:attrName>
                                        </p:attrNameLst>
                                      </p:cBhvr>
                                      <p:to>
                                        <p:strVal val="visible"/>
                                      </p:to>
                                    </p:set>
                                    <p:anim calcmode="lin" valueType="num">
                                      <p:cBhvr>
                                        <p:cTn id="66" dur="1000" fill="hold"/>
                                        <p:tgtEl>
                                          <p:spTgt spid="15">
                                            <p:txEl>
                                              <p:pRg st="2" end="2"/>
                                            </p:txEl>
                                          </p:spTgt>
                                        </p:tgtEl>
                                        <p:attrNameLst>
                                          <p:attrName>ppt_w</p:attrName>
                                        </p:attrNameLst>
                                      </p:cBhvr>
                                      <p:tavLst>
                                        <p:tav tm="0">
                                          <p:val>
                                            <p:strVal val="#ppt_w+.3"/>
                                          </p:val>
                                        </p:tav>
                                        <p:tav tm="100000">
                                          <p:val>
                                            <p:strVal val="#ppt_w"/>
                                          </p:val>
                                        </p:tav>
                                      </p:tavLst>
                                    </p:anim>
                                    <p:anim calcmode="lin" valueType="num">
                                      <p:cBhvr>
                                        <p:cTn id="67" dur="1000" fill="hold"/>
                                        <p:tgtEl>
                                          <p:spTgt spid="15">
                                            <p:txEl>
                                              <p:pRg st="2" end="2"/>
                                            </p:txEl>
                                          </p:spTgt>
                                        </p:tgtEl>
                                        <p:attrNameLst>
                                          <p:attrName>ppt_h</p:attrName>
                                        </p:attrNameLst>
                                      </p:cBhvr>
                                      <p:tavLst>
                                        <p:tav tm="0">
                                          <p:val>
                                            <p:strVal val="#ppt_h"/>
                                          </p:val>
                                        </p:tav>
                                        <p:tav tm="100000">
                                          <p:val>
                                            <p:strVal val="#ppt_h"/>
                                          </p:val>
                                        </p:tav>
                                      </p:tavLst>
                                    </p:anim>
                                    <p:animEffect transition="in" filter="fade">
                                      <p:cBhvr>
                                        <p:cTn id="68" dur="10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prstTxWarp prst="textCurveDown">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Значения тригонометрических функций для некоторых углов</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a:xfrm>
            <a:off x="457200" y="1600200"/>
            <a:ext cx="8229600" cy="4900613"/>
          </a:xfrm>
        </p:spPr>
        <p:txBody>
          <a:bodyPr/>
          <a:lstStyle/>
          <a:p>
            <a:pPr eaLnBrk="1" hangingPunct="1"/>
            <a:r>
              <a:rPr lang="ru-RU" smtClean="0"/>
              <a:t>Значения синуса, косинуса, тангенса, котангенса, секанса и косеканса для некоторых углов приведены в таблице. («N/A» означает, что это значение не определено).</a:t>
            </a:r>
          </a:p>
          <a:p>
            <a:pPr eaLnBrk="1" hangingPunct="1"/>
            <a:endParaRPr lang="ru-RU" smtClean="0"/>
          </a:p>
        </p:txBody>
      </p:sp>
      <p:pic>
        <p:nvPicPr>
          <p:cNvPr id="45059" name="Рисунок 4"/>
          <p:cNvPicPr>
            <a:picLocks noChangeAspect="1" noChangeArrowheads="1"/>
          </p:cNvPicPr>
          <p:nvPr/>
        </p:nvPicPr>
        <p:blipFill>
          <a:blip r:embed="rId2" cstate="print"/>
          <a:srcRect/>
          <a:stretch>
            <a:fillRect/>
          </a:stretch>
        </p:blipFill>
        <p:spPr bwMode="auto">
          <a:xfrm>
            <a:off x="4786313" y="3786188"/>
            <a:ext cx="2857500" cy="2857500"/>
          </a:xfrm>
          <a:prstGeom prst="rect">
            <a:avLst/>
          </a:prstGeom>
          <a:noFill/>
          <a:ln w="9525">
            <a:noFill/>
            <a:miter lim="800000"/>
            <a:headEnd/>
            <a:tailEnd/>
          </a:ln>
        </p:spPr>
      </p:pic>
      <p:sp>
        <p:nvSpPr>
          <p:cNvPr id="45060" name="Прямоугольник 5"/>
          <p:cNvSpPr>
            <a:spLocks noChangeArrowheads="1"/>
          </p:cNvSpPr>
          <p:nvPr/>
        </p:nvSpPr>
        <p:spPr bwMode="auto">
          <a:xfrm>
            <a:off x="357188" y="6286500"/>
            <a:ext cx="4502150" cy="369888"/>
          </a:xfrm>
          <a:prstGeom prst="rect">
            <a:avLst/>
          </a:prstGeom>
          <a:noFill/>
          <a:ln w="9525">
            <a:noFill/>
            <a:miter lim="800000"/>
            <a:headEnd/>
            <a:tailEnd/>
          </a:ln>
        </p:spPr>
        <p:txBody>
          <a:bodyPr wrap="none">
            <a:spAutoFit/>
          </a:bodyPr>
          <a:lstStyle/>
          <a:p>
            <a:r>
              <a:rPr lang="ru-RU">
                <a:latin typeface="Calibri" pitchFamily="34" charset="0"/>
              </a:rPr>
              <a:t>Значения косинуса и синуса на окружности.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34"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from="(-#ppt_w/2)" to="(#ppt_x)" calcmode="lin" valueType="num">
                                      <p:cBhvr>
                                        <p:cTn id="11" dur="600" fill="hold">
                                          <p:stCondLst>
                                            <p:cond delay="0"/>
                                          </p:stCondLst>
                                        </p:cTn>
                                        <p:tgtEl>
                                          <p:spTgt spid="3">
                                            <p:txEl>
                                              <p:pRg st="0" end="0"/>
                                            </p:txEl>
                                          </p:spTgt>
                                        </p:tgtEl>
                                        <p:attrNameLst>
                                          <p:attrName>ppt_x</p:attrName>
                                        </p:attrNameLst>
                                      </p:cBhvr>
                                    </p:anim>
                                    <p:anim from="0" to="-1.0" calcmode="lin" valueType="num">
                                      <p:cBhvr>
                                        <p:cTn id="12" dur="200" decel="50000" autoRev="1" fill="hold">
                                          <p:stCondLst>
                                            <p:cond delay="600"/>
                                          </p:stCondLst>
                                        </p:cTn>
                                        <p:tgtEl>
                                          <p:spTgt spid="3">
                                            <p:txEl>
                                              <p:pRg st="0" end="0"/>
                                            </p:txEl>
                                          </p:spTgt>
                                        </p:tgtEl>
                                        <p:attrNameLst>
                                          <p:attrName>xshear</p:attrName>
                                        </p:attrNameLst>
                                      </p:cBhvr>
                                    </p:anim>
                                    <p:animScale>
                                      <p:cBhvr>
                                        <p:cTn id="13" dur="200" decel="100000" autoRev="1" fill="hold">
                                          <p:stCondLst>
                                            <p:cond delay="600"/>
                                          </p:stCondLst>
                                        </p:cTn>
                                        <p:tgtEl>
                                          <p:spTgt spid="3">
                                            <p:txEl>
                                              <p:pRg st="0" end="0"/>
                                            </p:txEl>
                                          </p:spTgt>
                                        </p:tgtEl>
                                      </p:cBhvr>
                                      <p:from x="100000" y="100000"/>
                                      <p:to x="80000" y="100000"/>
                                    </p:animScale>
                                    <p:anim by="(#ppt_h/3+#ppt_w*0.1)" calcmode="lin" valueType="num">
                                      <p:cBhvr additive="sum">
                                        <p:cTn id="14" dur="200" decel="100000" autoRev="1" fill="hold">
                                          <p:stCondLst>
                                            <p:cond delay="600"/>
                                          </p:stCondLst>
                                        </p:cTn>
                                        <p:tgtEl>
                                          <p:spTgt spid="3">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1143000"/>
          </a:xfrm>
        </p:spPr>
        <p:txBody>
          <a:bodyPr rtlCol="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Значения тригонометрических функций нестандартных углов</a:t>
            </a:r>
            <a:br>
              <a:rPr lang="ru-RU"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6" name="Таблица 5"/>
          <p:cNvGraphicFramePr>
            <a:graphicFrameLocks noGrp="1"/>
          </p:cNvGraphicFramePr>
          <p:nvPr/>
        </p:nvGraphicFramePr>
        <p:xfrm>
          <a:off x="1524000" y="2071688"/>
          <a:ext cx="6477000" cy="3013075"/>
        </p:xfrm>
        <a:graphic>
          <a:graphicData uri="http://schemas.openxmlformats.org/drawingml/2006/table">
            <a:tbl>
              <a:tblPr/>
              <a:tblGrid>
                <a:gridCol w="511955"/>
                <a:gridCol w="766238"/>
                <a:gridCol w="769675"/>
                <a:gridCol w="857256"/>
                <a:gridCol w="857256"/>
                <a:gridCol w="857256"/>
                <a:gridCol w="1000132"/>
                <a:gridCol w="857256"/>
              </a:tblGrid>
              <a:tr h="560288">
                <a:tc>
                  <a:txBody>
                    <a:bodyPr/>
                    <a:lstStyle/>
                    <a:p>
                      <a:pPr>
                        <a:lnSpc>
                          <a:spcPct val="115000"/>
                        </a:lnSpc>
                        <a:spcAft>
                          <a:spcPts val="0"/>
                        </a:spcAft>
                      </a:pPr>
                      <a:r>
                        <a:rPr lang="el-GR" sz="2400" dirty="0" smtClean="0">
                          <a:latin typeface="Calibri"/>
                          <a:ea typeface="Calibri"/>
                          <a:cs typeface="Times New Roman"/>
                        </a:rPr>
                        <a:t>α</a:t>
                      </a:r>
                      <a:endParaRPr lang="ru-RU" sz="24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4157">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4380">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0260">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548">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000" dirty="0">
                        <a:latin typeface="Calibri"/>
                        <a:ea typeface="Calibri"/>
                        <a:cs typeface="Times New Roman"/>
                      </a:endParaRPr>
                    </a:p>
                  </a:txBody>
                  <a:tcPr marL="61028" marR="610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3047" name="Рисунок 50"/>
          <p:cNvPicPr>
            <a:picLocks noChangeAspect="1" noChangeArrowheads="1"/>
          </p:cNvPicPr>
          <p:nvPr/>
        </p:nvPicPr>
        <p:blipFill>
          <a:blip r:embed="rId2" cstate="print"/>
          <a:srcRect/>
          <a:stretch>
            <a:fillRect/>
          </a:stretch>
        </p:blipFill>
        <p:spPr bwMode="auto">
          <a:xfrm>
            <a:off x="2071688" y="2143125"/>
            <a:ext cx="714375" cy="352425"/>
          </a:xfrm>
          <a:prstGeom prst="rect">
            <a:avLst/>
          </a:prstGeom>
          <a:noFill/>
          <a:ln w="9525">
            <a:noFill/>
            <a:miter lim="800000"/>
            <a:headEnd/>
            <a:tailEnd/>
          </a:ln>
        </p:spPr>
      </p:pic>
      <p:pic>
        <p:nvPicPr>
          <p:cNvPr id="43046" name="Рисунок 51"/>
          <p:cNvPicPr>
            <a:picLocks noChangeAspect="1" noChangeArrowheads="1"/>
          </p:cNvPicPr>
          <p:nvPr/>
        </p:nvPicPr>
        <p:blipFill>
          <a:blip r:embed="rId3" cstate="print"/>
          <a:srcRect/>
          <a:stretch>
            <a:fillRect/>
          </a:stretch>
        </p:blipFill>
        <p:spPr bwMode="auto">
          <a:xfrm>
            <a:off x="2857500" y="2143125"/>
            <a:ext cx="714375" cy="352425"/>
          </a:xfrm>
          <a:prstGeom prst="rect">
            <a:avLst/>
          </a:prstGeom>
          <a:noFill/>
          <a:ln w="9525">
            <a:noFill/>
            <a:miter lim="800000"/>
            <a:headEnd/>
            <a:tailEnd/>
          </a:ln>
        </p:spPr>
      </p:pic>
      <p:pic>
        <p:nvPicPr>
          <p:cNvPr id="43045" name="Рисунок 56"/>
          <p:cNvPicPr>
            <a:picLocks noChangeAspect="1" noChangeArrowheads="1"/>
          </p:cNvPicPr>
          <p:nvPr/>
        </p:nvPicPr>
        <p:blipFill>
          <a:blip r:embed="rId4" cstate="print"/>
          <a:srcRect/>
          <a:stretch>
            <a:fillRect/>
          </a:stretch>
        </p:blipFill>
        <p:spPr bwMode="auto">
          <a:xfrm>
            <a:off x="3643313" y="2143125"/>
            <a:ext cx="781050" cy="342900"/>
          </a:xfrm>
          <a:prstGeom prst="rect">
            <a:avLst/>
          </a:prstGeom>
          <a:noFill/>
          <a:ln w="9525">
            <a:noFill/>
            <a:miter lim="800000"/>
            <a:headEnd/>
            <a:tailEnd/>
          </a:ln>
        </p:spPr>
      </p:pic>
      <p:pic>
        <p:nvPicPr>
          <p:cNvPr id="43044" name="Рисунок 57"/>
          <p:cNvPicPr>
            <a:picLocks noChangeAspect="1" noChangeArrowheads="1"/>
          </p:cNvPicPr>
          <p:nvPr/>
        </p:nvPicPr>
        <p:blipFill>
          <a:blip r:embed="rId5" cstate="print"/>
          <a:srcRect/>
          <a:stretch>
            <a:fillRect/>
          </a:stretch>
        </p:blipFill>
        <p:spPr bwMode="auto">
          <a:xfrm>
            <a:off x="4500563" y="2143125"/>
            <a:ext cx="638175" cy="342900"/>
          </a:xfrm>
          <a:prstGeom prst="rect">
            <a:avLst/>
          </a:prstGeom>
          <a:noFill/>
          <a:ln w="9525">
            <a:noFill/>
            <a:miter lim="800000"/>
            <a:headEnd/>
            <a:tailEnd/>
          </a:ln>
        </p:spPr>
      </p:pic>
      <p:pic>
        <p:nvPicPr>
          <p:cNvPr id="43043" name="Рисунок 58"/>
          <p:cNvPicPr>
            <a:picLocks noChangeAspect="1" noChangeArrowheads="1"/>
          </p:cNvPicPr>
          <p:nvPr/>
        </p:nvPicPr>
        <p:blipFill>
          <a:blip r:embed="rId6" cstate="print"/>
          <a:srcRect/>
          <a:stretch>
            <a:fillRect/>
          </a:stretch>
        </p:blipFill>
        <p:spPr bwMode="auto">
          <a:xfrm>
            <a:off x="5357813" y="2143125"/>
            <a:ext cx="762000" cy="400050"/>
          </a:xfrm>
          <a:prstGeom prst="rect">
            <a:avLst/>
          </a:prstGeom>
          <a:noFill/>
          <a:ln w="9525">
            <a:noFill/>
            <a:miter lim="800000"/>
            <a:headEnd/>
            <a:tailEnd/>
          </a:ln>
        </p:spPr>
      </p:pic>
      <p:pic>
        <p:nvPicPr>
          <p:cNvPr id="43042" name="Рисунок 59"/>
          <p:cNvPicPr>
            <a:picLocks noChangeAspect="1" noChangeArrowheads="1"/>
          </p:cNvPicPr>
          <p:nvPr/>
        </p:nvPicPr>
        <p:blipFill>
          <a:blip r:embed="rId7" cstate="print"/>
          <a:srcRect/>
          <a:stretch>
            <a:fillRect/>
          </a:stretch>
        </p:blipFill>
        <p:spPr bwMode="auto">
          <a:xfrm>
            <a:off x="6215063" y="2143125"/>
            <a:ext cx="904875" cy="390525"/>
          </a:xfrm>
          <a:prstGeom prst="rect">
            <a:avLst/>
          </a:prstGeom>
          <a:noFill/>
          <a:ln w="9525">
            <a:noFill/>
            <a:miter lim="800000"/>
            <a:headEnd/>
            <a:tailEnd/>
          </a:ln>
        </p:spPr>
      </p:pic>
      <p:pic>
        <p:nvPicPr>
          <p:cNvPr id="43041" name="Рисунок 60"/>
          <p:cNvPicPr>
            <a:picLocks noChangeAspect="1" noChangeArrowheads="1"/>
          </p:cNvPicPr>
          <p:nvPr/>
        </p:nvPicPr>
        <p:blipFill>
          <a:blip r:embed="rId8" cstate="print"/>
          <a:srcRect/>
          <a:stretch>
            <a:fillRect/>
          </a:stretch>
        </p:blipFill>
        <p:spPr bwMode="auto">
          <a:xfrm>
            <a:off x="7215188" y="2143125"/>
            <a:ext cx="762000" cy="390525"/>
          </a:xfrm>
          <a:prstGeom prst="rect">
            <a:avLst/>
          </a:prstGeom>
          <a:noFill/>
          <a:ln w="9525">
            <a:noFill/>
            <a:miter lim="800000"/>
            <a:headEnd/>
            <a:tailEnd/>
          </a:ln>
        </p:spPr>
      </p:pic>
      <p:pic>
        <p:nvPicPr>
          <p:cNvPr id="43040" name="Рисунок 52"/>
          <p:cNvPicPr>
            <a:picLocks noChangeAspect="1" noChangeArrowheads="1"/>
          </p:cNvPicPr>
          <p:nvPr/>
        </p:nvPicPr>
        <p:blipFill>
          <a:blip r:embed="rId9" cstate="print"/>
          <a:srcRect/>
          <a:stretch>
            <a:fillRect/>
          </a:stretch>
        </p:blipFill>
        <p:spPr bwMode="auto">
          <a:xfrm>
            <a:off x="1571625" y="2857500"/>
            <a:ext cx="371475" cy="142875"/>
          </a:xfrm>
          <a:prstGeom prst="rect">
            <a:avLst/>
          </a:prstGeom>
          <a:noFill/>
          <a:ln w="9525">
            <a:noFill/>
            <a:miter lim="800000"/>
            <a:headEnd/>
            <a:tailEnd/>
          </a:ln>
        </p:spPr>
      </p:pic>
      <p:pic>
        <p:nvPicPr>
          <p:cNvPr id="43039" name="Рисунок 62"/>
          <p:cNvPicPr>
            <a:picLocks noChangeAspect="1" noChangeArrowheads="1"/>
          </p:cNvPicPr>
          <p:nvPr/>
        </p:nvPicPr>
        <p:blipFill>
          <a:blip r:embed="rId10" cstate="print"/>
          <a:srcRect/>
          <a:stretch>
            <a:fillRect/>
          </a:stretch>
        </p:blipFill>
        <p:spPr bwMode="auto">
          <a:xfrm>
            <a:off x="2143125" y="2643188"/>
            <a:ext cx="581025" cy="476250"/>
          </a:xfrm>
          <a:prstGeom prst="rect">
            <a:avLst/>
          </a:prstGeom>
          <a:noFill/>
          <a:ln w="9525">
            <a:noFill/>
            <a:miter lim="800000"/>
            <a:headEnd/>
            <a:tailEnd/>
          </a:ln>
        </p:spPr>
      </p:pic>
      <p:pic>
        <p:nvPicPr>
          <p:cNvPr id="43038" name="Рисунок 66"/>
          <p:cNvPicPr>
            <a:picLocks noChangeAspect="1" noChangeArrowheads="1"/>
          </p:cNvPicPr>
          <p:nvPr/>
        </p:nvPicPr>
        <p:blipFill>
          <a:blip r:embed="rId11" cstate="print"/>
          <a:srcRect/>
          <a:stretch>
            <a:fillRect/>
          </a:stretch>
        </p:blipFill>
        <p:spPr bwMode="auto">
          <a:xfrm>
            <a:off x="2928938" y="2714625"/>
            <a:ext cx="581025" cy="428625"/>
          </a:xfrm>
          <a:prstGeom prst="rect">
            <a:avLst/>
          </a:prstGeom>
          <a:noFill/>
          <a:ln w="9525">
            <a:noFill/>
            <a:miter lim="800000"/>
            <a:headEnd/>
            <a:tailEnd/>
          </a:ln>
        </p:spPr>
      </p:pic>
      <p:pic>
        <p:nvPicPr>
          <p:cNvPr id="43037" name="Рисунок 67"/>
          <p:cNvPicPr>
            <a:picLocks noChangeAspect="1" noChangeArrowheads="1"/>
          </p:cNvPicPr>
          <p:nvPr/>
        </p:nvPicPr>
        <p:blipFill>
          <a:blip r:embed="rId12" cstate="print"/>
          <a:srcRect/>
          <a:stretch>
            <a:fillRect/>
          </a:stretch>
        </p:blipFill>
        <p:spPr bwMode="auto">
          <a:xfrm>
            <a:off x="6286500" y="3357563"/>
            <a:ext cx="742950" cy="485775"/>
          </a:xfrm>
          <a:prstGeom prst="rect">
            <a:avLst/>
          </a:prstGeom>
          <a:noFill/>
          <a:ln w="9525">
            <a:noFill/>
            <a:miter lim="800000"/>
            <a:headEnd/>
            <a:tailEnd/>
          </a:ln>
        </p:spPr>
      </p:pic>
      <p:pic>
        <p:nvPicPr>
          <p:cNvPr id="43036" name="Рисунок 68"/>
          <p:cNvPicPr>
            <a:picLocks noChangeAspect="1" noChangeArrowheads="1"/>
          </p:cNvPicPr>
          <p:nvPr/>
        </p:nvPicPr>
        <p:blipFill>
          <a:blip r:embed="rId13" cstate="print"/>
          <a:srcRect/>
          <a:stretch>
            <a:fillRect/>
          </a:stretch>
        </p:blipFill>
        <p:spPr bwMode="auto">
          <a:xfrm>
            <a:off x="5357813" y="3357563"/>
            <a:ext cx="742950" cy="533400"/>
          </a:xfrm>
          <a:prstGeom prst="rect">
            <a:avLst/>
          </a:prstGeom>
          <a:noFill/>
          <a:ln w="9525">
            <a:noFill/>
            <a:miter lim="800000"/>
            <a:headEnd/>
            <a:tailEnd/>
          </a:ln>
        </p:spPr>
      </p:pic>
      <p:pic>
        <p:nvPicPr>
          <p:cNvPr id="43035" name="Рисунок 69"/>
          <p:cNvPicPr>
            <a:picLocks noChangeAspect="1" noChangeArrowheads="1"/>
          </p:cNvPicPr>
          <p:nvPr/>
        </p:nvPicPr>
        <p:blipFill>
          <a:blip r:embed="rId14" cstate="print"/>
          <a:srcRect/>
          <a:stretch>
            <a:fillRect/>
          </a:stretch>
        </p:blipFill>
        <p:spPr bwMode="auto">
          <a:xfrm>
            <a:off x="4572000" y="3429000"/>
            <a:ext cx="581025" cy="428625"/>
          </a:xfrm>
          <a:prstGeom prst="rect">
            <a:avLst/>
          </a:prstGeom>
          <a:noFill/>
          <a:ln w="9525">
            <a:noFill/>
            <a:miter lim="800000"/>
            <a:headEnd/>
            <a:tailEnd/>
          </a:ln>
        </p:spPr>
      </p:pic>
      <p:pic>
        <p:nvPicPr>
          <p:cNvPr id="43034" name="Рисунок 70"/>
          <p:cNvPicPr>
            <a:picLocks noChangeAspect="1" noChangeArrowheads="1"/>
          </p:cNvPicPr>
          <p:nvPr/>
        </p:nvPicPr>
        <p:blipFill>
          <a:blip r:embed="rId15" cstate="print"/>
          <a:srcRect/>
          <a:stretch>
            <a:fillRect/>
          </a:stretch>
        </p:blipFill>
        <p:spPr bwMode="auto">
          <a:xfrm>
            <a:off x="6286500" y="2714625"/>
            <a:ext cx="742950" cy="485775"/>
          </a:xfrm>
          <a:prstGeom prst="rect">
            <a:avLst/>
          </a:prstGeom>
          <a:noFill/>
          <a:ln w="9525">
            <a:noFill/>
            <a:miter lim="800000"/>
            <a:headEnd/>
            <a:tailEnd/>
          </a:ln>
        </p:spPr>
      </p:pic>
      <p:pic>
        <p:nvPicPr>
          <p:cNvPr id="43033" name="Рисунок 71"/>
          <p:cNvPicPr>
            <a:picLocks noChangeAspect="1" noChangeArrowheads="1"/>
          </p:cNvPicPr>
          <p:nvPr/>
        </p:nvPicPr>
        <p:blipFill>
          <a:blip r:embed="rId16" cstate="print"/>
          <a:srcRect/>
          <a:stretch>
            <a:fillRect/>
          </a:stretch>
        </p:blipFill>
        <p:spPr bwMode="auto">
          <a:xfrm>
            <a:off x="7215188" y="2714625"/>
            <a:ext cx="742950" cy="533400"/>
          </a:xfrm>
          <a:prstGeom prst="rect">
            <a:avLst/>
          </a:prstGeom>
          <a:noFill/>
          <a:ln w="9525">
            <a:noFill/>
            <a:miter lim="800000"/>
            <a:headEnd/>
            <a:tailEnd/>
          </a:ln>
        </p:spPr>
      </p:pic>
      <p:pic>
        <p:nvPicPr>
          <p:cNvPr id="43032" name="Рисунок 53"/>
          <p:cNvPicPr>
            <a:picLocks noChangeAspect="1" noChangeArrowheads="1"/>
          </p:cNvPicPr>
          <p:nvPr/>
        </p:nvPicPr>
        <p:blipFill>
          <a:blip r:embed="rId17" cstate="print"/>
          <a:srcRect/>
          <a:stretch>
            <a:fillRect/>
          </a:stretch>
        </p:blipFill>
        <p:spPr bwMode="auto">
          <a:xfrm>
            <a:off x="1571625" y="3429000"/>
            <a:ext cx="390525" cy="85725"/>
          </a:xfrm>
          <a:prstGeom prst="rect">
            <a:avLst/>
          </a:prstGeom>
          <a:noFill/>
          <a:ln w="9525">
            <a:noFill/>
            <a:miter lim="800000"/>
            <a:headEnd/>
            <a:tailEnd/>
          </a:ln>
        </p:spPr>
      </p:pic>
      <p:pic>
        <p:nvPicPr>
          <p:cNvPr id="43031" name="Рисунок 63"/>
          <p:cNvPicPr>
            <a:picLocks noChangeAspect="1" noChangeArrowheads="1"/>
          </p:cNvPicPr>
          <p:nvPr/>
        </p:nvPicPr>
        <p:blipFill>
          <a:blip r:embed="rId18" cstate="print"/>
          <a:srcRect/>
          <a:stretch>
            <a:fillRect/>
          </a:stretch>
        </p:blipFill>
        <p:spPr bwMode="auto">
          <a:xfrm>
            <a:off x="2928938" y="3429000"/>
            <a:ext cx="581025" cy="476250"/>
          </a:xfrm>
          <a:prstGeom prst="rect">
            <a:avLst/>
          </a:prstGeom>
          <a:noFill/>
          <a:ln w="9525">
            <a:noFill/>
            <a:miter lim="800000"/>
            <a:headEnd/>
            <a:tailEnd/>
          </a:ln>
        </p:spPr>
      </p:pic>
      <p:pic>
        <p:nvPicPr>
          <p:cNvPr id="43030" name="Рисунок 72"/>
          <p:cNvPicPr>
            <a:picLocks noChangeAspect="1" noChangeArrowheads="1"/>
          </p:cNvPicPr>
          <p:nvPr/>
        </p:nvPicPr>
        <p:blipFill>
          <a:blip r:embed="rId18" cstate="print"/>
          <a:srcRect/>
          <a:stretch>
            <a:fillRect/>
          </a:stretch>
        </p:blipFill>
        <p:spPr bwMode="auto">
          <a:xfrm>
            <a:off x="2143125" y="3357563"/>
            <a:ext cx="581025" cy="476250"/>
          </a:xfrm>
          <a:prstGeom prst="rect">
            <a:avLst/>
          </a:prstGeom>
          <a:noFill/>
          <a:ln w="9525">
            <a:noFill/>
            <a:miter lim="800000"/>
            <a:headEnd/>
            <a:tailEnd/>
          </a:ln>
        </p:spPr>
      </p:pic>
      <p:pic>
        <p:nvPicPr>
          <p:cNvPr id="43029" name="Рисунок 73"/>
          <p:cNvPicPr>
            <a:picLocks noChangeAspect="1" noChangeArrowheads="1"/>
          </p:cNvPicPr>
          <p:nvPr/>
        </p:nvPicPr>
        <p:blipFill>
          <a:blip r:embed="rId15" cstate="print"/>
          <a:srcRect/>
          <a:stretch>
            <a:fillRect/>
          </a:stretch>
        </p:blipFill>
        <p:spPr bwMode="auto">
          <a:xfrm>
            <a:off x="3643313" y="3429000"/>
            <a:ext cx="742950" cy="485775"/>
          </a:xfrm>
          <a:prstGeom prst="rect">
            <a:avLst/>
          </a:prstGeom>
          <a:noFill/>
          <a:ln w="9525">
            <a:noFill/>
            <a:miter lim="800000"/>
            <a:headEnd/>
            <a:tailEnd/>
          </a:ln>
        </p:spPr>
      </p:pic>
      <p:pic>
        <p:nvPicPr>
          <p:cNvPr id="43028" name="Рисунок 74"/>
          <p:cNvPicPr>
            <a:picLocks noChangeAspect="1" noChangeArrowheads="1"/>
          </p:cNvPicPr>
          <p:nvPr/>
        </p:nvPicPr>
        <p:blipFill>
          <a:blip r:embed="rId14" cstate="print"/>
          <a:srcRect/>
          <a:stretch>
            <a:fillRect/>
          </a:stretch>
        </p:blipFill>
        <p:spPr bwMode="auto">
          <a:xfrm>
            <a:off x="5357813" y="2714625"/>
            <a:ext cx="581025" cy="428625"/>
          </a:xfrm>
          <a:prstGeom prst="rect">
            <a:avLst/>
          </a:prstGeom>
          <a:noFill/>
          <a:ln w="9525">
            <a:noFill/>
            <a:miter lim="800000"/>
            <a:headEnd/>
            <a:tailEnd/>
          </a:ln>
        </p:spPr>
      </p:pic>
      <p:pic>
        <p:nvPicPr>
          <p:cNvPr id="43027" name="Рисунок 75"/>
          <p:cNvPicPr>
            <a:picLocks noChangeAspect="1" noChangeArrowheads="1"/>
          </p:cNvPicPr>
          <p:nvPr/>
        </p:nvPicPr>
        <p:blipFill>
          <a:blip r:embed="rId13" cstate="print"/>
          <a:srcRect/>
          <a:stretch>
            <a:fillRect/>
          </a:stretch>
        </p:blipFill>
        <p:spPr bwMode="auto">
          <a:xfrm>
            <a:off x="4500563" y="2643188"/>
            <a:ext cx="742950" cy="533400"/>
          </a:xfrm>
          <a:prstGeom prst="rect">
            <a:avLst/>
          </a:prstGeom>
          <a:noFill/>
          <a:ln w="9525">
            <a:noFill/>
            <a:miter lim="800000"/>
            <a:headEnd/>
            <a:tailEnd/>
          </a:ln>
        </p:spPr>
      </p:pic>
      <p:pic>
        <p:nvPicPr>
          <p:cNvPr id="43026" name="Рисунок 76"/>
          <p:cNvPicPr>
            <a:picLocks noChangeAspect="1" noChangeArrowheads="1"/>
          </p:cNvPicPr>
          <p:nvPr/>
        </p:nvPicPr>
        <p:blipFill>
          <a:blip r:embed="rId12" cstate="print"/>
          <a:srcRect/>
          <a:stretch>
            <a:fillRect/>
          </a:stretch>
        </p:blipFill>
        <p:spPr bwMode="auto">
          <a:xfrm>
            <a:off x="3643313" y="2643188"/>
            <a:ext cx="742950" cy="485775"/>
          </a:xfrm>
          <a:prstGeom prst="rect">
            <a:avLst/>
          </a:prstGeom>
          <a:noFill/>
          <a:ln w="9525">
            <a:noFill/>
            <a:miter lim="800000"/>
            <a:headEnd/>
            <a:tailEnd/>
          </a:ln>
        </p:spPr>
      </p:pic>
      <p:pic>
        <p:nvPicPr>
          <p:cNvPr id="43025" name="Рисунок 78"/>
          <p:cNvPicPr>
            <a:picLocks noChangeAspect="1" noChangeArrowheads="1"/>
          </p:cNvPicPr>
          <p:nvPr/>
        </p:nvPicPr>
        <p:blipFill>
          <a:blip r:embed="rId11" cstate="print"/>
          <a:srcRect/>
          <a:stretch>
            <a:fillRect/>
          </a:stretch>
        </p:blipFill>
        <p:spPr bwMode="auto">
          <a:xfrm>
            <a:off x="7286625" y="3429000"/>
            <a:ext cx="581025" cy="428625"/>
          </a:xfrm>
          <a:prstGeom prst="rect">
            <a:avLst/>
          </a:prstGeom>
          <a:noFill/>
          <a:ln w="9525">
            <a:noFill/>
            <a:miter lim="800000"/>
            <a:headEnd/>
            <a:tailEnd/>
          </a:ln>
        </p:spPr>
      </p:pic>
      <p:pic>
        <p:nvPicPr>
          <p:cNvPr id="43024" name="Рисунок 54"/>
          <p:cNvPicPr>
            <a:picLocks noChangeAspect="1" noChangeArrowheads="1"/>
          </p:cNvPicPr>
          <p:nvPr/>
        </p:nvPicPr>
        <p:blipFill>
          <a:blip r:embed="rId19" cstate="print"/>
          <a:srcRect/>
          <a:stretch>
            <a:fillRect/>
          </a:stretch>
        </p:blipFill>
        <p:spPr bwMode="auto">
          <a:xfrm>
            <a:off x="1643063" y="4143375"/>
            <a:ext cx="342900" cy="161925"/>
          </a:xfrm>
          <a:prstGeom prst="rect">
            <a:avLst/>
          </a:prstGeom>
          <a:noFill/>
          <a:ln w="9525">
            <a:noFill/>
            <a:miter lim="800000"/>
            <a:headEnd/>
            <a:tailEnd/>
          </a:ln>
        </p:spPr>
      </p:pic>
      <p:pic>
        <p:nvPicPr>
          <p:cNvPr id="43023" name="Рисунок 64"/>
          <p:cNvPicPr>
            <a:picLocks noChangeAspect="1" noChangeArrowheads="1"/>
          </p:cNvPicPr>
          <p:nvPr/>
        </p:nvPicPr>
        <p:blipFill>
          <a:blip r:embed="rId20" cstate="print"/>
          <a:srcRect/>
          <a:stretch>
            <a:fillRect/>
          </a:stretch>
        </p:blipFill>
        <p:spPr bwMode="auto">
          <a:xfrm>
            <a:off x="2143125" y="4143375"/>
            <a:ext cx="581025" cy="200025"/>
          </a:xfrm>
          <a:prstGeom prst="rect">
            <a:avLst/>
          </a:prstGeom>
          <a:noFill/>
          <a:ln w="9525">
            <a:noFill/>
            <a:miter lim="800000"/>
            <a:headEnd/>
            <a:tailEnd/>
          </a:ln>
        </p:spPr>
      </p:pic>
      <p:pic>
        <p:nvPicPr>
          <p:cNvPr id="43022" name="Рисунок 80"/>
          <p:cNvPicPr>
            <a:picLocks noChangeAspect="1" noChangeArrowheads="1"/>
          </p:cNvPicPr>
          <p:nvPr/>
        </p:nvPicPr>
        <p:blipFill>
          <a:blip r:embed="rId21" cstate="print"/>
          <a:srcRect/>
          <a:stretch>
            <a:fillRect/>
          </a:stretch>
        </p:blipFill>
        <p:spPr bwMode="auto">
          <a:xfrm>
            <a:off x="7358063" y="4643438"/>
            <a:ext cx="500062" cy="314325"/>
          </a:xfrm>
          <a:prstGeom prst="rect">
            <a:avLst/>
          </a:prstGeom>
          <a:noFill/>
          <a:ln w="9525">
            <a:noFill/>
            <a:miter lim="800000"/>
            <a:headEnd/>
            <a:tailEnd/>
          </a:ln>
        </p:spPr>
      </p:pic>
      <p:pic>
        <p:nvPicPr>
          <p:cNvPr id="43021" name="Рисунок 81"/>
          <p:cNvPicPr>
            <a:picLocks noChangeAspect="1" noChangeArrowheads="1"/>
          </p:cNvPicPr>
          <p:nvPr/>
        </p:nvPicPr>
        <p:blipFill>
          <a:blip r:embed="rId22" cstate="print"/>
          <a:srcRect/>
          <a:stretch>
            <a:fillRect/>
          </a:stretch>
        </p:blipFill>
        <p:spPr bwMode="auto">
          <a:xfrm>
            <a:off x="3714750" y="4143375"/>
            <a:ext cx="561975" cy="200025"/>
          </a:xfrm>
          <a:prstGeom prst="rect">
            <a:avLst/>
          </a:prstGeom>
          <a:noFill/>
          <a:ln w="9525">
            <a:noFill/>
            <a:miter lim="800000"/>
            <a:headEnd/>
            <a:tailEnd/>
          </a:ln>
        </p:spPr>
      </p:pic>
      <p:pic>
        <p:nvPicPr>
          <p:cNvPr id="43020" name="Рисунок 84"/>
          <p:cNvPicPr>
            <a:picLocks noChangeAspect="1" noChangeArrowheads="1"/>
          </p:cNvPicPr>
          <p:nvPr/>
        </p:nvPicPr>
        <p:blipFill>
          <a:blip r:embed="rId23" cstate="print"/>
          <a:srcRect/>
          <a:stretch>
            <a:fillRect/>
          </a:stretch>
        </p:blipFill>
        <p:spPr bwMode="auto">
          <a:xfrm>
            <a:off x="5357813" y="4714875"/>
            <a:ext cx="642937" cy="222250"/>
          </a:xfrm>
          <a:prstGeom prst="rect">
            <a:avLst/>
          </a:prstGeom>
          <a:noFill/>
          <a:ln w="9525">
            <a:noFill/>
            <a:miter lim="800000"/>
            <a:headEnd/>
            <a:tailEnd/>
          </a:ln>
        </p:spPr>
      </p:pic>
      <p:pic>
        <p:nvPicPr>
          <p:cNvPr id="43019" name="Рисунок 86"/>
          <p:cNvPicPr>
            <a:picLocks noChangeAspect="1" noChangeArrowheads="1"/>
          </p:cNvPicPr>
          <p:nvPr/>
        </p:nvPicPr>
        <p:blipFill>
          <a:blip r:embed="rId24" cstate="print"/>
          <a:srcRect/>
          <a:stretch>
            <a:fillRect/>
          </a:stretch>
        </p:blipFill>
        <p:spPr bwMode="auto">
          <a:xfrm>
            <a:off x="5429250" y="4071938"/>
            <a:ext cx="571500" cy="360362"/>
          </a:xfrm>
          <a:prstGeom prst="rect">
            <a:avLst/>
          </a:prstGeom>
          <a:noFill/>
          <a:ln w="9525">
            <a:noFill/>
            <a:miter lim="800000"/>
            <a:headEnd/>
            <a:tailEnd/>
          </a:ln>
        </p:spPr>
      </p:pic>
      <p:pic>
        <p:nvPicPr>
          <p:cNvPr id="43018" name="Рисунок 88"/>
          <p:cNvPicPr>
            <a:picLocks noChangeAspect="1" noChangeArrowheads="1"/>
          </p:cNvPicPr>
          <p:nvPr/>
        </p:nvPicPr>
        <p:blipFill>
          <a:blip r:embed="rId25" cstate="print"/>
          <a:srcRect/>
          <a:stretch>
            <a:fillRect/>
          </a:stretch>
        </p:blipFill>
        <p:spPr bwMode="auto">
          <a:xfrm>
            <a:off x="3786188" y="4714875"/>
            <a:ext cx="561975" cy="200025"/>
          </a:xfrm>
          <a:prstGeom prst="rect">
            <a:avLst/>
          </a:prstGeom>
          <a:noFill/>
          <a:ln w="9525">
            <a:noFill/>
            <a:miter lim="800000"/>
            <a:headEnd/>
            <a:tailEnd/>
          </a:ln>
        </p:spPr>
      </p:pic>
      <p:pic>
        <p:nvPicPr>
          <p:cNvPr id="43017" name="Рисунок 90"/>
          <p:cNvPicPr>
            <a:picLocks noChangeAspect="1" noChangeArrowheads="1"/>
          </p:cNvPicPr>
          <p:nvPr/>
        </p:nvPicPr>
        <p:blipFill>
          <a:blip r:embed="rId26" cstate="print"/>
          <a:srcRect/>
          <a:stretch>
            <a:fillRect/>
          </a:stretch>
        </p:blipFill>
        <p:spPr bwMode="auto">
          <a:xfrm>
            <a:off x="7215188" y="4117975"/>
            <a:ext cx="714375" cy="249238"/>
          </a:xfrm>
          <a:prstGeom prst="rect">
            <a:avLst/>
          </a:prstGeom>
          <a:noFill/>
          <a:ln w="9525">
            <a:noFill/>
            <a:miter lim="800000"/>
            <a:headEnd/>
            <a:tailEnd/>
          </a:ln>
        </p:spPr>
      </p:pic>
      <p:pic>
        <p:nvPicPr>
          <p:cNvPr id="43016" name="Рисунок 55"/>
          <p:cNvPicPr>
            <a:picLocks noChangeAspect="1" noChangeArrowheads="1"/>
          </p:cNvPicPr>
          <p:nvPr/>
        </p:nvPicPr>
        <p:blipFill>
          <a:blip r:embed="rId27" cstate="print"/>
          <a:srcRect/>
          <a:stretch>
            <a:fillRect/>
          </a:stretch>
        </p:blipFill>
        <p:spPr bwMode="auto">
          <a:xfrm>
            <a:off x="1571625" y="4714875"/>
            <a:ext cx="428625" cy="161925"/>
          </a:xfrm>
          <a:prstGeom prst="rect">
            <a:avLst/>
          </a:prstGeom>
          <a:noFill/>
          <a:ln w="9525">
            <a:noFill/>
            <a:miter lim="800000"/>
            <a:headEnd/>
            <a:tailEnd/>
          </a:ln>
        </p:spPr>
      </p:pic>
      <p:pic>
        <p:nvPicPr>
          <p:cNvPr id="43015" name="Рисунок 65"/>
          <p:cNvPicPr>
            <a:picLocks noChangeAspect="1" noChangeArrowheads="1"/>
          </p:cNvPicPr>
          <p:nvPr/>
        </p:nvPicPr>
        <p:blipFill>
          <a:blip r:embed="rId28" cstate="print"/>
          <a:srcRect/>
          <a:stretch>
            <a:fillRect/>
          </a:stretch>
        </p:blipFill>
        <p:spPr bwMode="auto">
          <a:xfrm>
            <a:off x="2143125" y="4714875"/>
            <a:ext cx="581025" cy="200025"/>
          </a:xfrm>
          <a:prstGeom prst="rect">
            <a:avLst/>
          </a:prstGeom>
          <a:noFill/>
          <a:ln w="9525">
            <a:noFill/>
            <a:miter lim="800000"/>
            <a:headEnd/>
            <a:tailEnd/>
          </a:ln>
        </p:spPr>
      </p:pic>
      <p:pic>
        <p:nvPicPr>
          <p:cNvPr id="43014" name="Рисунок 82"/>
          <p:cNvPicPr>
            <a:picLocks noChangeAspect="1" noChangeArrowheads="1"/>
          </p:cNvPicPr>
          <p:nvPr/>
        </p:nvPicPr>
        <p:blipFill>
          <a:blip r:embed="rId26" cstate="print"/>
          <a:srcRect/>
          <a:stretch>
            <a:fillRect/>
          </a:stretch>
        </p:blipFill>
        <p:spPr bwMode="auto">
          <a:xfrm>
            <a:off x="2857500" y="4714875"/>
            <a:ext cx="642938" cy="223838"/>
          </a:xfrm>
          <a:prstGeom prst="rect">
            <a:avLst/>
          </a:prstGeom>
          <a:noFill/>
          <a:ln w="9525">
            <a:noFill/>
            <a:miter lim="800000"/>
            <a:headEnd/>
            <a:tailEnd/>
          </a:ln>
        </p:spPr>
      </p:pic>
      <p:pic>
        <p:nvPicPr>
          <p:cNvPr id="43013" name="Рисунок 83"/>
          <p:cNvPicPr>
            <a:picLocks noChangeAspect="1" noChangeArrowheads="1"/>
          </p:cNvPicPr>
          <p:nvPr/>
        </p:nvPicPr>
        <p:blipFill>
          <a:blip r:embed="rId25" cstate="print"/>
          <a:srcRect/>
          <a:stretch>
            <a:fillRect/>
          </a:stretch>
        </p:blipFill>
        <p:spPr bwMode="auto">
          <a:xfrm>
            <a:off x="6357938" y="4143375"/>
            <a:ext cx="561975" cy="200025"/>
          </a:xfrm>
          <a:prstGeom prst="rect">
            <a:avLst/>
          </a:prstGeom>
          <a:noFill/>
          <a:ln w="9525">
            <a:noFill/>
            <a:miter lim="800000"/>
            <a:headEnd/>
            <a:tailEnd/>
          </a:ln>
        </p:spPr>
      </p:pic>
      <p:pic>
        <p:nvPicPr>
          <p:cNvPr id="43012" name="Рисунок 85"/>
          <p:cNvPicPr>
            <a:picLocks noChangeAspect="1" noChangeArrowheads="1"/>
          </p:cNvPicPr>
          <p:nvPr/>
        </p:nvPicPr>
        <p:blipFill>
          <a:blip r:embed="rId24" cstate="print"/>
          <a:srcRect/>
          <a:stretch>
            <a:fillRect/>
          </a:stretch>
        </p:blipFill>
        <p:spPr bwMode="auto">
          <a:xfrm>
            <a:off x="4572000" y="4643438"/>
            <a:ext cx="658813" cy="414337"/>
          </a:xfrm>
          <a:prstGeom prst="rect">
            <a:avLst/>
          </a:prstGeom>
          <a:noFill/>
          <a:ln w="9525">
            <a:noFill/>
            <a:miter lim="800000"/>
            <a:headEnd/>
            <a:tailEnd/>
          </a:ln>
        </p:spPr>
      </p:pic>
      <p:pic>
        <p:nvPicPr>
          <p:cNvPr id="43011" name="Рисунок 87"/>
          <p:cNvPicPr>
            <a:picLocks noChangeAspect="1" noChangeArrowheads="1"/>
          </p:cNvPicPr>
          <p:nvPr/>
        </p:nvPicPr>
        <p:blipFill>
          <a:blip r:embed="rId23" cstate="print"/>
          <a:srcRect/>
          <a:stretch>
            <a:fillRect/>
          </a:stretch>
        </p:blipFill>
        <p:spPr bwMode="auto">
          <a:xfrm>
            <a:off x="4500563" y="4143375"/>
            <a:ext cx="649287" cy="223838"/>
          </a:xfrm>
          <a:prstGeom prst="rect">
            <a:avLst/>
          </a:prstGeom>
          <a:noFill/>
          <a:ln w="9525">
            <a:noFill/>
            <a:miter lim="800000"/>
            <a:headEnd/>
            <a:tailEnd/>
          </a:ln>
        </p:spPr>
      </p:pic>
      <p:pic>
        <p:nvPicPr>
          <p:cNvPr id="43010" name="Рисунок 89"/>
          <p:cNvPicPr>
            <a:picLocks noChangeAspect="1" noChangeArrowheads="1"/>
          </p:cNvPicPr>
          <p:nvPr/>
        </p:nvPicPr>
        <p:blipFill>
          <a:blip r:embed="rId22" cstate="print"/>
          <a:srcRect/>
          <a:stretch>
            <a:fillRect/>
          </a:stretch>
        </p:blipFill>
        <p:spPr bwMode="auto">
          <a:xfrm>
            <a:off x="6357938" y="4714875"/>
            <a:ext cx="561975" cy="200025"/>
          </a:xfrm>
          <a:prstGeom prst="rect">
            <a:avLst/>
          </a:prstGeom>
          <a:noFill/>
          <a:ln w="9525">
            <a:noFill/>
            <a:miter lim="800000"/>
            <a:headEnd/>
            <a:tailEnd/>
          </a:ln>
        </p:spPr>
      </p:pic>
      <p:pic>
        <p:nvPicPr>
          <p:cNvPr id="43009" name="Рисунок 91"/>
          <p:cNvPicPr>
            <a:picLocks noChangeAspect="1" noChangeArrowheads="1"/>
          </p:cNvPicPr>
          <p:nvPr/>
        </p:nvPicPr>
        <p:blipFill>
          <a:blip r:embed="rId21" cstate="print"/>
          <a:srcRect/>
          <a:stretch>
            <a:fillRect/>
          </a:stretch>
        </p:blipFill>
        <p:spPr bwMode="auto">
          <a:xfrm>
            <a:off x="2928938" y="4071938"/>
            <a:ext cx="544512" cy="342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35"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0"/>
                                        <p:tgtEl>
                                          <p:spTgt spid="6"/>
                                        </p:tgtEl>
                                      </p:cBhvr>
                                    </p:animEffect>
                                    <p:anim calcmode="lin" valueType="num">
                                      <p:cBhvr>
                                        <p:cTn id="14" dur="3000" fill="hold"/>
                                        <p:tgtEl>
                                          <p:spTgt spid="6"/>
                                        </p:tgtEl>
                                        <p:attrNameLst>
                                          <p:attrName>style.rotation</p:attrName>
                                        </p:attrNameLst>
                                      </p:cBhvr>
                                      <p:tavLst>
                                        <p:tav tm="0">
                                          <p:val>
                                            <p:fltVal val="720"/>
                                          </p:val>
                                        </p:tav>
                                        <p:tav tm="100000">
                                          <p:val>
                                            <p:fltVal val="0"/>
                                          </p:val>
                                        </p:tav>
                                      </p:tavLst>
                                    </p:anim>
                                    <p:anim calcmode="lin" valueType="num">
                                      <p:cBhvr>
                                        <p:cTn id="15" dur="3000" fill="hold"/>
                                        <p:tgtEl>
                                          <p:spTgt spid="6"/>
                                        </p:tgtEl>
                                        <p:attrNameLst>
                                          <p:attrName>ppt_h</p:attrName>
                                        </p:attrNameLst>
                                      </p:cBhvr>
                                      <p:tavLst>
                                        <p:tav tm="0">
                                          <p:val>
                                            <p:fltVal val="0"/>
                                          </p:val>
                                        </p:tav>
                                        <p:tav tm="100000">
                                          <p:val>
                                            <p:strVal val="#ppt_h"/>
                                          </p:val>
                                        </p:tav>
                                      </p:tavLst>
                                    </p:anim>
                                    <p:anim calcmode="lin" valueType="num">
                                      <p:cBhvr>
                                        <p:cTn id="16" dur="3000" fill="hold"/>
                                        <p:tgtEl>
                                          <p:spTgt spid="6"/>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43047"/>
                                        </p:tgtEl>
                                        <p:attrNameLst>
                                          <p:attrName>style.visibility</p:attrName>
                                        </p:attrNameLst>
                                      </p:cBhvr>
                                      <p:to>
                                        <p:strVal val="visible"/>
                                      </p:to>
                                    </p:set>
                                    <p:animEffect transition="in" filter="fade">
                                      <p:cBhvr>
                                        <p:cTn id="19" dur="3000"/>
                                        <p:tgtEl>
                                          <p:spTgt spid="43047"/>
                                        </p:tgtEl>
                                      </p:cBhvr>
                                    </p:animEffect>
                                    <p:anim calcmode="lin" valueType="num">
                                      <p:cBhvr>
                                        <p:cTn id="20" dur="3000" fill="hold"/>
                                        <p:tgtEl>
                                          <p:spTgt spid="43047"/>
                                        </p:tgtEl>
                                        <p:attrNameLst>
                                          <p:attrName>style.rotation</p:attrName>
                                        </p:attrNameLst>
                                      </p:cBhvr>
                                      <p:tavLst>
                                        <p:tav tm="0">
                                          <p:val>
                                            <p:fltVal val="720"/>
                                          </p:val>
                                        </p:tav>
                                        <p:tav tm="100000">
                                          <p:val>
                                            <p:fltVal val="0"/>
                                          </p:val>
                                        </p:tav>
                                      </p:tavLst>
                                    </p:anim>
                                    <p:anim calcmode="lin" valueType="num">
                                      <p:cBhvr>
                                        <p:cTn id="21" dur="3000" fill="hold"/>
                                        <p:tgtEl>
                                          <p:spTgt spid="43047"/>
                                        </p:tgtEl>
                                        <p:attrNameLst>
                                          <p:attrName>ppt_h</p:attrName>
                                        </p:attrNameLst>
                                      </p:cBhvr>
                                      <p:tavLst>
                                        <p:tav tm="0">
                                          <p:val>
                                            <p:fltVal val="0"/>
                                          </p:val>
                                        </p:tav>
                                        <p:tav tm="100000">
                                          <p:val>
                                            <p:strVal val="#ppt_h"/>
                                          </p:val>
                                        </p:tav>
                                      </p:tavLst>
                                    </p:anim>
                                    <p:anim calcmode="lin" valueType="num">
                                      <p:cBhvr>
                                        <p:cTn id="22" dur="3000" fill="hold"/>
                                        <p:tgtEl>
                                          <p:spTgt spid="43047"/>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43046"/>
                                        </p:tgtEl>
                                        <p:attrNameLst>
                                          <p:attrName>style.visibility</p:attrName>
                                        </p:attrNameLst>
                                      </p:cBhvr>
                                      <p:to>
                                        <p:strVal val="visible"/>
                                      </p:to>
                                    </p:set>
                                    <p:animEffect transition="in" filter="fade">
                                      <p:cBhvr>
                                        <p:cTn id="25" dur="3000"/>
                                        <p:tgtEl>
                                          <p:spTgt spid="43046"/>
                                        </p:tgtEl>
                                      </p:cBhvr>
                                    </p:animEffect>
                                    <p:anim calcmode="lin" valueType="num">
                                      <p:cBhvr>
                                        <p:cTn id="26" dur="3000" fill="hold"/>
                                        <p:tgtEl>
                                          <p:spTgt spid="43046"/>
                                        </p:tgtEl>
                                        <p:attrNameLst>
                                          <p:attrName>style.rotation</p:attrName>
                                        </p:attrNameLst>
                                      </p:cBhvr>
                                      <p:tavLst>
                                        <p:tav tm="0">
                                          <p:val>
                                            <p:fltVal val="720"/>
                                          </p:val>
                                        </p:tav>
                                        <p:tav tm="100000">
                                          <p:val>
                                            <p:fltVal val="0"/>
                                          </p:val>
                                        </p:tav>
                                      </p:tavLst>
                                    </p:anim>
                                    <p:anim calcmode="lin" valueType="num">
                                      <p:cBhvr>
                                        <p:cTn id="27" dur="3000" fill="hold"/>
                                        <p:tgtEl>
                                          <p:spTgt spid="43046"/>
                                        </p:tgtEl>
                                        <p:attrNameLst>
                                          <p:attrName>ppt_h</p:attrName>
                                        </p:attrNameLst>
                                      </p:cBhvr>
                                      <p:tavLst>
                                        <p:tav tm="0">
                                          <p:val>
                                            <p:fltVal val="0"/>
                                          </p:val>
                                        </p:tav>
                                        <p:tav tm="100000">
                                          <p:val>
                                            <p:strVal val="#ppt_h"/>
                                          </p:val>
                                        </p:tav>
                                      </p:tavLst>
                                    </p:anim>
                                    <p:anim calcmode="lin" valueType="num">
                                      <p:cBhvr>
                                        <p:cTn id="28" dur="3000" fill="hold"/>
                                        <p:tgtEl>
                                          <p:spTgt spid="43046"/>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43045"/>
                                        </p:tgtEl>
                                        <p:attrNameLst>
                                          <p:attrName>style.visibility</p:attrName>
                                        </p:attrNameLst>
                                      </p:cBhvr>
                                      <p:to>
                                        <p:strVal val="visible"/>
                                      </p:to>
                                    </p:set>
                                    <p:animEffect transition="in" filter="fade">
                                      <p:cBhvr>
                                        <p:cTn id="31" dur="3000"/>
                                        <p:tgtEl>
                                          <p:spTgt spid="43045"/>
                                        </p:tgtEl>
                                      </p:cBhvr>
                                    </p:animEffect>
                                    <p:anim calcmode="lin" valueType="num">
                                      <p:cBhvr>
                                        <p:cTn id="32" dur="3000" fill="hold"/>
                                        <p:tgtEl>
                                          <p:spTgt spid="43045"/>
                                        </p:tgtEl>
                                        <p:attrNameLst>
                                          <p:attrName>style.rotation</p:attrName>
                                        </p:attrNameLst>
                                      </p:cBhvr>
                                      <p:tavLst>
                                        <p:tav tm="0">
                                          <p:val>
                                            <p:fltVal val="720"/>
                                          </p:val>
                                        </p:tav>
                                        <p:tav tm="100000">
                                          <p:val>
                                            <p:fltVal val="0"/>
                                          </p:val>
                                        </p:tav>
                                      </p:tavLst>
                                    </p:anim>
                                    <p:anim calcmode="lin" valueType="num">
                                      <p:cBhvr>
                                        <p:cTn id="33" dur="3000" fill="hold"/>
                                        <p:tgtEl>
                                          <p:spTgt spid="43045"/>
                                        </p:tgtEl>
                                        <p:attrNameLst>
                                          <p:attrName>ppt_h</p:attrName>
                                        </p:attrNameLst>
                                      </p:cBhvr>
                                      <p:tavLst>
                                        <p:tav tm="0">
                                          <p:val>
                                            <p:fltVal val="0"/>
                                          </p:val>
                                        </p:tav>
                                        <p:tav tm="100000">
                                          <p:val>
                                            <p:strVal val="#ppt_h"/>
                                          </p:val>
                                        </p:tav>
                                      </p:tavLst>
                                    </p:anim>
                                    <p:anim calcmode="lin" valueType="num">
                                      <p:cBhvr>
                                        <p:cTn id="34" dur="3000" fill="hold"/>
                                        <p:tgtEl>
                                          <p:spTgt spid="43045"/>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43044"/>
                                        </p:tgtEl>
                                        <p:attrNameLst>
                                          <p:attrName>style.visibility</p:attrName>
                                        </p:attrNameLst>
                                      </p:cBhvr>
                                      <p:to>
                                        <p:strVal val="visible"/>
                                      </p:to>
                                    </p:set>
                                    <p:animEffect transition="in" filter="fade">
                                      <p:cBhvr>
                                        <p:cTn id="37" dur="3000"/>
                                        <p:tgtEl>
                                          <p:spTgt spid="43044"/>
                                        </p:tgtEl>
                                      </p:cBhvr>
                                    </p:animEffect>
                                    <p:anim calcmode="lin" valueType="num">
                                      <p:cBhvr>
                                        <p:cTn id="38" dur="3000" fill="hold"/>
                                        <p:tgtEl>
                                          <p:spTgt spid="43044"/>
                                        </p:tgtEl>
                                        <p:attrNameLst>
                                          <p:attrName>style.rotation</p:attrName>
                                        </p:attrNameLst>
                                      </p:cBhvr>
                                      <p:tavLst>
                                        <p:tav tm="0">
                                          <p:val>
                                            <p:fltVal val="720"/>
                                          </p:val>
                                        </p:tav>
                                        <p:tav tm="100000">
                                          <p:val>
                                            <p:fltVal val="0"/>
                                          </p:val>
                                        </p:tav>
                                      </p:tavLst>
                                    </p:anim>
                                    <p:anim calcmode="lin" valueType="num">
                                      <p:cBhvr>
                                        <p:cTn id="39" dur="3000" fill="hold"/>
                                        <p:tgtEl>
                                          <p:spTgt spid="43044"/>
                                        </p:tgtEl>
                                        <p:attrNameLst>
                                          <p:attrName>ppt_h</p:attrName>
                                        </p:attrNameLst>
                                      </p:cBhvr>
                                      <p:tavLst>
                                        <p:tav tm="0">
                                          <p:val>
                                            <p:fltVal val="0"/>
                                          </p:val>
                                        </p:tav>
                                        <p:tav tm="100000">
                                          <p:val>
                                            <p:strVal val="#ppt_h"/>
                                          </p:val>
                                        </p:tav>
                                      </p:tavLst>
                                    </p:anim>
                                    <p:anim calcmode="lin" valueType="num">
                                      <p:cBhvr>
                                        <p:cTn id="40" dur="3000" fill="hold"/>
                                        <p:tgtEl>
                                          <p:spTgt spid="43044"/>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43043"/>
                                        </p:tgtEl>
                                        <p:attrNameLst>
                                          <p:attrName>style.visibility</p:attrName>
                                        </p:attrNameLst>
                                      </p:cBhvr>
                                      <p:to>
                                        <p:strVal val="visible"/>
                                      </p:to>
                                    </p:set>
                                    <p:animEffect transition="in" filter="fade">
                                      <p:cBhvr>
                                        <p:cTn id="43" dur="3000"/>
                                        <p:tgtEl>
                                          <p:spTgt spid="43043"/>
                                        </p:tgtEl>
                                      </p:cBhvr>
                                    </p:animEffect>
                                    <p:anim calcmode="lin" valueType="num">
                                      <p:cBhvr>
                                        <p:cTn id="44" dur="3000" fill="hold"/>
                                        <p:tgtEl>
                                          <p:spTgt spid="43043"/>
                                        </p:tgtEl>
                                        <p:attrNameLst>
                                          <p:attrName>style.rotation</p:attrName>
                                        </p:attrNameLst>
                                      </p:cBhvr>
                                      <p:tavLst>
                                        <p:tav tm="0">
                                          <p:val>
                                            <p:fltVal val="720"/>
                                          </p:val>
                                        </p:tav>
                                        <p:tav tm="100000">
                                          <p:val>
                                            <p:fltVal val="0"/>
                                          </p:val>
                                        </p:tav>
                                      </p:tavLst>
                                    </p:anim>
                                    <p:anim calcmode="lin" valueType="num">
                                      <p:cBhvr>
                                        <p:cTn id="45" dur="3000" fill="hold"/>
                                        <p:tgtEl>
                                          <p:spTgt spid="43043"/>
                                        </p:tgtEl>
                                        <p:attrNameLst>
                                          <p:attrName>ppt_h</p:attrName>
                                        </p:attrNameLst>
                                      </p:cBhvr>
                                      <p:tavLst>
                                        <p:tav tm="0">
                                          <p:val>
                                            <p:fltVal val="0"/>
                                          </p:val>
                                        </p:tav>
                                        <p:tav tm="100000">
                                          <p:val>
                                            <p:strVal val="#ppt_h"/>
                                          </p:val>
                                        </p:tav>
                                      </p:tavLst>
                                    </p:anim>
                                    <p:anim calcmode="lin" valueType="num">
                                      <p:cBhvr>
                                        <p:cTn id="46" dur="3000" fill="hold"/>
                                        <p:tgtEl>
                                          <p:spTgt spid="43043"/>
                                        </p:tgtEl>
                                        <p:attrNameLst>
                                          <p:attrName>ppt_w</p:attrName>
                                        </p:attrNameLst>
                                      </p:cBhvr>
                                      <p:tavLst>
                                        <p:tav tm="0">
                                          <p:val>
                                            <p:fltVal val="0"/>
                                          </p:val>
                                        </p:tav>
                                        <p:tav tm="100000">
                                          <p:val>
                                            <p:strVal val="#ppt_w"/>
                                          </p:val>
                                        </p:tav>
                                      </p:tavLst>
                                    </p:anim>
                                  </p:childTnLst>
                                </p:cTn>
                              </p:par>
                              <p:par>
                                <p:cTn id="47" presetID="35" presetClass="entr" presetSubtype="0" fill="hold" nodeType="withEffect">
                                  <p:stCondLst>
                                    <p:cond delay="0"/>
                                  </p:stCondLst>
                                  <p:childTnLst>
                                    <p:set>
                                      <p:cBhvr>
                                        <p:cTn id="48" dur="1" fill="hold">
                                          <p:stCondLst>
                                            <p:cond delay="0"/>
                                          </p:stCondLst>
                                        </p:cTn>
                                        <p:tgtEl>
                                          <p:spTgt spid="43042"/>
                                        </p:tgtEl>
                                        <p:attrNameLst>
                                          <p:attrName>style.visibility</p:attrName>
                                        </p:attrNameLst>
                                      </p:cBhvr>
                                      <p:to>
                                        <p:strVal val="visible"/>
                                      </p:to>
                                    </p:set>
                                    <p:animEffect transition="in" filter="fade">
                                      <p:cBhvr>
                                        <p:cTn id="49" dur="3000"/>
                                        <p:tgtEl>
                                          <p:spTgt spid="43042"/>
                                        </p:tgtEl>
                                      </p:cBhvr>
                                    </p:animEffect>
                                    <p:anim calcmode="lin" valueType="num">
                                      <p:cBhvr>
                                        <p:cTn id="50" dur="3000" fill="hold"/>
                                        <p:tgtEl>
                                          <p:spTgt spid="43042"/>
                                        </p:tgtEl>
                                        <p:attrNameLst>
                                          <p:attrName>style.rotation</p:attrName>
                                        </p:attrNameLst>
                                      </p:cBhvr>
                                      <p:tavLst>
                                        <p:tav tm="0">
                                          <p:val>
                                            <p:fltVal val="720"/>
                                          </p:val>
                                        </p:tav>
                                        <p:tav tm="100000">
                                          <p:val>
                                            <p:fltVal val="0"/>
                                          </p:val>
                                        </p:tav>
                                      </p:tavLst>
                                    </p:anim>
                                    <p:anim calcmode="lin" valueType="num">
                                      <p:cBhvr>
                                        <p:cTn id="51" dur="3000" fill="hold"/>
                                        <p:tgtEl>
                                          <p:spTgt spid="43042"/>
                                        </p:tgtEl>
                                        <p:attrNameLst>
                                          <p:attrName>ppt_h</p:attrName>
                                        </p:attrNameLst>
                                      </p:cBhvr>
                                      <p:tavLst>
                                        <p:tav tm="0">
                                          <p:val>
                                            <p:fltVal val="0"/>
                                          </p:val>
                                        </p:tav>
                                        <p:tav tm="100000">
                                          <p:val>
                                            <p:strVal val="#ppt_h"/>
                                          </p:val>
                                        </p:tav>
                                      </p:tavLst>
                                    </p:anim>
                                    <p:anim calcmode="lin" valueType="num">
                                      <p:cBhvr>
                                        <p:cTn id="52" dur="3000" fill="hold"/>
                                        <p:tgtEl>
                                          <p:spTgt spid="43042"/>
                                        </p:tgtEl>
                                        <p:attrNameLst>
                                          <p:attrName>ppt_w</p:attrName>
                                        </p:attrNameLst>
                                      </p:cBhvr>
                                      <p:tavLst>
                                        <p:tav tm="0">
                                          <p:val>
                                            <p:fltVal val="0"/>
                                          </p:val>
                                        </p:tav>
                                        <p:tav tm="100000">
                                          <p:val>
                                            <p:strVal val="#ppt_w"/>
                                          </p:val>
                                        </p:tav>
                                      </p:tavLst>
                                    </p:anim>
                                  </p:childTnLst>
                                </p:cTn>
                              </p:par>
                              <p:par>
                                <p:cTn id="53" presetID="35" presetClass="entr" presetSubtype="0" fill="hold" nodeType="withEffect">
                                  <p:stCondLst>
                                    <p:cond delay="0"/>
                                  </p:stCondLst>
                                  <p:childTnLst>
                                    <p:set>
                                      <p:cBhvr>
                                        <p:cTn id="54" dur="1" fill="hold">
                                          <p:stCondLst>
                                            <p:cond delay="0"/>
                                          </p:stCondLst>
                                        </p:cTn>
                                        <p:tgtEl>
                                          <p:spTgt spid="43041"/>
                                        </p:tgtEl>
                                        <p:attrNameLst>
                                          <p:attrName>style.visibility</p:attrName>
                                        </p:attrNameLst>
                                      </p:cBhvr>
                                      <p:to>
                                        <p:strVal val="visible"/>
                                      </p:to>
                                    </p:set>
                                    <p:animEffect transition="in" filter="fade">
                                      <p:cBhvr>
                                        <p:cTn id="55" dur="3000"/>
                                        <p:tgtEl>
                                          <p:spTgt spid="43041"/>
                                        </p:tgtEl>
                                      </p:cBhvr>
                                    </p:animEffect>
                                    <p:anim calcmode="lin" valueType="num">
                                      <p:cBhvr>
                                        <p:cTn id="56" dur="3000" fill="hold"/>
                                        <p:tgtEl>
                                          <p:spTgt spid="43041"/>
                                        </p:tgtEl>
                                        <p:attrNameLst>
                                          <p:attrName>style.rotation</p:attrName>
                                        </p:attrNameLst>
                                      </p:cBhvr>
                                      <p:tavLst>
                                        <p:tav tm="0">
                                          <p:val>
                                            <p:fltVal val="720"/>
                                          </p:val>
                                        </p:tav>
                                        <p:tav tm="100000">
                                          <p:val>
                                            <p:fltVal val="0"/>
                                          </p:val>
                                        </p:tav>
                                      </p:tavLst>
                                    </p:anim>
                                    <p:anim calcmode="lin" valueType="num">
                                      <p:cBhvr>
                                        <p:cTn id="57" dur="3000" fill="hold"/>
                                        <p:tgtEl>
                                          <p:spTgt spid="43041"/>
                                        </p:tgtEl>
                                        <p:attrNameLst>
                                          <p:attrName>ppt_h</p:attrName>
                                        </p:attrNameLst>
                                      </p:cBhvr>
                                      <p:tavLst>
                                        <p:tav tm="0">
                                          <p:val>
                                            <p:fltVal val="0"/>
                                          </p:val>
                                        </p:tav>
                                        <p:tav tm="100000">
                                          <p:val>
                                            <p:strVal val="#ppt_h"/>
                                          </p:val>
                                        </p:tav>
                                      </p:tavLst>
                                    </p:anim>
                                    <p:anim calcmode="lin" valueType="num">
                                      <p:cBhvr>
                                        <p:cTn id="58" dur="3000" fill="hold"/>
                                        <p:tgtEl>
                                          <p:spTgt spid="43041"/>
                                        </p:tgtEl>
                                        <p:attrNameLst>
                                          <p:attrName>ppt_w</p:attrName>
                                        </p:attrNameLst>
                                      </p:cBhvr>
                                      <p:tavLst>
                                        <p:tav tm="0">
                                          <p:val>
                                            <p:fltVal val="0"/>
                                          </p:val>
                                        </p:tav>
                                        <p:tav tm="100000">
                                          <p:val>
                                            <p:strVal val="#ppt_w"/>
                                          </p:val>
                                        </p:tav>
                                      </p:tavLst>
                                    </p:anim>
                                  </p:childTnLst>
                                </p:cTn>
                              </p:par>
                              <p:par>
                                <p:cTn id="59" presetID="35" presetClass="entr" presetSubtype="0" fill="hold" nodeType="withEffect">
                                  <p:stCondLst>
                                    <p:cond delay="0"/>
                                  </p:stCondLst>
                                  <p:childTnLst>
                                    <p:set>
                                      <p:cBhvr>
                                        <p:cTn id="60" dur="1" fill="hold">
                                          <p:stCondLst>
                                            <p:cond delay="0"/>
                                          </p:stCondLst>
                                        </p:cTn>
                                        <p:tgtEl>
                                          <p:spTgt spid="43040"/>
                                        </p:tgtEl>
                                        <p:attrNameLst>
                                          <p:attrName>style.visibility</p:attrName>
                                        </p:attrNameLst>
                                      </p:cBhvr>
                                      <p:to>
                                        <p:strVal val="visible"/>
                                      </p:to>
                                    </p:set>
                                    <p:animEffect transition="in" filter="fade">
                                      <p:cBhvr>
                                        <p:cTn id="61" dur="3000"/>
                                        <p:tgtEl>
                                          <p:spTgt spid="43040"/>
                                        </p:tgtEl>
                                      </p:cBhvr>
                                    </p:animEffect>
                                    <p:anim calcmode="lin" valueType="num">
                                      <p:cBhvr>
                                        <p:cTn id="62" dur="3000" fill="hold"/>
                                        <p:tgtEl>
                                          <p:spTgt spid="43040"/>
                                        </p:tgtEl>
                                        <p:attrNameLst>
                                          <p:attrName>style.rotation</p:attrName>
                                        </p:attrNameLst>
                                      </p:cBhvr>
                                      <p:tavLst>
                                        <p:tav tm="0">
                                          <p:val>
                                            <p:fltVal val="720"/>
                                          </p:val>
                                        </p:tav>
                                        <p:tav tm="100000">
                                          <p:val>
                                            <p:fltVal val="0"/>
                                          </p:val>
                                        </p:tav>
                                      </p:tavLst>
                                    </p:anim>
                                    <p:anim calcmode="lin" valueType="num">
                                      <p:cBhvr>
                                        <p:cTn id="63" dur="3000" fill="hold"/>
                                        <p:tgtEl>
                                          <p:spTgt spid="43040"/>
                                        </p:tgtEl>
                                        <p:attrNameLst>
                                          <p:attrName>ppt_h</p:attrName>
                                        </p:attrNameLst>
                                      </p:cBhvr>
                                      <p:tavLst>
                                        <p:tav tm="0">
                                          <p:val>
                                            <p:fltVal val="0"/>
                                          </p:val>
                                        </p:tav>
                                        <p:tav tm="100000">
                                          <p:val>
                                            <p:strVal val="#ppt_h"/>
                                          </p:val>
                                        </p:tav>
                                      </p:tavLst>
                                    </p:anim>
                                    <p:anim calcmode="lin" valueType="num">
                                      <p:cBhvr>
                                        <p:cTn id="64" dur="3000" fill="hold"/>
                                        <p:tgtEl>
                                          <p:spTgt spid="43040"/>
                                        </p:tgtEl>
                                        <p:attrNameLst>
                                          <p:attrName>ppt_w</p:attrName>
                                        </p:attrNameLst>
                                      </p:cBhvr>
                                      <p:tavLst>
                                        <p:tav tm="0">
                                          <p:val>
                                            <p:fltVal val="0"/>
                                          </p:val>
                                        </p:tav>
                                        <p:tav tm="100000">
                                          <p:val>
                                            <p:strVal val="#ppt_w"/>
                                          </p:val>
                                        </p:tav>
                                      </p:tavLst>
                                    </p:anim>
                                  </p:childTnLst>
                                </p:cTn>
                              </p:par>
                              <p:par>
                                <p:cTn id="65" presetID="35" presetClass="entr" presetSubtype="0" fill="hold" nodeType="withEffect">
                                  <p:stCondLst>
                                    <p:cond delay="0"/>
                                  </p:stCondLst>
                                  <p:childTnLst>
                                    <p:set>
                                      <p:cBhvr>
                                        <p:cTn id="66" dur="1" fill="hold">
                                          <p:stCondLst>
                                            <p:cond delay="0"/>
                                          </p:stCondLst>
                                        </p:cTn>
                                        <p:tgtEl>
                                          <p:spTgt spid="43039"/>
                                        </p:tgtEl>
                                        <p:attrNameLst>
                                          <p:attrName>style.visibility</p:attrName>
                                        </p:attrNameLst>
                                      </p:cBhvr>
                                      <p:to>
                                        <p:strVal val="visible"/>
                                      </p:to>
                                    </p:set>
                                    <p:animEffect transition="in" filter="fade">
                                      <p:cBhvr>
                                        <p:cTn id="67" dur="3000"/>
                                        <p:tgtEl>
                                          <p:spTgt spid="43039"/>
                                        </p:tgtEl>
                                      </p:cBhvr>
                                    </p:animEffect>
                                    <p:anim calcmode="lin" valueType="num">
                                      <p:cBhvr>
                                        <p:cTn id="68" dur="3000" fill="hold"/>
                                        <p:tgtEl>
                                          <p:spTgt spid="43039"/>
                                        </p:tgtEl>
                                        <p:attrNameLst>
                                          <p:attrName>style.rotation</p:attrName>
                                        </p:attrNameLst>
                                      </p:cBhvr>
                                      <p:tavLst>
                                        <p:tav tm="0">
                                          <p:val>
                                            <p:fltVal val="720"/>
                                          </p:val>
                                        </p:tav>
                                        <p:tav tm="100000">
                                          <p:val>
                                            <p:fltVal val="0"/>
                                          </p:val>
                                        </p:tav>
                                      </p:tavLst>
                                    </p:anim>
                                    <p:anim calcmode="lin" valueType="num">
                                      <p:cBhvr>
                                        <p:cTn id="69" dur="3000" fill="hold"/>
                                        <p:tgtEl>
                                          <p:spTgt spid="43039"/>
                                        </p:tgtEl>
                                        <p:attrNameLst>
                                          <p:attrName>ppt_h</p:attrName>
                                        </p:attrNameLst>
                                      </p:cBhvr>
                                      <p:tavLst>
                                        <p:tav tm="0">
                                          <p:val>
                                            <p:fltVal val="0"/>
                                          </p:val>
                                        </p:tav>
                                        <p:tav tm="100000">
                                          <p:val>
                                            <p:strVal val="#ppt_h"/>
                                          </p:val>
                                        </p:tav>
                                      </p:tavLst>
                                    </p:anim>
                                    <p:anim calcmode="lin" valueType="num">
                                      <p:cBhvr>
                                        <p:cTn id="70" dur="3000" fill="hold"/>
                                        <p:tgtEl>
                                          <p:spTgt spid="43039"/>
                                        </p:tgtEl>
                                        <p:attrNameLst>
                                          <p:attrName>ppt_w</p:attrName>
                                        </p:attrNameLst>
                                      </p:cBhvr>
                                      <p:tavLst>
                                        <p:tav tm="0">
                                          <p:val>
                                            <p:fltVal val="0"/>
                                          </p:val>
                                        </p:tav>
                                        <p:tav tm="100000">
                                          <p:val>
                                            <p:strVal val="#ppt_w"/>
                                          </p:val>
                                        </p:tav>
                                      </p:tavLst>
                                    </p:anim>
                                  </p:childTnLst>
                                </p:cTn>
                              </p:par>
                              <p:par>
                                <p:cTn id="71" presetID="35" presetClass="entr" presetSubtype="0" fill="hold" nodeType="withEffect">
                                  <p:stCondLst>
                                    <p:cond delay="0"/>
                                  </p:stCondLst>
                                  <p:childTnLst>
                                    <p:set>
                                      <p:cBhvr>
                                        <p:cTn id="72" dur="1" fill="hold">
                                          <p:stCondLst>
                                            <p:cond delay="0"/>
                                          </p:stCondLst>
                                        </p:cTn>
                                        <p:tgtEl>
                                          <p:spTgt spid="43038"/>
                                        </p:tgtEl>
                                        <p:attrNameLst>
                                          <p:attrName>style.visibility</p:attrName>
                                        </p:attrNameLst>
                                      </p:cBhvr>
                                      <p:to>
                                        <p:strVal val="visible"/>
                                      </p:to>
                                    </p:set>
                                    <p:animEffect transition="in" filter="fade">
                                      <p:cBhvr>
                                        <p:cTn id="73" dur="3000"/>
                                        <p:tgtEl>
                                          <p:spTgt spid="43038"/>
                                        </p:tgtEl>
                                      </p:cBhvr>
                                    </p:animEffect>
                                    <p:anim calcmode="lin" valueType="num">
                                      <p:cBhvr>
                                        <p:cTn id="74" dur="3000" fill="hold"/>
                                        <p:tgtEl>
                                          <p:spTgt spid="43038"/>
                                        </p:tgtEl>
                                        <p:attrNameLst>
                                          <p:attrName>style.rotation</p:attrName>
                                        </p:attrNameLst>
                                      </p:cBhvr>
                                      <p:tavLst>
                                        <p:tav tm="0">
                                          <p:val>
                                            <p:fltVal val="720"/>
                                          </p:val>
                                        </p:tav>
                                        <p:tav tm="100000">
                                          <p:val>
                                            <p:fltVal val="0"/>
                                          </p:val>
                                        </p:tav>
                                      </p:tavLst>
                                    </p:anim>
                                    <p:anim calcmode="lin" valueType="num">
                                      <p:cBhvr>
                                        <p:cTn id="75" dur="3000" fill="hold"/>
                                        <p:tgtEl>
                                          <p:spTgt spid="43038"/>
                                        </p:tgtEl>
                                        <p:attrNameLst>
                                          <p:attrName>ppt_h</p:attrName>
                                        </p:attrNameLst>
                                      </p:cBhvr>
                                      <p:tavLst>
                                        <p:tav tm="0">
                                          <p:val>
                                            <p:fltVal val="0"/>
                                          </p:val>
                                        </p:tav>
                                        <p:tav tm="100000">
                                          <p:val>
                                            <p:strVal val="#ppt_h"/>
                                          </p:val>
                                        </p:tav>
                                      </p:tavLst>
                                    </p:anim>
                                    <p:anim calcmode="lin" valueType="num">
                                      <p:cBhvr>
                                        <p:cTn id="76" dur="3000" fill="hold"/>
                                        <p:tgtEl>
                                          <p:spTgt spid="43038"/>
                                        </p:tgtEl>
                                        <p:attrNameLst>
                                          <p:attrName>ppt_w</p:attrName>
                                        </p:attrNameLst>
                                      </p:cBhvr>
                                      <p:tavLst>
                                        <p:tav tm="0">
                                          <p:val>
                                            <p:fltVal val="0"/>
                                          </p:val>
                                        </p:tav>
                                        <p:tav tm="100000">
                                          <p:val>
                                            <p:strVal val="#ppt_w"/>
                                          </p:val>
                                        </p:tav>
                                      </p:tavLst>
                                    </p:anim>
                                  </p:childTnLst>
                                </p:cTn>
                              </p:par>
                              <p:par>
                                <p:cTn id="77" presetID="35" presetClass="entr" presetSubtype="0" fill="hold" nodeType="withEffect">
                                  <p:stCondLst>
                                    <p:cond delay="0"/>
                                  </p:stCondLst>
                                  <p:childTnLst>
                                    <p:set>
                                      <p:cBhvr>
                                        <p:cTn id="78" dur="1" fill="hold">
                                          <p:stCondLst>
                                            <p:cond delay="0"/>
                                          </p:stCondLst>
                                        </p:cTn>
                                        <p:tgtEl>
                                          <p:spTgt spid="43037"/>
                                        </p:tgtEl>
                                        <p:attrNameLst>
                                          <p:attrName>style.visibility</p:attrName>
                                        </p:attrNameLst>
                                      </p:cBhvr>
                                      <p:to>
                                        <p:strVal val="visible"/>
                                      </p:to>
                                    </p:set>
                                    <p:animEffect transition="in" filter="fade">
                                      <p:cBhvr>
                                        <p:cTn id="79" dur="3000"/>
                                        <p:tgtEl>
                                          <p:spTgt spid="43037"/>
                                        </p:tgtEl>
                                      </p:cBhvr>
                                    </p:animEffect>
                                    <p:anim calcmode="lin" valueType="num">
                                      <p:cBhvr>
                                        <p:cTn id="80" dur="3000" fill="hold"/>
                                        <p:tgtEl>
                                          <p:spTgt spid="43037"/>
                                        </p:tgtEl>
                                        <p:attrNameLst>
                                          <p:attrName>style.rotation</p:attrName>
                                        </p:attrNameLst>
                                      </p:cBhvr>
                                      <p:tavLst>
                                        <p:tav tm="0">
                                          <p:val>
                                            <p:fltVal val="720"/>
                                          </p:val>
                                        </p:tav>
                                        <p:tav tm="100000">
                                          <p:val>
                                            <p:fltVal val="0"/>
                                          </p:val>
                                        </p:tav>
                                      </p:tavLst>
                                    </p:anim>
                                    <p:anim calcmode="lin" valueType="num">
                                      <p:cBhvr>
                                        <p:cTn id="81" dur="3000" fill="hold"/>
                                        <p:tgtEl>
                                          <p:spTgt spid="43037"/>
                                        </p:tgtEl>
                                        <p:attrNameLst>
                                          <p:attrName>ppt_h</p:attrName>
                                        </p:attrNameLst>
                                      </p:cBhvr>
                                      <p:tavLst>
                                        <p:tav tm="0">
                                          <p:val>
                                            <p:fltVal val="0"/>
                                          </p:val>
                                        </p:tav>
                                        <p:tav tm="100000">
                                          <p:val>
                                            <p:strVal val="#ppt_h"/>
                                          </p:val>
                                        </p:tav>
                                      </p:tavLst>
                                    </p:anim>
                                    <p:anim calcmode="lin" valueType="num">
                                      <p:cBhvr>
                                        <p:cTn id="82" dur="3000" fill="hold"/>
                                        <p:tgtEl>
                                          <p:spTgt spid="43037"/>
                                        </p:tgtEl>
                                        <p:attrNameLst>
                                          <p:attrName>ppt_w</p:attrName>
                                        </p:attrNameLst>
                                      </p:cBhvr>
                                      <p:tavLst>
                                        <p:tav tm="0">
                                          <p:val>
                                            <p:fltVal val="0"/>
                                          </p:val>
                                        </p:tav>
                                        <p:tav tm="100000">
                                          <p:val>
                                            <p:strVal val="#ppt_w"/>
                                          </p:val>
                                        </p:tav>
                                      </p:tavLst>
                                    </p:anim>
                                  </p:childTnLst>
                                </p:cTn>
                              </p:par>
                              <p:par>
                                <p:cTn id="83" presetID="35" presetClass="entr" presetSubtype="0" fill="hold" nodeType="withEffect">
                                  <p:stCondLst>
                                    <p:cond delay="0"/>
                                  </p:stCondLst>
                                  <p:childTnLst>
                                    <p:set>
                                      <p:cBhvr>
                                        <p:cTn id="84" dur="1" fill="hold">
                                          <p:stCondLst>
                                            <p:cond delay="0"/>
                                          </p:stCondLst>
                                        </p:cTn>
                                        <p:tgtEl>
                                          <p:spTgt spid="43036"/>
                                        </p:tgtEl>
                                        <p:attrNameLst>
                                          <p:attrName>style.visibility</p:attrName>
                                        </p:attrNameLst>
                                      </p:cBhvr>
                                      <p:to>
                                        <p:strVal val="visible"/>
                                      </p:to>
                                    </p:set>
                                    <p:animEffect transition="in" filter="fade">
                                      <p:cBhvr>
                                        <p:cTn id="85" dur="3000"/>
                                        <p:tgtEl>
                                          <p:spTgt spid="43036"/>
                                        </p:tgtEl>
                                      </p:cBhvr>
                                    </p:animEffect>
                                    <p:anim calcmode="lin" valueType="num">
                                      <p:cBhvr>
                                        <p:cTn id="86" dur="3000" fill="hold"/>
                                        <p:tgtEl>
                                          <p:spTgt spid="43036"/>
                                        </p:tgtEl>
                                        <p:attrNameLst>
                                          <p:attrName>style.rotation</p:attrName>
                                        </p:attrNameLst>
                                      </p:cBhvr>
                                      <p:tavLst>
                                        <p:tav tm="0">
                                          <p:val>
                                            <p:fltVal val="720"/>
                                          </p:val>
                                        </p:tav>
                                        <p:tav tm="100000">
                                          <p:val>
                                            <p:fltVal val="0"/>
                                          </p:val>
                                        </p:tav>
                                      </p:tavLst>
                                    </p:anim>
                                    <p:anim calcmode="lin" valueType="num">
                                      <p:cBhvr>
                                        <p:cTn id="87" dur="3000" fill="hold"/>
                                        <p:tgtEl>
                                          <p:spTgt spid="43036"/>
                                        </p:tgtEl>
                                        <p:attrNameLst>
                                          <p:attrName>ppt_h</p:attrName>
                                        </p:attrNameLst>
                                      </p:cBhvr>
                                      <p:tavLst>
                                        <p:tav tm="0">
                                          <p:val>
                                            <p:fltVal val="0"/>
                                          </p:val>
                                        </p:tav>
                                        <p:tav tm="100000">
                                          <p:val>
                                            <p:strVal val="#ppt_h"/>
                                          </p:val>
                                        </p:tav>
                                      </p:tavLst>
                                    </p:anim>
                                    <p:anim calcmode="lin" valueType="num">
                                      <p:cBhvr>
                                        <p:cTn id="88" dur="3000" fill="hold"/>
                                        <p:tgtEl>
                                          <p:spTgt spid="43036"/>
                                        </p:tgtEl>
                                        <p:attrNameLst>
                                          <p:attrName>ppt_w</p:attrName>
                                        </p:attrNameLst>
                                      </p:cBhvr>
                                      <p:tavLst>
                                        <p:tav tm="0">
                                          <p:val>
                                            <p:fltVal val="0"/>
                                          </p:val>
                                        </p:tav>
                                        <p:tav tm="100000">
                                          <p:val>
                                            <p:strVal val="#ppt_w"/>
                                          </p:val>
                                        </p:tav>
                                      </p:tavLst>
                                    </p:anim>
                                  </p:childTnLst>
                                </p:cTn>
                              </p:par>
                              <p:par>
                                <p:cTn id="89" presetID="35" presetClass="entr" presetSubtype="0" fill="hold" nodeType="withEffect">
                                  <p:stCondLst>
                                    <p:cond delay="0"/>
                                  </p:stCondLst>
                                  <p:childTnLst>
                                    <p:set>
                                      <p:cBhvr>
                                        <p:cTn id="90" dur="1" fill="hold">
                                          <p:stCondLst>
                                            <p:cond delay="0"/>
                                          </p:stCondLst>
                                        </p:cTn>
                                        <p:tgtEl>
                                          <p:spTgt spid="43035"/>
                                        </p:tgtEl>
                                        <p:attrNameLst>
                                          <p:attrName>style.visibility</p:attrName>
                                        </p:attrNameLst>
                                      </p:cBhvr>
                                      <p:to>
                                        <p:strVal val="visible"/>
                                      </p:to>
                                    </p:set>
                                    <p:animEffect transition="in" filter="fade">
                                      <p:cBhvr>
                                        <p:cTn id="91" dur="3000"/>
                                        <p:tgtEl>
                                          <p:spTgt spid="43035"/>
                                        </p:tgtEl>
                                      </p:cBhvr>
                                    </p:animEffect>
                                    <p:anim calcmode="lin" valueType="num">
                                      <p:cBhvr>
                                        <p:cTn id="92" dur="3000" fill="hold"/>
                                        <p:tgtEl>
                                          <p:spTgt spid="43035"/>
                                        </p:tgtEl>
                                        <p:attrNameLst>
                                          <p:attrName>style.rotation</p:attrName>
                                        </p:attrNameLst>
                                      </p:cBhvr>
                                      <p:tavLst>
                                        <p:tav tm="0">
                                          <p:val>
                                            <p:fltVal val="720"/>
                                          </p:val>
                                        </p:tav>
                                        <p:tav tm="100000">
                                          <p:val>
                                            <p:fltVal val="0"/>
                                          </p:val>
                                        </p:tav>
                                      </p:tavLst>
                                    </p:anim>
                                    <p:anim calcmode="lin" valueType="num">
                                      <p:cBhvr>
                                        <p:cTn id="93" dur="3000" fill="hold"/>
                                        <p:tgtEl>
                                          <p:spTgt spid="43035"/>
                                        </p:tgtEl>
                                        <p:attrNameLst>
                                          <p:attrName>ppt_h</p:attrName>
                                        </p:attrNameLst>
                                      </p:cBhvr>
                                      <p:tavLst>
                                        <p:tav tm="0">
                                          <p:val>
                                            <p:fltVal val="0"/>
                                          </p:val>
                                        </p:tav>
                                        <p:tav tm="100000">
                                          <p:val>
                                            <p:strVal val="#ppt_h"/>
                                          </p:val>
                                        </p:tav>
                                      </p:tavLst>
                                    </p:anim>
                                    <p:anim calcmode="lin" valueType="num">
                                      <p:cBhvr>
                                        <p:cTn id="94" dur="3000" fill="hold"/>
                                        <p:tgtEl>
                                          <p:spTgt spid="43035"/>
                                        </p:tgtEl>
                                        <p:attrNameLst>
                                          <p:attrName>ppt_w</p:attrName>
                                        </p:attrNameLst>
                                      </p:cBhvr>
                                      <p:tavLst>
                                        <p:tav tm="0">
                                          <p:val>
                                            <p:fltVal val="0"/>
                                          </p:val>
                                        </p:tav>
                                        <p:tav tm="100000">
                                          <p:val>
                                            <p:strVal val="#ppt_w"/>
                                          </p:val>
                                        </p:tav>
                                      </p:tavLst>
                                    </p:anim>
                                  </p:childTnLst>
                                </p:cTn>
                              </p:par>
                              <p:par>
                                <p:cTn id="95" presetID="35" presetClass="entr" presetSubtype="0" fill="hold" nodeType="withEffect">
                                  <p:stCondLst>
                                    <p:cond delay="0"/>
                                  </p:stCondLst>
                                  <p:childTnLst>
                                    <p:set>
                                      <p:cBhvr>
                                        <p:cTn id="96" dur="1" fill="hold">
                                          <p:stCondLst>
                                            <p:cond delay="0"/>
                                          </p:stCondLst>
                                        </p:cTn>
                                        <p:tgtEl>
                                          <p:spTgt spid="43034"/>
                                        </p:tgtEl>
                                        <p:attrNameLst>
                                          <p:attrName>style.visibility</p:attrName>
                                        </p:attrNameLst>
                                      </p:cBhvr>
                                      <p:to>
                                        <p:strVal val="visible"/>
                                      </p:to>
                                    </p:set>
                                    <p:animEffect transition="in" filter="fade">
                                      <p:cBhvr>
                                        <p:cTn id="97" dur="3000"/>
                                        <p:tgtEl>
                                          <p:spTgt spid="43034"/>
                                        </p:tgtEl>
                                      </p:cBhvr>
                                    </p:animEffect>
                                    <p:anim calcmode="lin" valueType="num">
                                      <p:cBhvr>
                                        <p:cTn id="98" dur="3000" fill="hold"/>
                                        <p:tgtEl>
                                          <p:spTgt spid="43034"/>
                                        </p:tgtEl>
                                        <p:attrNameLst>
                                          <p:attrName>style.rotation</p:attrName>
                                        </p:attrNameLst>
                                      </p:cBhvr>
                                      <p:tavLst>
                                        <p:tav tm="0">
                                          <p:val>
                                            <p:fltVal val="720"/>
                                          </p:val>
                                        </p:tav>
                                        <p:tav tm="100000">
                                          <p:val>
                                            <p:fltVal val="0"/>
                                          </p:val>
                                        </p:tav>
                                      </p:tavLst>
                                    </p:anim>
                                    <p:anim calcmode="lin" valueType="num">
                                      <p:cBhvr>
                                        <p:cTn id="99" dur="3000" fill="hold"/>
                                        <p:tgtEl>
                                          <p:spTgt spid="43034"/>
                                        </p:tgtEl>
                                        <p:attrNameLst>
                                          <p:attrName>ppt_h</p:attrName>
                                        </p:attrNameLst>
                                      </p:cBhvr>
                                      <p:tavLst>
                                        <p:tav tm="0">
                                          <p:val>
                                            <p:fltVal val="0"/>
                                          </p:val>
                                        </p:tav>
                                        <p:tav tm="100000">
                                          <p:val>
                                            <p:strVal val="#ppt_h"/>
                                          </p:val>
                                        </p:tav>
                                      </p:tavLst>
                                    </p:anim>
                                    <p:anim calcmode="lin" valueType="num">
                                      <p:cBhvr>
                                        <p:cTn id="100" dur="3000" fill="hold"/>
                                        <p:tgtEl>
                                          <p:spTgt spid="43034"/>
                                        </p:tgtEl>
                                        <p:attrNameLst>
                                          <p:attrName>ppt_w</p:attrName>
                                        </p:attrNameLst>
                                      </p:cBhvr>
                                      <p:tavLst>
                                        <p:tav tm="0">
                                          <p:val>
                                            <p:fltVal val="0"/>
                                          </p:val>
                                        </p:tav>
                                        <p:tav tm="100000">
                                          <p:val>
                                            <p:strVal val="#ppt_w"/>
                                          </p:val>
                                        </p:tav>
                                      </p:tavLst>
                                    </p:anim>
                                  </p:childTnLst>
                                </p:cTn>
                              </p:par>
                              <p:par>
                                <p:cTn id="101" presetID="35" presetClass="entr" presetSubtype="0" fill="hold" nodeType="withEffect">
                                  <p:stCondLst>
                                    <p:cond delay="0"/>
                                  </p:stCondLst>
                                  <p:childTnLst>
                                    <p:set>
                                      <p:cBhvr>
                                        <p:cTn id="102" dur="1" fill="hold">
                                          <p:stCondLst>
                                            <p:cond delay="0"/>
                                          </p:stCondLst>
                                        </p:cTn>
                                        <p:tgtEl>
                                          <p:spTgt spid="43033"/>
                                        </p:tgtEl>
                                        <p:attrNameLst>
                                          <p:attrName>style.visibility</p:attrName>
                                        </p:attrNameLst>
                                      </p:cBhvr>
                                      <p:to>
                                        <p:strVal val="visible"/>
                                      </p:to>
                                    </p:set>
                                    <p:animEffect transition="in" filter="fade">
                                      <p:cBhvr>
                                        <p:cTn id="103" dur="3000"/>
                                        <p:tgtEl>
                                          <p:spTgt spid="43033"/>
                                        </p:tgtEl>
                                      </p:cBhvr>
                                    </p:animEffect>
                                    <p:anim calcmode="lin" valueType="num">
                                      <p:cBhvr>
                                        <p:cTn id="104" dur="3000" fill="hold"/>
                                        <p:tgtEl>
                                          <p:spTgt spid="43033"/>
                                        </p:tgtEl>
                                        <p:attrNameLst>
                                          <p:attrName>style.rotation</p:attrName>
                                        </p:attrNameLst>
                                      </p:cBhvr>
                                      <p:tavLst>
                                        <p:tav tm="0">
                                          <p:val>
                                            <p:fltVal val="720"/>
                                          </p:val>
                                        </p:tav>
                                        <p:tav tm="100000">
                                          <p:val>
                                            <p:fltVal val="0"/>
                                          </p:val>
                                        </p:tav>
                                      </p:tavLst>
                                    </p:anim>
                                    <p:anim calcmode="lin" valueType="num">
                                      <p:cBhvr>
                                        <p:cTn id="105" dur="3000" fill="hold"/>
                                        <p:tgtEl>
                                          <p:spTgt spid="43033"/>
                                        </p:tgtEl>
                                        <p:attrNameLst>
                                          <p:attrName>ppt_h</p:attrName>
                                        </p:attrNameLst>
                                      </p:cBhvr>
                                      <p:tavLst>
                                        <p:tav tm="0">
                                          <p:val>
                                            <p:fltVal val="0"/>
                                          </p:val>
                                        </p:tav>
                                        <p:tav tm="100000">
                                          <p:val>
                                            <p:strVal val="#ppt_h"/>
                                          </p:val>
                                        </p:tav>
                                      </p:tavLst>
                                    </p:anim>
                                    <p:anim calcmode="lin" valueType="num">
                                      <p:cBhvr>
                                        <p:cTn id="106" dur="3000" fill="hold"/>
                                        <p:tgtEl>
                                          <p:spTgt spid="43033"/>
                                        </p:tgtEl>
                                        <p:attrNameLst>
                                          <p:attrName>ppt_w</p:attrName>
                                        </p:attrNameLst>
                                      </p:cBhvr>
                                      <p:tavLst>
                                        <p:tav tm="0">
                                          <p:val>
                                            <p:fltVal val="0"/>
                                          </p:val>
                                        </p:tav>
                                        <p:tav tm="100000">
                                          <p:val>
                                            <p:strVal val="#ppt_w"/>
                                          </p:val>
                                        </p:tav>
                                      </p:tavLst>
                                    </p:anim>
                                  </p:childTnLst>
                                </p:cTn>
                              </p:par>
                              <p:par>
                                <p:cTn id="107" presetID="35" presetClass="entr" presetSubtype="0" fill="hold" nodeType="withEffect">
                                  <p:stCondLst>
                                    <p:cond delay="0"/>
                                  </p:stCondLst>
                                  <p:childTnLst>
                                    <p:set>
                                      <p:cBhvr>
                                        <p:cTn id="108" dur="1" fill="hold">
                                          <p:stCondLst>
                                            <p:cond delay="0"/>
                                          </p:stCondLst>
                                        </p:cTn>
                                        <p:tgtEl>
                                          <p:spTgt spid="43032"/>
                                        </p:tgtEl>
                                        <p:attrNameLst>
                                          <p:attrName>style.visibility</p:attrName>
                                        </p:attrNameLst>
                                      </p:cBhvr>
                                      <p:to>
                                        <p:strVal val="visible"/>
                                      </p:to>
                                    </p:set>
                                    <p:animEffect transition="in" filter="fade">
                                      <p:cBhvr>
                                        <p:cTn id="109" dur="3000"/>
                                        <p:tgtEl>
                                          <p:spTgt spid="43032"/>
                                        </p:tgtEl>
                                      </p:cBhvr>
                                    </p:animEffect>
                                    <p:anim calcmode="lin" valueType="num">
                                      <p:cBhvr>
                                        <p:cTn id="110" dur="3000" fill="hold"/>
                                        <p:tgtEl>
                                          <p:spTgt spid="43032"/>
                                        </p:tgtEl>
                                        <p:attrNameLst>
                                          <p:attrName>style.rotation</p:attrName>
                                        </p:attrNameLst>
                                      </p:cBhvr>
                                      <p:tavLst>
                                        <p:tav tm="0">
                                          <p:val>
                                            <p:fltVal val="720"/>
                                          </p:val>
                                        </p:tav>
                                        <p:tav tm="100000">
                                          <p:val>
                                            <p:fltVal val="0"/>
                                          </p:val>
                                        </p:tav>
                                      </p:tavLst>
                                    </p:anim>
                                    <p:anim calcmode="lin" valueType="num">
                                      <p:cBhvr>
                                        <p:cTn id="111" dur="3000" fill="hold"/>
                                        <p:tgtEl>
                                          <p:spTgt spid="43032"/>
                                        </p:tgtEl>
                                        <p:attrNameLst>
                                          <p:attrName>ppt_h</p:attrName>
                                        </p:attrNameLst>
                                      </p:cBhvr>
                                      <p:tavLst>
                                        <p:tav tm="0">
                                          <p:val>
                                            <p:fltVal val="0"/>
                                          </p:val>
                                        </p:tav>
                                        <p:tav tm="100000">
                                          <p:val>
                                            <p:strVal val="#ppt_h"/>
                                          </p:val>
                                        </p:tav>
                                      </p:tavLst>
                                    </p:anim>
                                    <p:anim calcmode="lin" valueType="num">
                                      <p:cBhvr>
                                        <p:cTn id="112" dur="3000" fill="hold"/>
                                        <p:tgtEl>
                                          <p:spTgt spid="43032"/>
                                        </p:tgtEl>
                                        <p:attrNameLst>
                                          <p:attrName>ppt_w</p:attrName>
                                        </p:attrNameLst>
                                      </p:cBhvr>
                                      <p:tavLst>
                                        <p:tav tm="0">
                                          <p:val>
                                            <p:fltVal val="0"/>
                                          </p:val>
                                        </p:tav>
                                        <p:tav tm="100000">
                                          <p:val>
                                            <p:strVal val="#ppt_w"/>
                                          </p:val>
                                        </p:tav>
                                      </p:tavLst>
                                    </p:anim>
                                  </p:childTnLst>
                                </p:cTn>
                              </p:par>
                              <p:par>
                                <p:cTn id="113" presetID="35" presetClass="entr" presetSubtype="0" fill="hold" nodeType="withEffect">
                                  <p:stCondLst>
                                    <p:cond delay="0"/>
                                  </p:stCondLst>
                                  <p:childTnLst>
                                    <p:set>
                                      <p:cBhvr>
                                        <p:cTn id="114" dur="1" fill="hold">
                                          <p:stCondLst>
                                            <p:cond delay="0"/>
                                          </p:stCondLst>
                                        </p:cTn>
                                        <p:tgtEl>
                                          <p:spTgt spid="43031"/>
                                        </p:tgtEl>
                                        <p:attrNameLst>
                                          <p:attrName>style.visibility</p:attrName>
                                        </p:attrNameLst>
                                      </p:cBhvr>
                                      <p:to>
                                        <p:strVal val="visible"/>
                                      </p:to>
                                    </p:set>
                                    <p:animEffect transition="in" filter="fade">
                                      <p:cBhvr>
                                        <p:cTn id="115" dur="3000"/>
                                        <p:tgtEl>
                                          <p:spTgt spid="43031"/>
                                        </p:tgtEl>
                                      </p:cBhvr>
                                    </p:animEffect>
                                    <p:anim calcmode="lin" valueType="num">
                                      <p:cBhvr>
                                        <p:cTn id="116" dur="3000" fill="hold"/>
                                        <p:tgtEl>
                                          <p:spTgt spid="43031"/>
                                        </p:tgtEl>
                                        <p:attrNameLst>
                                          <p:attrName>style.rotation</p:attrName>
                                        </p:attrNameLst>
                                      </p:cBhvr>
                                      <p:tavLst>
                                        <p:tav tm="0">
                                          <p:val>
                                            <p:fltVal val="720"/>
                                          </p:val>
                                        </p:tav>
                                        <p:tav tm="100000">
                                          <p:val>
                                            <p:fltVal val="0"/>
                                          </p:val>
                                        </p:tav>
                                      </p:tavLst>
                                    </p:anim>
                                    <p:anim calcmode="lin" valueType="num">
                                      <p:cBhvr>
                                        <p:cTn id="117" dur="3000" fill="hold"/>
                                        <p:tgtEl>
                                          <p:spTgt spid="43031"/>
                                        </p:tgtEl>
                                        <p:attrNameLst>
                                          <p:attrName>ppt_h</p:attrName>
                                        </p:attrNameLst>
                                      </p:cBhvr>
                                      <p:tavLst>
                                        <p:tav tm="0">
                                          <p:val>
                                            <p:fltVal val="0"/>
                                          </p:val>
                                        </p:tav>
                                        <p:tav tm="100000">
                                          <p:val>
                                            <p:strVal val="#ppt_h"/>
                                          </p:val>
                                        </p:tav>
                                      </p:tavLst>
                                    </p:anim>
                                    <p:anim calcmode="lin" valueType="num">
                                      <p:cBhvr>
                                        <p:cTn id="118" dur="3000" fill="hold"/>
                                        <p:tgtEl>
                                          <p:spTgt spid="43031"/>
                                        </p:tgtEl>
                                        <p:attrNameLst>
                                          <p:attrName>ppt_w</p:attrName>
                                        </p:attrNameLst>
                                      </p:cBhvr>
                                      <p:tavLst>
                                        <p:tav tm="0">
                                          <p:val>
                                            <p:fltVal val="0"/>
                                          </p:val>
                                        </p:tav>
                                        <p:tav tm="100000">
                                          <p:val>
                                            <p:strVal val="#ppt_w"/>
                                          </p:val>
                                        </p:tav>
                                      </p:tavLst>
                                    </p:anim>
                                  </p:childTnLst>
                                </p:cTn>
                              </p:par>
                              <p:par>
                                <p:cTn id="119" presetID="35" presetClass="entr" presetSubtype="0" fill="hold" nodeType="withEffect">
                                  <p:stCondLst>
                                    <p:cond delay="0"/>
                                  </p:stCondLst>
                                  <p:childTnLst>
                                    <p:set>
                                      <p:cBhvr>
                                        <p:cTn id="120" dur="1" fill="hold">
                                          <p:stCondLst>
                                            <p:cond delay="0"/>
                                          </p:stCondLst>
                                        </p:cTn>
                                        <p:tgtEl>
                                          <p:spTgt spid="43030"/>
                                        </p:tgtEl>
                                        <p:attrNameLst>
                                          <p:attrName>style.visibility</p:attrName>
                                        </p:attrNameLst>
                                      </p:cBhvr>
                                      <p:to>
                                        <p:strVal val="visible"/>
                                      </p:to>
                                    </p:set>
                                    <p:animEffect transition="in" filter="fade">
                                      <p:cBhvr>
                                        <p:cTn id="121" dur="3000"/>
                                        <p:tgtEl>
                                          <p:spTgt spid="43030"/>
                                        </p:tgtEl>
                                      </p:cBhvr>
                                    </p:animEffect>
                                    <p:anim calcmode="lin" valueType="num">
                                      <p:cBhvr>
                                        <p:cTn id="122" dur="3000" fill="hold"/>
                                        <p:tgtEl>
                                          <p:spTgt spid="43030"/>
                                        </p:tgtEl>
                                        <p:attrNameLst>
                                          <p:attrName>style.rotation</p:attrName>
                                        </p:attrNameLst>
                                      </p:cBhvr>
                                      <p:tavLst>
                                        <p:tav tm="0">
                                          <p:val>
                                            <p:fltVal val="720"/>
                                          </p:val>
                                        </p:tav>
                                        <p:tav tm="100000">
                                          <p:val>
                                            <p:fltVal val="0"/>
                                          </p:val>
                                        </p:tav>
                                      </p:tavLst>
                                    </p:anim>
                                    <p:anim calcmode="lin" valueType="num">
                                      <p:cBhvr>
                                        <p:cTn id="123" dur="3000" fill="hold"/>
                                        <p:tgtEl>
                                          <p:spTgt spid="43030"/>
                                        </p:tgtEl>
                                        <p:attrNameLst>
                                          <p:attrName>ppt_h</p:attrName>
                                        </p:attrNameLst>
                                      </p:cBhvr>
                                      <p:tavLst>
                                        <p:tav tm="0">
                                          <p:val>
                                            <p:fltVal val="0"/>
                                          </p:val>
                                        </p:tav>
                                        <p:tav tm="100000">
                                          <p:val>
                                            <p:strVal val="#ppt_h"/>
                                          </p:val>
                                        </p:tav>
                                      </p:tavLst>
                                    </p:anim>
                                    <p:anim calcmode="lin" valueType="num">
                                      <p:cBhvr>
                                        <p:cTn id="124" dur="3000" fill="hold"/>
                                        <p:tgtEl>
                                          <p:spTgt spid="43030"/>
                                        </p:tgtEl>
                                        <p:attrNameLst>
                                          <p:attrName>ppt_w</p:attrName>
                                        </p:attrNameLst>
                                      </p:cBhvr>
                                      <p:tavLst>
                                        <p:tav tm="0">
                                          <p:val>
                                            <p:fltVal val="0"/>
                                          </p:val>
                                        </p:tav>
                                        <p:tav tm="100000">
                                          <p:val>
                                            <p:strVal val="#ppt_w"/>
                                          </p:val>
                                        </p:tav>
                                      </p:tavLst>
                                    </p:anim>
                                  </p:childTnLst>
                                </p:cTn>
                              </p:par>
                              <p:par>
                                <p:cTn id="125" presetID="35" presetClass="entr" presetSubtype="0" fill="hold" nodeType="withEffect">
                                  <p:stCondLst>
                                    <p:cond delay="0"/>
                                  </p:stCondLst>
                                  <p:childTnLst>
                                    <p:set>
                                      <p:cBhvr>
                                        <p:cTn id="126" dur="1" fill="hold">
                                          <p:stCondLst>
                                            <p:cond delay="0"/>
                                          </p:stCondLst>
                                        </p:cTn>
                                        <p:tgtEl>
                                          <p:spTgt spid="43029"/>
                                        </p:tgtEl>
                                        <p:attrNameLst>
                                          <p:attrName>style.visibility</p:attrName>
                                        </p:attrNameLst>
                                      </p:cBhvr>
                                      <p:to>
                                        <p:strVal val="visible"/>
                                      </p:to>
                                    </p:set>
                                    <p:animEffect transition="in" filter="fade">
                                      <p:cBhvr>
                                        <p:cTn id="127" dur="3000"/>
                                        <p:tgtEl>
                                          <p:spTgt spid="43029"/>
                                        </p:tgtEl>
                                      </p:cBhvr>
                                    </p:animEffect>
                                    <p:anim calcmode="lin" valueType="num">
                                      <p:cBhvr>
                                        <p:cTn id="128" dur="3000" fill="hold"/>
                                        <p:tgtEl>
                                          <p:spTgt spid="43029"/>
                                        </p:tgtEl>
                                        <p:attrNameLst>
                                          <p:attrName>style.rotation</p:attrName>
                                        </p:attrNameLst>
                                      </p:cBhvr>
                                      <p:tavLst>
                                        <p:tav tm="0">
                                          <p:val>
                                            <p:fltVal val="720"/>
                                          </p:val>
                                        </p:tav>
                                        <p:tav tm="100000">
                                          <p:val>
                                            <p:fltVal val="0"/>
                                          </p:val>
                                        </p:tav>
                                      </p:tavLst>
                                    </p:anim>
                                    <p:anim calcmode="lin" valueType="num">
                                      <p:cBhvr>
                                        <p:cTn id="129" dur="3000" fill="hold"/>
                                        <p:tgtEl>
                                          <p:spTgt spid="43029"/>
                                        </p:tgtEl>
                                        <p:attrNameLst>
                                          <p:attrName>ppt_h</p:attrName>
                                        </p:attrNameLst>
                                      </p:cBhvr>
                                      <p:tavLst>
                                        <p:tav tm="0">
                                          <p:val>
                                            <p:fltVal val="0"/>
                                          </p:val>
                                        </p:tav>
                                        <p:tav tm="100000">
                                          <p:val>
                                            <p:strVal val="#ppt_h"/>
                                          </p:val>
                                        </p:tav>
                                      </p:tavLst>
                                    </p:anim>
                                    <p:anim calcmode="lin" valueType="num">
                                      <p:cBhvr>
                                        <p:cTn id="130" dur="3000" fill="hold"/>
                                        <p:tgtEl>
                                          <p:spTgt spid="43029"/>
                                        </p:tgtEl>
                                        <p:attrNameLst>
                                          <p:attrName>ppt_w</p:attrName>
                                        </p:attrNameLst>
                                      </p:cBhvr>
                                      <p:tavLst>
                                        <p:tav tm="0">
                                          <p:val>
                                            <p:fltVal val="0"/>
                                          </p:val>
                                        </p:tav>
                                        <p:tav tm="100000">
                                          <p:val>
                                            <p:strVal val="#ppt_w"/>
                                          </p:val>
                                        </p:tav>
                                      </p:tavLst>
                                    </p:anim>
                                  </p:childTnLst>
                                </p:cTn>
                              </p:par>
                              <p:par>
                                <p:cTn id="131" presetID="35" presetClass="entr" presetSubtype="0" fill="hold" nodeType="withEffect">
                                  <p:stCondLst>
                                    <p:cond delay="0"/>
                                  </p:stCondLst>
                                  <p:childTnLst>
                                    <p:set>
                                      <p:cBhvr>
                                        <p:cTn id="132" dur="1" fill="hold">
                                          <p:stCondLst>
                                            <p:cond delay="0"/>
                                          </p:stCondLst>
                                        </p:cTn>
                                        <p:tgtEl>
                                          <p:spTgt spid="43028"/>
                                        </p:tgtEl>
                                        <p:attrNameLst>
                                          <p:attrName>style.visibility</p:attrName>
                                        </p:attrNameLst>
                                      </p:cBhvr>
                                      <p:to>
                                        <p:strVal val="visible"/>
                                      </p:to>
                                    </p:set>
                                    <p:animEffect transition="in" filter="fade">
                                      <p:cBhvr>
                                        <p:cTn id="133" dur="3000"/>
                                        <p:tgtEl>
                                          <p:spTgt spid="43028"/>
                                        </p:tgtEl>
                                      </p:cBhvr>
                                    </p:animEffect>
                                    <p:anim calcmode="lin" valueType="num">
                                      <p:cBhvr>
                                        <p:cTn id="134" dur="3000" fill="hold"/>
                                        <p:tgtEl>
                                          <p:spTgt spid="43028"/>
                                        </p:tgtEl>
                                        <p:attrNameLst>
                                          <p:attrName>style.rotation</p:attrName>
                                        </p:attrNameLst>
                                      </p:cBhvr>
                                      <p:tavLst>
                                        <p:tav tm="0">
                                          <p:val>
                                            <p:fltVal val="720"/>
                                          </p:val>
                                        </p:tav>
                                        <p:tav tm="100000">
                                          <p:val>
                                            <p:fltVal val="0"/>
                                          </p:val>
                                        </p:tav>
                                      </p:tavLst>
                                    </p:anim>
                                    <p:anim calcmode="lin" valueType="num">
                                      <p:cBhvr>
                                        <p:cTn id="135" dur="3000" fill="hold"/>
                                        <p:tgtEl>
                                          <p:spTgt spid="43028"/>
                                        </p:tgtEl>
                                        <p:attrNameLst>
                                          <p:attrName>ppt_h</p:attrName>
                                        </p:attrNameLst>
                                      </p:cBhvr>
                                      <p:tavLst>
                                        <p:tav tm="0">
                                          <p:val>
                                            <p:fltVal val="0"/>
                                          </p:val>
                                        </p:tav>
                                        <p:tav tm="100000">
                                          <p:val>
                                            <p:strVal val="#ppt_h"/>
                                          </p:val>
                                        </p:tav>
                                      </p:tavLst>
                                    </p:anim>
                                    <p:anim calcmode="lin" valueType="num">
                                      <p:cBhvr>
                                        <p:cTn id="136" dur="3000" fill="hold"/>
                                        <p:tgtEl>
                                          <p:spTgt spid="43028"/>
                                        </p:tgtEl>
                                        <p:attrNameLst>
                                          <p:attrName>ppt_w</p:attrName>
                                        </p:attrNameLst>
                                      </p:cBhvr>
                                      <p:tavLst>
                                        <p:tav tm="0">
                                          <p:val>
                                            <p:fltVal val="0"/>
                                          </p:val>
                                        </p:tav>
                                        <p:tav tm="100000">
                                          <p:val>
                                            <p:strVal val="#ppt_w"/>
                                          </p:val>
                                        </p:tav>
                                      </p:tavLst>
                                    </p:anim>
                                  </p:childTnLst>
                                </p:cTn>
                              </p:par>
                              <p:par>
                                <p:cTn id="137" presetID="35" presetClass="entr" presetSubtype="0" fill="hold" nodeType="withEffect">
                                  <p:stCondLst>
                                    <p:cond delay="0"/>
                                  </p:stCondLst>
                                  <p:childTnLst>
                                    <p:set>
                                      <p:cBhvr>
                                        <p:cTn id="138" dur="1" fill="hold">
                                          <p:stCondLst>
                                            <p:cond delay="0"/>
                                          </p:stCondLst>
                                        </p:cTn>
                                        <p:tgtEl>
                                          <p:spTgt spid="43027"/>
                                        </p:tgtEl>
                                        <p:attrNameLst>
                                          <p:attrName>style.visibility</p:attrName>
                                        </p:attrNameLst>
                                      </p:cBhvr>
                                      <p:to>
                                        <p:strVal val="visible"/>
                                      </p:to>
                                    </p:set>
                                    <p:animEffect transition="in" filter="fade">
                                      <p:cBhvr>
                                        <p:cTn id="139" dur="3000"/>
                                        <p:tgtEl>
                                          <p:spTgt spid="43027"/>
                                        </p:tgtEl>
                                      </p:cBhvr>
                                    </p:animEffect>
                                    <p:anim calcmode="lin" valueType="num">
                                      <p:cBhvr>
                                        <p:cTn id="140" dur="3000" fill="hold"/>
                                        <p:tgtEl>
                                          <p:spTgt spid="43027"/>
                                        </p:tgtEl>
                                        <p:attrNameLst>
                                          <p:attrName>style.rotation</p:attrName>
                                        </p:attrNameLst>
                                      </p:cBhvr>
                                      <p:tavLst>
                                        <p:tav tm="0">
                                          <p:val>
                                            <p:fltVal val="720"/>
                                          </p:val>
                                        </p:tav>
                                        <p:tav tm="100000">
                                          <p:val>
                                            <p:fltVal val="0"/>
                                          </p:val>
                                        </p:tav>
                                      </p:tavLst>
                                    </p:anim>
                                    <p:anim calcmode="lin" valueType="num">
                                      <p:cBhvr>
                                        <p:cTn id="141" dur="3000" fill="hold"/>
                                        <p:tgtEl>
                                          <p:spTgt spid="43027"/>
                                        </p:tgtEl>
                                        <p:attrNameLst>
                                          <p:attrName>ppt_h</p:attrName>
                                        </p:attrNameLst>
                                      </p:cBhvr>
                                      <p:tavLst>
                                        <p:tav tm="0">
                                          <p:val>
                                            <p:fltVal val="0"/>
                                          </p:val>
                                        </p:tav>
                                        <p:tav tm="100000">
                                          <p:val>
                                            <p:strVal val="#ppt_h"/>
                                          </p:val>
                                        </p:tav>
                                      </p:tavLst>
                                    </p:anim>
                                    <p:anim calcmode="lin" valueType="num">
                                      <p:cBhvr>
                                        <p:cTn id="142" dur="3000" fill="hold"/>
                                        <p:tgtEl>
                                          <p:spTgt spid="43027"/>
                                        </p:tgtEl>
                                        <p:attrNameLst>
                                          <p:attrName>ppt_w</p:attrName>
                                        </p:attrNameLst>
                                      </p:cBhvr>
                                      <p:tavLst>
                                        <p:tav tm="0">
                                          <p:val>
                                            <p:fltVal val="0"/>
                                          </p:val>
                                        </p:tav>
                                        <p:tav tm="100000">
                                          <p:val>
                                            <p:strVal val="#ppt_w"/>
                                          </p:val>
                                        </p:tav>
                                      </p:tavLst>
                                    </p:anim>
                                  </p:childTnLst>
                                </p:cTn>
                              </p:par>
                              <p:par>
                                <p:cTn id="143" presetID="35" presetClass="entr" presetSubtype="0" fill="hold" nodeType="withEffect">
                                  <p:stCondLst>
                                    <p:cond delay="0"/>
                                  </p:stCondLst>
                                  <p:childTnLst>
                                    <p:set>
                                      <p:cBhvr>
                                        <p:cTn id="144" dur="1" fill="hold">
                                          <p:stCondLst>
                                            <p:cond delay="0"/>
                                          </p:stCondLst>
                                        </p:cTn>
                                        <p:tgtEl>
                                          <p:spTgt spid="43026"/>
                                        </p:tgtEl>
                                        <p:attrNameLst>
                                          <p:attrName>style.visibility</p:attrName>
                                        </p:attrNameLst>
                                      </p:cBhvr>
                                      <p:to>
                                        <p:strVal val="visible"/>
                                      </p:to>
                                    </p:set>
                                    <p:animEffect transition="in" filter="fade">
                                      <p:cBhvr>
                                        <p:cTn id="145" dur="3000"/>
                                        <p:tgtEl>
                                          <p:spTgt spid="43026"/>
                                        </p:tgtEl>
                                      </p:cBhvr>
                                    </p:animEffect>
                                    <p:anim calcmode="lin" valueType="num">
                                      <p:cBhvr>
                                        <p:cTn id="146" dur="3000" fill="hold"/>
                                        <p:tgtEl>
                                          <p:spTgt spid="43026"/>
                                        </p:tgtEl>
                                        <p:attrNameLst>
                                          <p:attrName>style.rotation</p:attrName>
                                        </p:attrNameLst>
                                      </p:cBhvr>
                                      <p:tavLst>
                                        <p:tav tm="0">
                                          <p:val>
                                            <p:fltVal val="720"/>
                                          </p:val>
                                        </p:tav>
                                        <p:tav tm="100000">
                                          <p:val>
                                            <p:fltVal val="0"/>
                                          </p:val>
                                        </p:tav>
                                      </p:tavLst>
                                    </p:anim>
                                    <p:anim calcmode="lin" valueType="num">
                                      <p:cBhvr>
                                        <p:cTn id="147" dur="3000" fill="hold"/>
                                        <p:tgtEl>
                                          <p:spTgt spid="43026"/>
                                        </p:tgtEl>
                                        <p:attrNameLst>
                                          <p:attrName>ppt_h</p:attrName>
                                        </p:attrNameLst>
                                      </p:cBhvr>
                                      <p:tavLst>
                                        <p:tav tm="0">
                                          <p:val>
                                            <p:fltVal val="0"/>
                                          </p:val>
                                        </p:tav>
                                        <p:tav tm="100000">
                                          <p:val>
                                            <p:strVal val="#ppt_h"/>
                                          </p:val>
                                        </p:tav>
                                      </p:tavLst>
                                    </p:anim>
                                    <p:anim calcmode="lin" valueType="num">
                                      <p:cBhvr>
                                        <p:cTn id="148" dur="3000" fill="hold"/>
                                        <p:tgtEl>
                                          <p:spTgt spid="43026"/>
                                        </p:tgtEl>
                                        <p:attrNameLst>
                                          <p:attrName>ppt_w</p:attrName>
                                        </p:attrNameLst>
                                      </p:cBhvr>
                                      <p:tavLst>
                                        <p:tav tm="0">
                                          <p:val>
                                            <p:fltVal val="0"/>
                                          </p:val>
                                        </p:tav>
                                        <p:tav tm="100000">
                                          <p:val>
                                            <p:strVal val="#ppt_w"/>
                                          </p:val>
                                        </p:tav>
                                      </p:tavLst>
                                    </p:anim>
                                  </p:childTnLst>
                                </p:cTn>
                              </p:par>
                              <p:par>
                                <p:cTn id="149" presetID="35" presetClass="entr" presetSubtype="0" fill="hold" nodeType="withEffect">
                                  <p:stCondLst>
                                    <p:cond delay="0"/>
                                  </p:stCondLst>
                                  <p:childTnLst>
                                    <p:set>
                                      <p:cBhvr>
                                        <p:cTn id="150" dur="1" fill="hold">
                                          <p:stCondLst>
                                            <p:cond delay="0"/>
                                          </p:stCondLst>
                                        </p:cTn>
                                        <p:tgtEl>
                                          <p:spTgt spid="43025"/>
                                        </p:tgtEl>
                                        <p:attrNameLst>
                                          <p:attrName>style.visibility</p:attrName>
                                        </p:attrNameLst>
                                      </p:cBhvr>
                                      <p:to>
                                        <p:strVal val="visible"/>
                                      </p:to>
                                    </p:set>
                                    <p:animEffect transition="in" filter="fade">
                                      <p:cBhvr>
                                        <p:cTn id="151" dur="3000"/>
                                        <p:tgtEl>
                                          <p:spTgt spid="43025"/>
                                        </p:tgtEl>
                                      </p:cBhvr>
                                    </p:animEffect>
                                    <p:anim calcmode="lin" valueType="num">
                                      <p:cBhvr>
                                        <p:cTn id="152" dur="3000" fill="hold"/>
                                        <p:tgtEl>
                                          <p:spTgt spid="43025"/>
                                        </p:tgtEl>
                                        <p:attrNameLst>
                                          <p:attrName>style.rotation</p:attrName>
                                        </p:attrNameLst>
                                      </p:cBhvr>
                                      <p:tavLst>
                                        <p:tav tm="0">
                                          <p:val>
                                            <p:fltVal val="720"/>
                                          </p:val>
                                        </p:tav>
                                        <p:tav tm="100000">
                                          <p:val>
                                            <p:fltVal val="0"/>
                                          </p:val>
                                        </p:tav>
                                      </p:tavLst>
                                    </p:anim>
                                    <p:anim calcmode="lin" valueType="num">
                                      <p:cBhvr>
                                        <p:cTn id="153" dur="3000" fill="hold"/>
                                        <p:tgtEl>
                                          <p:spTgt spid="43025"/>
                                        </p:tgtEl>
                                        <p:attrNameLst>
                                          <p:attrName>ppt_h</p:attrName>
                                        </p:attrNameLst>
                                      </p:cBhvr>
                                      <p:tavLst>
                                        <p:tav tm="0">
                                          <p:val>
                                            <p:fltVal val="0"/>
                                          </p:val>
                                        </p:tav>
                                        <p:tav tm="100000">
                                          <p:val>
                                            <p:strVal val="#ppt_h"/>
                                          </p:val>
                                        </p:tav>
                                      </p:tavLst>
                                    </p:anim>
                                    <p:anim calcmode="lin" valueType="num">
                                      <p:cBhvr>
                                        <p:cTn id="154" dur="3000" fill="hold"/>
                                        <p:tgtEl>
                                          <p:spTgt spid="43025"/>
                                        </p:tgtEl>
                                        <p:attrNameLst>
                                          <p:attrName>ppt_w</p:attrName>
                                        </p:attrNameLst>
                                      </p:cBhvr>
                                      <p:tavLst>
                                        <p:tav tm="0">
                                          <p:val>
                                            <p:fltVal val="0"/>
                                          </p:val>
                                        </p:tav>
                                        <p:tav tm="100000">
                                          <p:val>
                                            <p:strVal val="#ppt_w"/>
                                          </p:val>
                                        </p:tav>
                                      </p:tavLst>
                                    </p:anim>
                                  </p:childTnLst>
                                </p:cTn>
                              </p:par>
                              <p:par>
                                <p:cTn id="155" presetID="35" presetClass="entr" presetSubtype="0" fill="hold" nodeType="withEffect">
                                  <p:stCondLst>
                                    <p:cond delay="0"/>
                                  </p:stCondLst>
                                  <p:childTnLst>
                                    <p:set>
                                      <p:cBhvr>
                                        <p:cTn id="156" dur="1" fill="hold">
                                          <p:stCondLst>
                                            <p:cond delay="0"/>
                                          </p:stCondLst>
                                        </p:cTn>
                                        <p:tgtEl>
                                          <p:spTgt spid="43024"/>
                                        </p:tgtEl>
                                        <p:attrNameLst>
                                          <p:attrName>style.visibility</p:attrName>
                                        </p:attrNameLst>
                                      </p:cBhvr>
                                      <p:to>
                                        <p:strVal val="visible"/>
                                      </p:to>
                                    </p:set>
                                    <p:animEffect transition="in" filter="fade">
                                      <p:cBhvr>
                                        <p:cTn id="157" dur="3000"/>
                                        <p:tgtEl>
                                          <p:spTgt spid="43024"/>
                                        </p:tgtEl>
                                      </p:cBhvr>
                                    </p:animEffect>
                                    <p:anim calcmode="lin" valueType="num">
                                      <p:cBhvr>
                                        <p:cTn id="158" dur="3000" fill="hold"/>
                                        <p:tgtEl>
                                          <p:spTgt spid="43024"/>
                                        </p:tgtEl>
                                        <p:attrNameLst>
                                          <p:attrName>style.rotation</p:attrName>
                                        </p:attrNameLst>
                                      </p:cBhvr>
                                      <p:tavLst>
                                        <p:tav tm="0">
                                          <p:val>
                                            <p:fltVal val="720"/>
                                          </p:val>
                                        </p:tav>
                                        <p:tav tm="100000">
                                          <p:val>
                                            <p:fltVal val="0"/>
                                          </p:val>
                                        </p:tav>
                                      </p:tavLst>
                                    </p:anim>
                                    <p:anim calcmode="lin" valueType="num">
                                      <p:cBhvr>
                                        <p:cTn id="159" dur="3000" fill="hold"/>
                                        <p:tgtEl>
                                          <p:spTgt spid="43024"/>
                                        </p:tgtEl>
                                        <p:attrNameLst>
                                          <p:attrName>ppt_h</p:attrName>
                                        </p:attrNameLst>
                                      </p:cBhvr>
                                      <p:tavLst>
                                        <p:tav tm="0">
                                          <p:val>
                                            <p:fltVal val="0"/>
                                          </p:val>
                                        </p:tav>
                                        <p:tav tm="100000">
                                          <p:val>
                                            <p:strVal val="#ppt_h"/>
                                          </p:val>
                                        </p:tav>
                                      </p:tavLst>
                                    </p:anim>
                                    <p:anim calcmode="lin" valueType="num">
                                      <p:cBhvr>
                                        <p:cTn id="160" dur="3000" fill="hold"/>
                                        <p:tgtEl>
                                          <p:spTgt spid="43024"/>
                                        </p:tgtEl>
                                        <p:attrNameLst>
                                          <p:attrName>ppt_w</p:attrName>
                                        </p:attrNameLst>
                                      </p:cBhvr>
                                      <p:tavLst>
                                        <p:tav tm="0">
                                          <p:val>
                                            <p:fltVal val="0"/>
                                          </p:val>
                                        </p:tav>
                                        <p:tav tm="100000">
                                          <p:val>
                                            <p:strVal val="#ppt_w"/>
                                          </p:val>
                                        </p:tav>
                                      </p:tavLst>
                                    </p:anim>
                                  </p:childTnLst>
                                </p:cTn>
                              </p:par>
                              <p:par>
                                <p:cTn id="161" presetID="35" presetClass="entr" presetSubtype="0" fill="hold" nodeType="withEffect">
                                  <p:stCondLst>
                                    <p:cond delay="0"/>
                                  </p:stCondLst>
                                  <p:childTnLst>
                                    <p:set>
                                      <p:cBhvr>
                                        <p:cTn id="162" dur="1" fill="hold">
                                          <p:stCondLst>
                                            <p:cond delay="0"/>
                                          </p:stCondLst>
                                        </p:cTn>
                                        <p:tgtEl>
                                          <p:spTgt spid="43023"/>
                                        </p:tgtEl>
                                        <p:attrNameLst>
                                          <p:attrName>style.visibility</p:attrName>
                                        </p:attrNameLst>
                                      </p:cBhvr>
                                      <p:to>
                                        <p:strVal val="visible"/>
                                      </p:to>
                                    </p:set>
                                    <p:animEffect transition="in" filter="fade">
                                      <p:cBhvr>
                                        <p:cTn id="163" dur="3000"/>
                                        <p:tgtEl>
                                          <p:spTgt spid="43023"/>
                                        </p:tgtEl>
                                      </p:cBhvr>
                                    </p:animEffect>
                                    <p:anim calcmode="lin" valueType="num">
                                      <p:cBhvr>
                                        <p:cTn id="164" dur="3000" fill="hold"/>
                                        <p:tgtEl>
                                          <p:spTgt spid="43023"/>
                                        </p:tgtEl>
                                        <p:attrNameLst>
                                          <p:attrName>style.rotation</p:attrName>
                                        </p:attrNameLst>
                                      </p:cBhvr>
                                      <p:tavLst>
                                        <p:tav tm="0">
                                          <p:val>
                                            <p:fltVal val="720"/>
                                          </p:val>
                                        </p:tav>
                                        <p:tav tm="100000">
                                          <p:val>
                                            <p:fltVal val="0"/>
                                          </p:val>
                                        </p:tav>
                                      </p:tavLst>
                                    </p:anim>
                                    <p:anim calcmode="lin" valueType="num">
                                      <p:cBhvr>
                                        <p:cTn id="165" dur="3000" fill="hold"/>
                                        <p:tgtEl>
                                          <p:spTgt spid="43023"/>
                                        </p:tgtEl>
                                        <p:attrNameLst>
                                          <p:attrName>ppt_h</p:attrName>
                                        </p:attrNameLst>
                                      </p:cBhvr>
                                      <p:tavLst>
                                        <p:tav tm="0">
                                          <p:val>
                                            <p:fltVal val="0"/>
                                          </p:val>
                                        </p:tav>
                                        <p:tav tm="100000">
                                          <p:val>
                                            <p:strVal val="#ppt_h"/>
                                          </p:val>
                                        </p:tav>
                                      </p:tavLst>
                                    </p:anim>
                                    <p:anim calcmode="lin" valueType="num">
                                      <p:cBhvr>
                                        <p:cTn id="166" dur="3000" fill="hold"/>
                                        <p:tgtEl>
                                          <p:spTgt spid="43023"/>
                                        </p:tgtEl>
                                        <p:attrNameLst>
                                          <p:attrName>ppt_w</p:attrName>
                                        </p:attrNameLst>
                                      </p:cBhvr>
                                      <p:tavLst>
                                        <p:tav tm="0">
                                          <p:val>
                                            <p:fltVal val="0"/>
                                          </p:val>
                                        </p:tav>
                                        <p:tav tm="100000">
                                          <p:val>
                                            <p:strVal val="#ppt_w"/>
                                          </p:val>
                                        </p:tav>
                                      </p:tavLst>
                                    </p:anim>
                                  </p:childTnLst>
                                </p:cTn>
                              </p:par>
                              <p:par>
                                <p:cTn id="167" presetID="35" presetClass="entr" presetSubtype="0" fill="hold" nodeType="withEffect">
                                  <p:stCondLst>
                                    <p:cond delay="0"/>
                                  </p:stCondLst>
                                  <p:childTnLst>
                                    <p:set>
                                      <p:cBhvr>
                                        <p:cTn id="168" dur="1" fill="hold">
                                          <p:stCondLst>
                                            <p:cond delay="0"/>
                                          </p:stCondLst>
                                        </p:cTn>
                                        <p:tgtEl>
                                          <p:spTgt spid="43022"/>
                                        </p:tgtEl>
                                        <p:attrNameLst>
                                          <p:attrName>style.visibility</p:attrName>
                                        </p:attrNameLst>
                                      </p:cBhvr>
                                      <p:to>
                                        <p:strVal val="visible"/>
                                      </p:to>
                                    </p:set>
                                    <p:animEffect transition="in" filter="fade">
                                      <p:cBhvr>
                                        <p:cTn id="169" dur="3000"/>
                                        <p:tgtEl>
                                          <p:spTgt spid="43022"/>
                                        </p:tgtEl>
                                      </p:cBhvr>
                                    </p:animEffect>
                                    <p:anim calcmode="lin" valueType="num">
                                      <p:cBhvr>
                                        <p:cTn id="170" dur="3000" fill="hold"/>
                                        <p:tgtEl>
                                          <p:spTgt spid="43022"/>
                                        </p:tgtEl>
                                        <p:attrNameLst>
                                          <p:attrName>style.rotation</p:attrName>
                                        </p:attrNameLst>
                                      </p:cBhvr>
                                      <p:tavLst>
                                        <p:tav tm="0">
                                          <p:val>
                                            <p:fltVal val="720"/>
                                          </p:val>
                                        </p:tav>
                                        <p:tav tm="100000">
                                          <p:val>
                                            <p:fltVal val="0"/>
                                          </p:val>
                                        </p:tav>
                                      </p:tavLst>
                                    </p:anim>
                                    <p:anim calcmode="lin" valueType="num">
                                      <p:cBhvr>
                                        <p:cTn id="171" dur="3000" fill="hold"/>
                                        <p:tgtEl>
                                          <p:spTgt spid="43022"/>
                                        </p:tgtEl>
                                        <p:attrNameLst>
                                          <p:attrName>ppt_h</p:attrName>
                                        </p:attrNameLst>
                                      </p:cBhvr>
                                      <p:tavLst>
                                        <p:tav tm="0">
                                          <p:val>
                                            <p:fltVal val="0"/>
                                          </p:val>
                                        </p:tav>
                                        <p:tav tm="100000">
                                          <p:val>
                                            <p:strVal val="#ppt_h"/>
                                          </p:val>
                                        </p:tav>
                                      </p:tavLst>
                                    </p:anim>
                                    <p:anim calcmode="lin" valueType="num">
                                      <p:cBhvr>
                                        <p:cTn id="172" dur="3000" fill="hold"/>
                                        <p:tgtEl>
                                          <p:spTgt spid="43022"/>
                                        </p:tgtEl>
                                        <p:attrNameLst>
                                          <p:attrName>ppt_w</p:attrName>
                                        </p:attrNameLst>
                                      </p:cBhvr>
                                      <p:tavLst>
                                        <p:tav tm="0">
                                          <p:val>
                                            <p:fltVal val="0"/>
                                          </p:val>
                                        </p:tav>
                                        <p:tav tm="100000">
                                          <p:val>
                                            <p:strVal val="#ppt_w"/>
                                          </p:val>
                                        </p:tav>
                                      </p:tavLst>
                                    </p:anim>
                                  </p:childTnLst>
                                </p:cTn>
                              </p:par>
                              <p:par>
                                <p:cTn id="173" presetID="35" presetClass="entr" presetSubtype="0" fill="hold" nodeType="withEffect">
                                  <p:stCondLst>
                                    <p:cond delay="0"/>
                                  </p:stCondLst>
                                  <p:childTnLst>
                                    <p:set>
                                      <p:cBhvr>
                                        <p:cTn id="174" dur="1" fill="hold">
                                          <p:stCondLst>
                                            <p:cond delay="0"/>
                                          </p:stCondLst>
                                        </p:cTn>
                                        <p:tgtEl>
                                          <p:spTgt spid="43021"/>
                                        </p:tgtEl>
                                        <p:attrNameLst>
                                          <p:attrName>style.visibility</p:attrName>
                                        </p:attrNameLst>
                                      </p:cBhvr>
                                      <p:to>
                                        <p:strVal val="visible"/>
                                      </p:to>
                                    </p:set>
                                    <p:animEffect transition="in" filter="fade">
                                      <p:cBhvr>
                                        <p:cTn id="175" dur="3000"/>
                                        <p:tgtEl>
                                          <p:spTgt spid="43021"/>
                                        </p:tgtEl>
                                      </p:cBhvr>
                                    </p:animEffect>
                                    <p:anim calcmode="lin" valueType="num">
                                      <p:cBhvr>
                                        <p:cTn id="176" dur="3000" fill="hold"/>
                                        <p:tgtEl>
                                          <p:spTgt spid="43021"/>
                                        </p:tgtEl>
                                        <p:attrNameLst>
                                          <p:attrName>style.rotation</p:attrName>
                                        </p:attrNameLst>
                                      </p:cBhvr>
                                      <p:tavLst>
                                        <p:tav tm="0">
                                          <p:val>
                                            <p:fltVal val="720"/>
                                          </p:val>
                                        </p:tav>
                                        <p:tav tm="100000">
                                          <p:val>
                                            <p:fltVal val="0"/>
                                          </p:val>
                                        </p:tav>
                                      </p:tavLst>
                                    </p:anim>
                                    <p:anim calcmode="lin" valueType="num">
                                      <p:cBhvr>
                                        <p:cTn id="177" dur="3000" fill="hold"/>
                                        <p:tgtEl>
                                          <p:spTgt spid="43021"/>
                                        </p:tgtEl>
                                        <p:attrNameLst>
                                          <p:attrName>ppt_h</p:attrName>
                                        </p:attrNameLst>
                                      </p:cBhvr>
                                      <p:tavLst>
                                        <p:tav tm="0">
                                          <p:val>
                                            <p:fltVal val="0"/>
                                          </p:val>
                                        </p:tav>
                                        <p:tav tm="100000">
                                          <p:val>
                                            <p:strVal val="#ppt_h"/>
                                          </p:val>
                                        </p:tav>
                                      </p:tavLst>
                                    </p:anim>
                                    <p:anim calcmode="lin" valueType="num">
                                      <p:cBhvr>
                                        <p:cTn id="178" dur="3000" fill="hold"/>
                                        <p:tgtEl>
                                          <p:spTgt spid="43021"/>
                                        </p:tgtEl>
                                        <p:attrNameLst>
                                          <p:attrName>ppt_w</p:attrName>
                                        </p:attrNameLst>
                                      </p:cBhvr>
                                      <p:tavLst>
                                        <p:tav tm="0">
                                          <p:val>
                                            <p:fltVal val="0"/>
                                          </p:val>
                                        </p:tav>
                                        <p:tav tm="100000">
                                          <p:val>
                                            <p:strVal val="#ppt_w"/>
                                          </p:val>
                                        </p:tav>
                                      </p:tavLst>
                                    </p:anim>
                                  </p:childTnLst>
                                </p:cTn>
                              </p:par>
                              <p:par>
                                <p:cTn id="179" presetID="35" presetClass="entr" presetSubtype="0" fill="hold" nodeType="withEffect">
                                  <p:stCondLst>
                                    <p:cond delay="0"/>
                                  </p:stCondLst>
                                  <p:childTnLst>
                                    <p:set>
                                      <p:cBhvr>
                                        <p:cTn id="180" dur="1" fill="hold">
                                          <p:stCondLst>
                                            <p:cond delay="0"/>
                                          </p:stCondLst>
                                        </p:cTn>
                                        <p:tgtEl>
                                          <p:spTgt spid="43020"/>
                                        </p:tgtEl>
                                        <p:attrNameLst>
                                          <p:attrName>style.visibility</p:attrName>
                                        </p:attrNameLst>
                                      </p:cBhvr>
                                      <p:to>
                                        <p:strVal val="visible"/>
                                      </p:to>
                                    </p:set>
                                    <p:animEffect transition="in" filter="fade">
                                      <p:cBhvr>
                                        <p:cTn id="181" dur="3000"/>
                                        <p:tgtEl>
                                          <p:spTgt spid="43020"/>
                                        </p:tgtEl>
                                      </p:cBhvr>
                                    </p:animEffect>
                                    <p:anim calcmode="lin" valueType="num">
                                      <p:cBhvr>
                                        <p:cTn id="182" dur="3000" fill="hold"/>
                                        <p:tgtEl>
                                          <p:spTgt spid="43020"/>
                                        </p:tgtEl>
                                        <p:attrNameLst>
                                          <p:attrName>style.rotation</p:attrName>
                                        </p:attrNameLst>
                                      </p:cBhvr>
                                      <p:tavLst>
                                        <p:tav tm="0">
                                          <p:val>
                                            <p:fltVal val="720"/>
                                          </p:val>
                                        </p:tav>
                                        <p:tav tm="100000">
                                          <p:val>
                                            <p:fltVal val="0"/>
                                          </p:val>
                                        </p:tav>
                                      </p:tavLst>
                                    </p:anim>
                                    <p:anim calcmode="lin" valueType="num">
                                      <p:cBhvr>
                                        <p:cTn id="183" dur="3000" fill="hold"/>
                                        <p:tgtEl>
                                          <p:spTgt spid="43020"/>
                                        </p:tgtEl>
                                        <p:attrNameLst>
                                          <p:attrName>ppt_h</p:attrName>
                                        </p:attrNameLst>
                                      </p:cBhvr>
                                      <p:tavLst>
                                        <p:tav tm="0">
                                          <p:val>
                                            <p:fltVal val="0"/>
                                          </p:val>
                                        </p:tav>
                                        <p:tav tm="100000">
                                          <p:val>
                                            <p:strVal val="#ppt_h"/>
                                          </p:val>
                                        </p:tav>
                                      </p:tavLst>
                                    </p:anim>
                                    <p:anim calcmode="lin" valueType="num">
                                      <p:cBhvr>
                                        <p:cTn id="184" dur="3000" fill="hold"/>
                                        <p:tgtEl>
                                          <p:spTgt spid="43020"/>
                                        </p:tgtEl>
                                        <p:attrNameLst>
                                          <p:attrName>ppt_w</p:attrName>
                                        </p:attrNameLst>
                                      </p:cBhvr>
                                      <p:tavLst>
                                        <p:tav tm="0">
                                          <p:val>
                                            <p:fltVal val="0"/>
                                          </p:val>
                                        </p:tav>
                                        <p:tav tm="100000">
                                          <p:val>
                                            <p:strVal val="#ppt_w"/>
                                          </p:val>
                                        </p:tav>
                                      </p:tavLst>
                                    </p:anim>
                                  </p:childTnLst>
                                </p:cTn>
                              </p:par>
                              <p:par>
                                <p:cTn id="185" presetID="35" presetClass="entr" presetSubtype="0" fill="hold" nodeType="withEffect">
                                  <p:stCondLst>
                                    <p:cond delay="0"/>
                                  </p:stCondLst>
                                  <p:childTnLst>
                                    <p:set>
                                      <p:cBhvr>
                                        <p:cTn id="186" dur="1" fill="hold">
                                          <p:stCondLst>
                                            <p:cond delay="0"/>
                                          </p:stCondLst>
                                        </p:cTn>
                                        <p:tgtEl>
                                          <p:spTgt spid="43019"/>
                                        </p:tgtEl>
                                        <p:attrNameLst>
                                          <p:attrName>style.visibility</p:attrName>
                                        </p:attrNameLst>
                                      </p:cBhvr>
                                      <p:to>
                                        <p:strVal val="visible"/>
                                      </p:to>
                                    </p:set>
                                    <p:animEffect transition="in" filter="fade">
                                      <p:cBhvr>
                                        <p:cTn id="187" dur="3000"/>
                                        <p:tgtEl>
                                          <p:spTgt spid="43019"/>
                                        </p:tgtEl>
                                      </p:cBhvr>
                                    </p:animEffect>
                                    <p:anim calcmode="lin" valueType="num">
                                      <p:cBhvr>
                                        <p:cTn id="188" dur="3000" fill="hold"/>
                                        <p:tgtEl>
                                          <p:spTgt spid="43019"/>
                                        </p:tgtEl>
                                        <p:attrNameLst>
                                          <p:attrName>style.rotation</p:attrName>
                                        </p:attrNameLst>
                                      </p:cBhvr>
                                      <p:tavLst>
                                        <p:tav tm="0">
                                          <p:val>
                                            <p:fltVal val="720"/>
                                          </p:val>
                                        </p:tav>
                                        <p:tav tm="100000">
                                          <p:val>
                                            <p:fltVal val="0"/>
                                          </p:val>
                                        </p:tav>
                                      </p:tavLst>
                                    </p:anim>
                                    <p:anim calcmode="lin" valueType="num">
                                      <p:cBhvr>
                                        <p:cTn id="189" dur="3000" fill="hold"/>
                                        <p:tgtEl>
                                          <p:spTgt spid="43019"/>
                                        </p:tgtEl>
                                        <p:attrNameLst>
                                          <p:attrName>ppt_h</p:attrName>
                                        </p:attrNameLst>
                                      </p:cBhvr>
                                      <p:tavLst>
                                        <p:tav tm="0">
                                          <p:val>
                                            <p:fltVal val="0"/>
                                          </p:val>
                                        </p:tav>
                                        <p:tav tm="100000">
                                          <p:val>
                                            <p:strVal val="#ppt_h"/>
                                          </p:val>
                                        </p:tav>
                                      </p:tavLst>
                                    </p:anim>
                                    <p:anim calcmode="lin" valueType="num">
                                      <p:cBhvr>
                                        <p:cTn id="190" dur="3000" fill="hold"/>
                                        <p:tgtEl>
                                          <p:spTgt spid="43019"/>
                                        </p:tgtEl>
                                        <p:attrNameLst>
                                          <p:attrName>ppt_w</p:attrName>
                                        </p:attrNameLst>
                                      </p:cBhvr>
                                      <p:tavLst>
                                        <p:tav tm="0">
                                          <p:val>
                                            <p:fltVal val="0"/>
                                          </p:val>
                                        </p:tav>
                                        <p:tav tm="100000">
                                          <p:val>
                                            <p:strVal val="#ppt_w"/>
                                          </p:val>
                                        </p:tav>
                                      </p:tavLst>
                                    </p:anim>
                                  </p:childTnLst>
                                </p:cTn>
                              </p:par>
                              <p:par>
                                <p:cTn id="191" presetID="35" presetClass="entr" presetSubtype="0" fill="hold" nodeType="withEffect">
                                  <p:stCondLst>
                                    <p:cond delay="0"/>
                                  </p:stCondLst>
                                  <p:childTnLst>
                                    <p:set>
                                      <p:cBhvr>
                                        <p:cTn id="192" dur="1" fill="hold">
                                          <p:stCondLst>
                                            <p:cond delay="0"/>
                                          </p:stCondLst>
                                        </p:cTn>
                                        <p:tgtEl>
                                          <p:spTgt spid="43018"/>
                                        </p:tgtEl>
                                        <p:attrNameLst>
                                          <p:attrName>style.visibility</p:attrName>
                                        </p:attrNameLst>
                                      </p:cBhvr>
                                      <p:to>
                                        <p:strVal val="visible"/>
                                      </p:to>
                                    </p:set>
                                    <p:animEffect transition="in" filter="fade">
                                      <p:cBhvr>
                                        <p:cTn id="193" dur="3000"/>
                                        <p:tgtEl>
                                          <p:spTgt spid="43018"/>
                                        </p:tgtEl>
                                      </p:cBhvr>
                                    </p:animEffect>
                                    <p:anim calcmode="lin" valueType="num">
                                      <p:cBhvr>
                                        <p:cTn id="194" dur="3000" fill="hold"/>
                                        <p:tgtEl>
                                          <p:spTgt spid="43018"/>
                                        </p:tgtEl>
                                        <p:attrNameLst>
                                          <p:attrName>style.rotation</p:attrName>
                                        </p:attrNameLst>
                                      </p:cBhvr>
                                      <p:tavLst>
                                        <p:tav tm="0">
                                          <p:val>
                                            <p:fltVal val="720"/>
                                          </p:val>
                                        </p:tav>
                                        <p:tav tm="100000">
                                          <p:val>
                                            <p:fltVal val="0"/>
                                          </p:val>
                                        </p:tav>
                                      </p:tavLst>
                                    </p:anim>
                                    <p:anim calcmode="lin" valueType="num">
                                      <p:cBhvr>
                                        <p:cTn id="195" dur="3000" fill="hold"/>
                                        <p:tgtEl>
                                          <p:spTgt spid="43018"/>
                                        </p:tgtEl>
                                        <p:attrNameLst>
                                          <p:attrName>ppt_h</p:attrName>
                                        </p:attrNameLst>
                                      </p:cBhvr>
                                      <p:tavLst>
                                        <p:tav tm="0">
                                          <p:val>
                                            <p:fltVal val="0"/>
                                          </p:val>
                                        </p:tav>
                                        <p:tav tm="100000">
                                          <p:val>
                                            <p:strVal val="#ppt_h"/>
                                          </p:val>
                                        </p:tav>
                                      </p:tavLst>
                                    </p:anim>
                                    <p:anim calcmode="lin" valueType="num">
                                      <p:cBhvr>
                                        <p:cTn id="196" dur="3000" fill="hold"/>
                                        <p:tgtEl>
                                          <p:spTgt spid="43018"/>
                                        </p:tgtEl>
                                        <p:attrNameLst>
                                          <p:attrName>ppt_w</p:attrName>
                                        </p:attrNameLst>
                                      </p:cBhvr>
                                      <p:tavLst>
                                        <p:tav tm="0">
                                          <p:val>
                                            <p:fltVal val="0"/>
                                          </p:val>
                                        </p:tav>
                                        <p:tav tm="100000">
                                          <p:val>
                                            <p:strVal val="#ppt_w"/>
                                          </p:val>
                                        </p:tav>
                                      </p:tavLst>
                                    </p:anim>
                                  </p:childTnLst>
                                </p:cTn>
                              </p:par>
                              <p:par>
                                <p:cTn id="197" presetID="35" presetClass="entr" presetSubtype="0" fill="hold" nodeType="withEffect">
                                  <p:stCondLst>
                                    <p:cond delay="0"/>
                                  </p:stCondLst>
                                  <p:childTnLst>
                                    <p:set>
                                      <p:cBhvr>
                                        <p:cTn id="198" dur="1" fill="hold">
                                          <p:stCondLst>
                                            <p:cond delay="0"/>
                                          </p:stCondLst>
                                        </p:cTn>
                                        <p:tgtEl>
                                          <p:spTgt spid="43017"/>
                                        </p:tgtEl>
                                        <p:attrNameLst>
                                          <p:attrName>style.visibility</p:attrName>
                                        </p:attrNameLst>
                                      </p:cBhvr>
                                      <p:to>
                                        <p:strVal val="visible"/>
                                      </p:to>
                                    </p:set>
                                    <p:animEffect transition="in" filter="fade">
                                      <p:cBhvr>
                                        <p:cTn id="199" dur="3000"/>
                                        <p:tgtEl>
                                          <p:spTgt spid="43017"/>
                                        </p:tgtEl>
                                      </p:cBhvr>
                                    </p:animEffect>
                                    <p:anim calcmode="lin" valueType="num">
                                      <p:cBhvr>
                                        <p:cTn id="200" dur="3000" fill="hold"/>
                                        <p:tgtEl>
                                          <p:spTgt spid="43017"/>
                                        </p:tgtEl>
                                        <p:attrNameLst>
                                          <p:attrName>style.rotation</p:attrName>
                                        </p:attrNameLst>
                                      </p:cBhvr>
                                      <p:tavLst>
                                        <p:tav tm="0">
                                          <p:val>
                                            <p:fltVal val="720"/>
                                          </p:val>
                                        </p:tav>
                                        <p:tav tm="100000">
                                          <p:val>
                                            <p:fltVal val="0"/>
                                          </p:val>
                                        </p:tav>
                                      </p:tavLst>
                                    </p:anim>
                                    <p:anim calcmode="lin" valueType="num">
                                      <p:cBhvr>
                                        <p:cTn id="201" dur="3000" fill="hold"/>
                                        <p:tgtEl>
                                          <p:spTgt spid="43017"/>
                                        </p:tgtEl>
                                        <p:attrNameLst>
                                          <p:attrName>ppt_h</p:attrName>
                                        </p:attrNameLst>
                                      </p:cBhvr>
                                      <p:tavLst>
                                        <p:tav tm="0">
                                          <p:val>
                                            <p:fltVal val="0"/>
                                          </p:val>
                                        </p:tav>
                                        <p:tav tm="100000">
                                          <p:val>
                                            <p:strVal val="#ppt_h"/>
                                          </p:val>
                                        </p:tav>
                                      </p:tavLst>
                                    </p:anim>
                                    <p:anim calcmode="lin" valueType="num">
                                      <p:cBhvr>
                                        <p:cTn id="202" dur="3000" fill="hold"/>
                                        <p:tgtEl>
                                          <p:spTgt spid="43017"/>
                                        </p:tgtEl>
                                        <p:attrNameLst>
                                          <p:attrName>ppt_w</p:attrName>
                                        </p:attrNameLst>
                                      </p:cBhvr>
                                      <p:tavLst>
                                        <p:tav tm="0">
                                          <p:val>
                                            <p:fltVal val="0"/>
                                          </p:val>
                                        </p:tav>
                                        <p:tav tm="100000">
                                          <p:val>
                                            <p:strVal val="#ppt_w"/>
                                          </p:val>
                                        </p:tav>
                                      </p:tavLst>
                                    </p:anim>
                                  </p:childTnLst>
                                </p:cTn>
                              </p:par>
                              <p:par>
                                <p:cTn id="203" presetID="35" presetClass="entr" presetSubtype="0" fill="hold" nodeType="withEffect">
                                  <p:stCondLst>
                                    <p:cond delay="0"/>
                                  </p:stCondLst>
                                  <p:childTnLst>
                                    <p:set>
                                      <p:cBhvr>
                                        <p:cTn id="204" dur="1" fill="hold">
                                          <p:stCondLst>
                                            <p:cond delay="0"/>
                                          </p:stCondLst>
                                        </p:cTn>
                                        <p:tgtEl>
                                          <p:spTgt spid="43016"/>
                                        </p:tgtEl>
                                        <p:attrNameLst>
                                          <p:attrName>style.visibility</p:attrName>
                                        </p:attrNameLst>
                                      </p:cBhvr>
                                      <p:to>
                                        <p:strVal val="visible"/>
                                      </p:to>
                                    </p:set>
                                    <p:animEffect transition="in" filter="fade">
                                      <p:cBhvr>
                                        <p:cTn id="205" dur="3000"/>
                                        <p:tgtEl>
                                          <p:spTgt spid="43016"/>
                                        </p:tgtEl>
                                      </p:cBhvr>
                                    </p:animEffect>
                                    <p:anim calcmode="lin" valueType="num">
                                      <p:cBhvr>
                                        <p:cTn id="206" dur="3000" fill="hold"/>
                                        <p:tgtEl>
                                          <p:spTgt spid="43016"/>
                                        </p:tgtEl>
                                        <p:attrNameLst>
                                          <p:attrName>style.rotation</p:attrName>
                                        </p:attrNameLst>
                                      </p:cBhvr>
                                      <p:tavLst>
                                        <p:tav tm="0">
                                          <p:val>
                                            <p:fltVal val="720"/>
                                          </p:val>
                                        </p:tav>
                                        <p:tav tm="100000">
                                          <p:val>
                                            <p:fltVal val="0"/>
                                          </p:val>
                                        </p:tav>
                                      </p:tavLst>
                                    </p:anim>
                                    <p:anim calcmode="lin" valueType="num">
                                      <p:cBhvr>
                                        <p:cTn id="207" dur="3000" fill="hold"/>
                                        <p:tgtEl>
                                          <p:spTgt spid="43016"/>
                                        </p:tgtEl>
                                        <p:attrNameLst>
                                          <p:attrName>ppt_h</p:attrName>
                                        </p:attrNameLst>
                                      </p:cBhvr>
                                      <p:tavLst>
                                        <p:tav tm="0">
                                          <p:val>
                                            <p:fltVal val="0"/>
                                          </p:val>
                                        </p:tav>
                                        <p:tav tm="100000">
                                          <p:val>
                                            <p:strVal val="#ppt_h"/>
                                          </p:val>
                                        </p:tav>
                                      </p:tavLst>
                                    </p:anim>
                                    <p:anim calcmode="lin" valueType="num">
                                      <p:cBhvr>
                                        <p:cTn id="208" dur="3000" fill="hold"/>
                                        <p:tgtEl>
                                          <p:spTgt spid="43016"/>
                                        </p:tgtEl>
                                        <p:attrNameLst>
                                          <p:attrName>ppt_w</p:attrName>
                                        </p:attrNameLst>
                                      </p:cBhvr>
                                      <p:tavLst>
                                        <p:tav tm="0">
                                          <p:val>
                                            <p:fltVal val="0"/>
                                          </p:val>
                                        </p:tav>
                                        <p:tav tm="100000">
                                          <p:val>
                                            <p:strVal val="#ppt_w"/>
                                          </p:val>
                                        </p:tav>
                                      </p:tavLst>
                                    </p:anim>
                                  </p:childTnLst>
                                </p:cTn>
                              </p:par>
                              <p:par>
                                <p:cTn id="209" presetID="35" presetClass="entr" presetSubtype="0" fill="hold" nodeType="withEffect">
                                  <p:stCondLst>
                                    <p:cond delay="0"/>
                                  </p:stCondLst>
                                  <p:childTnLst>
                                    <p:set>
                                      <p:cBhvr>
                                        <p:cTn id="210" dur="1" fill="hold">
                                          <p:stCondLst>
                                            <p:cond delay="0"/>
                                          </p:stCondLst>
                                        </p:cTn>
                                        <p:tgtEl>
                                          <p:spTgt spid="43015"/>
                                        </p:tgtEl>
                                        <p:attrNameLst>
                                          <p:attrName>style.visibility</p:attrName>
                                        </p:attrNameLst>
                                      </p:cBhvr>
                                      <p:to>
                                        <p:strVal val="visible"/>
                                      </p:to>
                                    </p:set>
                                    <p:animEffect transition="in" filter="fade">
                                      <p:cBhvr>
                                        <p:cTn id="211" dur="3000"/>
                                        <p:tgtEl>
                                          <p:spTgt spid="43015"/>
                                        </p:tgtEl>
                                      </p:cBhvr>
                                    </p:animEffect>
                                    <p:anim calcmode="lin" valueType="num">
                                      <p:cBhvr>
                                        <p:cTn id="212" dur="3000" fill="hold"/>
                                        <p:tgtEl>
                                          <p:spTgt spid="43015"/>
                                        </p:tgtEl>
                                        <p:attrNameLst>
                                          <p:attrName>style.rotation</p:attrName>
                                        </p:attrNameLst>
                                      </p:cBhvr>
                                      <p:tavLst>
                                        <p:tav tm="0">
                                          <p:val>
                                            <p:fltVal val="720"/>
                                          </p:val>
                                        </p:tav>
                                        <p:tav tm="100000">
                                          <p:val>
                                            <p:fltVal val="0"/>
                                          </p:val>
                                        </p:tav>
                                      </p:tavLst>
                                    </p:anim>
                                    <p:anim calcmode="lin" valueType="num">
                                      <p:cBhvr>
                                        <p:cTn id="213" dur="3000" fill="hold"/>
                                        <p:tgtEl>
                                          <p:spTgt spid="43015"/>
                                        </p:tgtEl>
                                        <p:attrNameLst>
                                          <p:attrName>ppt_h</p:attrName>
                                        </p:attrNameLst>
                                      </p:cBhvr>
                                      <p:tavLst>
                                        <p:tav tm="0">
                                          <p:val>
                                            <p:fltVal val="0"/>
                                          </p:val>
                                        </p:tav>
                                        <p:tav tm="100000">
                                          <p:val>
                                            <p:strVal val="#ppt_h"/>
                                          </p:val>
                                        </p:tav>
                                      </p:tavLst>
                                    </p:anim>
                                    <p:anim calcmode="lin" valueType="num">
                                      <p:cBhvr>
                                        <p:cTn id="214" dur="3000" fill="hold"/>
                                        <p:tgtEl>
                                          <p:spTgt spid="43015"/>
                                        </p:tgtEl>
                                        <p:attrNameLst>
                                          <p:attrName>ppt_w</p:attrName>
                                        </p:attrNameLst>
                                      </p:cBhvr>
                                      <p:tavLst>
                                        <p:tav tm="0">
                                          <p:val>
                                            <p:fltVal val="0"/>
                                          </p:val>
                                        </p:tav>
                                        <p:tav tm="100000">
                                          <p:val>
                                            <p:strVal val="#ppt_w"/>
                                          </p:val>
                                        </p:tav>
                                      </p:tavLst>
                                    </p:anim>
                                  </p:childTnLst>
                                </p:cTn>
                              </p:par>
                              <p:par>
                                <p:cTn id="215" presetID="35" presetClass="entr" presetSubtype="0" fill="hold" nodeType="withEffect">
                                  <p:stCondLst>
                                    <p:cond delay="0"/>
                                  </p:stCondLst>
                                  <p:childTnLst>
                                    <p:set>
                                      <p:cBhvr>
                                        <p:cTn id="216" dur="1" fill="hold">
                                          <p:stCondLst>
                                            <p:cond delay="0"/>
                                          </p:stCondLst>
                                        </p:cTn>
                                        <p:tgtEl>
                                          <p:spTgt spid="43014"/>
                                        </p:tgtEl>
                                        <p:attrNameLst>
                                          <p:attrName>style.visibility</p:attrName>
                                        </p:attrNameLst>
                                      </p:cBhvr>
                                      <p:to>
                                        <p:strVal val="visible"/>
                                      </p:to>
                                    </p:set>
                                    <p:animEffect transition="in" filter="fade">
                                      <p:cBhvr>
                                        <p:cTn id="217" dur="3000"/>
                                        <p:tgtEl>
                                          <p:spTgt spid="43014"/>
                                        </p:tgtEl>
                                      </p:cBhvr>
                                    </p:animEffect>
                                    <p:anim calcmode="lin" valueType="num">
                                      <p:cBhvr>
                                        <p:cTn id="218" dur="3000" fill="hold"/>
                                        <p:tgtEl>
                                          <p:spTgt spid="43014"/>
                                        </p:tgtEl>
                                        <p:attrNameLst>
                                          <p:attrName>style.rotation</p:attrName>
                                        </p:attrNameLst>
                                      </p:cBhvr>
                                      <p:tavLst>
                                        <p:tav tm="0">
                                          <p:val>
                                            <p:fltVal val="720"/>
                                          </p:val>
                                        </p:tav>
                                        <p:tav tm="100000">
                                          <p:val>
                                            <p:fltVal val="0"/>
                                          </p:val>
                                        </p:tav>
                                      </p:tavLst>
                                    </p:anim>
                                    <p:anim calcmode="lin" valueType="num">
                                      <p:cBhvr>
                                        <p:cTn id="219" dur="3000" fill="hold"/>
                                        <p:tgtEl>
                                          <p:spTgt spid="43014"/>
                                        </p:tgtEl>
                                        <p:attrNameLst>
                                          <p:attrName>ppt_h</p:attrName>
                                        </p:attrNameLst>
                                      </p:cBhvr>
                                      <p:tavLst>
                                        <p:tav tm="0">
                                          <p:val>
                                            <p:fltVal val="0"/>
                                          </p:val>
                                        </p:tav>
                                        <p:tav tm="100000">
                                          <p:val>
                                            <p:strVal val="#ppt_h"/>
                                          </p:val>
                                        </p:tav>
                                      </p:tavLst>
                                    </p:anim>
                                    <p:anim calcmode="lin" valueType="num">
                                      <p:cBhvr>
                                        <p:cTn id="220" dur="3000" fill="hold"/>
                                        <p:tgtEl>
                                          <p:spTgt spid="43014"/>
                                        </p:tgtEl>
                                        <p:attrNameLst>
                                          <p:attrName>ppt_w</p:attrName>
                                        </p:attrNameLst>
                                      </p:cBhvr>
                                      <p:tavLst>
                                        <p:tav tm="0">
                                          <p:val>
                                            <p:fltVal val="0"/>
                                          </p:val>
                                        </p:tav>
                                        <p:tav tm="100000">
                                          <p:val>
                                            <p:strVal val="#ppt_w"/>
                                          </p:val>
                                        </p:tav>
                                      </p:tavLst>
                                    </p:anim>
                                  </p:childTnLst>
                                </p:cTn>
                              </p:par>
                              <p:par>
                                <p:cTn id="221" presetID="35" presetClass="entr" presetSubtype="0" fill="hold" nodeType="withEffect">
                                  <p:stCondLst>
                                    <p:cond delay="0"/>
                                  </p:stCondLst>
                                  <p:childTnLst>
                                    <p:set>
                                      <p:cBhvr>
                                        <p:cTn id="222" dur="1" fill="hold">
                                          <p:stCondLst>
                                            <p:cond delay="0"/>
                                          </p:stCondLst>
                                        </p:cTn>
                                        <p:tgtEl>
                                          <p:spTgt spid="43013"/>
                                        </p:tgtEl>
                                        <p:attrNameLst>
                                          <p:attrName>style.visibility</p:attrName>
                                        </p:attrNameLst>
                                      </p:cBhvr>
                                      <p:to>
                                        <p:strVal val="visible"/>
                                      </p:to>
                                    </p:set>
                                    <p:animEffect transition="in" filter="fade">
                                      <p:cBhvr>
                                        <p:cTn id="223" dur="3000"/>
                                        <p:tgtEl>
                                          <p:spTgt spid="43013"/>
                                        </p:tgtEl>
                                      </p:cBhvr>
                                    </p:animEffect>
                                    <p:anim calcmode="lin" valueType="num">
                                      <p:cBhvr>
                                        <p:cTn id="224" dur="3000" fill="hold"/>
                                        <p:tgtEl>
                                          <p:spTgt spid="43013"/>
                                        </p:tgtEl>
                                        <p:attrNameLst>
                                          <p:attrName>style.rotation</p:attrName>
                                        </p:attrNameLst>
                                      </p:cBhvr>
                                      <p:tavLst>
                                        <p:tav tm="0">
                                          <p:val>
                                            <p:fltVal val="720"/>
                                          </p:val>
                                        </p:tav>
                                        <p:tav tm="100000">
                                          <p:val>
                                            <p:fltVal val="0"/>
                                          </p:val>
                                        </p:tav>
                                      </p:tavLst>
                                    </p:anim>
                                    <p:anim calcmode="lin" valueType="num">
                                      <p:cBhvr>
                                        <p:cTn id="225" dur="3000" fill="hold"/>
                                        <p:tgtEl>
                                          <p:spTgt spid="43013"/>
                                        </p:tgtEl>
                                        <p:attrNameLst>
                                          <p:attrName>ppt_h</p:attrName>
                                        </p:attrNameLst>
                                      </p:cBhvr>
                                      <p:tavLst>
                                        <p:tav tm="0">
                                          <p:val>
                                            <p:fltVal val="0"/>
                                          </p:val>
                                        </p:tav>
                                        <p:tav tm="100000">
                                          <p:val>
                                            <p:strVal val="#ppt_h"/>
                                          </p:val>
                                        </p:tav>
                                      </p:tavLst>
                                    </p:anim>
                                    <p:anim calcmode="lin" valueType="num">
                                      <p:cBhvr>
                                        <p:cTn id="226" dur="3000" fill="hold"/>
                                        <p:tgtEl>
                                          <p:spTgt spid="43013"/>
                                        </p:tgtEl>
                                        <p:attrNameLst>
                                          <p:attrName>ppt_w</p:attrName>
                                        </p:attrNameLst>
                                      </p:cBhvr>
                                      <p:tavLst>
                                        <p:tav tm="0">
                                          <p:val>
                                            <p:fltVal val="0"/>
                                          </p:val>
                                        </p:tav>
                                        <p:tav tm="100000">
                                          <p:val>
                                            <p:strVal val="#ppt_w"/>
                                          </p:val>
                                        </p:tav>
                                      </p:tavLst>
                                    </p:anim>
                                  </p:childTnLst>
                                </p:cTn>
                              </p:par>
                              <p:par>
                                <p:cTn id="227" presetID="35" presetClass="entr" presetSubtype="0" fill="hold" nodeType="withEffect">
                                  <p:stCondLst>
                                    <p:cond delay="0"/>
                                  </p:stCondLst>
                                  <p:childTnLst>
                                    <p:set>
                                      <p:cBhvr>
                                        <p:cTn id="228" dur="1" fill="hold">
                                          <p:stCondLst>
                                            <p:cond delay="0"/>
                                          </p:stCondLst>
                                        </p:cTn>
                                        <p:tgtEl>
                                          <p:spTgt spid="43012"/>
                                        </p:tgtEl>
                                        <p:attrNameLst>
                                          <p:attrName>style.visibility</p:attrName>
                                        </p:attrNameLst>
                                      </p:cBhvr>
                                      <p:to>
                                        <p:strVal val="visible"/>
                                      </p:to>
                                    </p:set>
                                    <p:animEffect transition="in" filter="fade">
                                      <p:cBhvr>
                                        <p:cTn id="229" dur="3000"/>
                                        <p:tgtEl>
                                          <p:spTgt spid="43012"/>
                                        </p:tgtEl>
                                      </p:cBhvr>
                                    </p:animEffect>
                                    <p:anim calcmode="lin" valueType="num">
                                      <p:cBhvr>
                                        <p:cTn id="230" dur="3000" fill="hold"/>
                                        <p:tgtEl>
                                          <p:spTgt spid="43012"/>
                                        </p:tgtEl>
                                        <p:attrNameLst>
                                          <p:attrName>style.rotation</p:attrName>
                                        </p:attrNameLst>
                                      </p:cBhvr>
                                      <p:tavLst>
                                        <p:tav tm="0">
                                          <p:val>
                                            <p:fltVal val="720"/>
                                          </p:val>
                                        </p:tav>
                                        <p:tav tm="100000">
                                          <p:val>
                                            <p:fltVal val="0"/>
                                          </p:val>
                                        </p:tav>
                                      </p:tavLst>
                                    </p:anim>
                                    <p:anim calcmode="lin" valueType="num">
                                      <p:cBhvr>
                                        <p:cTn id="231" dur="3000" fill="hold"/>
                                        <p:tgtEl>
                                          <p:spTgt spid="43012"/>
                                        </p:tgtEl>
                                        <p:attrNameLst>
                                          <p:attrName>ppt_h</p:attrName>
                                        </p:attrNameLst>
                                      </p:cBhvr>
                                      <p:tavLst>
                                        <p:tav tm="0">
                                          <p:val>
                                            <p:fltVal val="0"/>
                                          </p:val>
                                        </p:tav>
                                        <p:tav tm="100000">
                                          <p:val>
                                            <p:strVal val="#ppt_h"/>
                                          </p:val>
                                        </p:tav>
                                      </p:tavLst>
                                    </p:anim>
                                    <p:anim calcmode="lin" valueType="num">
                                      <p:cBhvr>
                                        <p:cTn id="232" dur="3000" fill="hold"/>
                                        <p:tgtEl>
                                          <p:spTgt spid="43012"/>
                                        </p:tgtEl>
                                        <p:attrNameLst>
                                          <p:attrName>ppt_w</p:attrName>
                                        </p:attrNameLst>
                                      </p:cBhvr>
                                      <p:tavLst>
                                        <p:tav tm="0">
                                          <p:val>
                                            <p:fltVal val="0"/>
                                          </p:val>
                                        </p:tav>
                                        <p:tav tm="100000">
                                          <p:val>
                                            <p:strVal val="#ppt_w"/>
                                          </p:val>
                                        </p:tav>
                                      </p:tavLst>
                                    </p:anim>
                                  </p:childTnLst>
                                </p:cTn>
                              </p:par>
                              <p:par>
                                <p:cTn id="233" presetID="35" presetClass="entr" presetSubtype="0" fill="hold" nodeType="withEffect">
                                  <p:stCondLst>
                                    <p:cond delay="0"/>
                                  </p:stCondLst>
                                  <p:childTnLst>
                                    <p:set>
                                      <p:cBhvr>
                                        <p:cTn id="234" dur="1" fill="hold">
                                          <p:stCondLst>
                                            <p:cond delay="0"/>
                                          </p:stCondLst>
                                        </p:cTn>
                                        <p:tgtEl>
                                          <p:spTgt spid="43011"/>
                                        </p:tgtEl>
                                        <p:attrNameLst>
                                          <p:attrName>style.visibility</p:attrName>
                                        </p:attrNameLst>
                                      </p:cBhvr>
                                      <p:to>
                                        <p:strVal val="visible"/>
                                      </p:to>
                                    </p:set>
                                    <p:animEffect transition="in" filter="fade">
                                      <p:cBhvr>
                                        <p:cTn id="235" dur="3000"/>
                                        <p:tgtEl>
                                          <p:spTgt spid="43011"/>
                                        </p:tgtEl>
                                      </p:cBhvr>
                                    </p:animEffect>
                                    <p:anim calcmode="lin" valueType="num">
                                      <p:cBhvr>
                                        <p:cTn id="236" dur="3000" fill="hold"/>
                                        <p:tgtEl>
                                          <p:spTgt spid="43011"/>
                                        </p:tgtEl>
                                        <p:attrNameLst>
                                          <p:attrName>style.rotation</p:attrName>
                                        </p:attrNameLst>
                                      </p:cBhvr>
                                      <p:tavLst>
                                        <p:tav tm="0">
                                          <p:val>
                                            <p:fltVal val="720"/>
                                          </p:val>
                                        </p:tav>
                                        <p:tav tm="100000">
                                          <p:val>
                                            <p:fltVal val="0"/>
                                          </p:val>
                                        </p:tav>
                                      </p:tavLst>
                                    </p:anim>
                                    <p:anim calcmode="lin" valueType="num">
                                      <p:cBhvr>
                                        <p:cTn id="237" dur="3000" fill="hold"/>
                                        <p:tgtEl>
                                          <p:spTgt spid="43011"/>
                                        </p:tgtEl>
                                        <p:attrNameLst>
                                          <p:attrName>ppt_h</p:attrName>
                                        </p:attrNameLst>
                                      </p:cBhvr>
                                      <p:tavLst>
                                        <p:tav tm="0">
                                          <p:val>
                                            <p:fltVal val="0"/>
                                          </p:val>
                                        </p:tav>
                                        <p:tav tm="100000">
                                          <p:val>
                                            <p:strVal val="#ppt_h"/>
                                          </p:val>
                                        </p:tav>
                                      </p:tavLst>
                                    </p:anim>
                                    <p:anim calcmode="lin" valueType="num">
                                      <p:cBhvr>
                                        <p:cTn id="238" dur="3000" fill="hold"/>
                                        <p:tgtEl>
                                          <p:spTgt spid="43011"/>
                                        </p:tgtEl>
                                        <p:attrNameLst>
                                          <p:attrName>ppt_w</p:attrName>
                                        </p:attrNameLst>
                                      </p:cBhvr>
                                      <p:tavLst>
                                        <p:tav tm="0">
                                          <p:val>
                                            <p:fltVal val="0"/>
                                          </p:val>
                                        </p:tav>
                                        <p:tav tm="100000">
                                          <p:val>
                                            <p:strVal val="#ppt_w"/>
                                          </p:val>
                                        </p:tav>
                                      </p:tavLst>
                                    </p:anim>
                                  </p:childTnLst>
                                </p:cTn>
                              </p:par>
                              <p:par>
                                <p:cTn id="239" presetID="35" presetClass="entr" presetSubtype="0" fill="hold" nodeType="withEffect">
                                  <p:stCondLst>
                                    <p:cond delay="0"/>
                                  </p:stCondLst>
                                  <p:childTnLst>
                                    <p:set>
                                      <p:cBhvr>
                                        <p:cTn id="240" dur="1" fill="hold">
                                          <p:stCondLst>
                                            <p:cond delay="0"/>
                                          </p:stCondLst>
                                        </p:cTn>
                                        <p:tgtEl>
                                          <p:spTgt spid="43010"/>
                                        </p:tgtEl>
                                        <p:attrNameLst>
                                          <p:attrName>style.visibility</p:attrName>
                                        </p:attrNameLst>
                                      </p:cBhvr>
                                      <p:to>
                                        <p:strVal val="visible"/>
                                      </p:to>
                                    </p:set>
                                    <p:animEffect transition="in" filter="fade">
                                      <p:cBhvr>
                                        <p:cTn id="241" dur="3000"/>
                                        <p:tgtEl>
                                          <p:spTgt spid="43010"/>
                                        </p:tgtEl>
                                      </p:cBhvr>
                                    </p:animEffect>
                                    <p:anim calcmode="lin" valueType="num">
                                      <p:cBhvr>
                                        <p:cTn id="242" dur="3000" fill="hold"/>
                                        <p:tgtEl>
                                          <p:spTgt spid="43010"/>
                                        </p:tgtEl>
                                        <p:attrNameLst>
                                          <p:attrName>style.rotation</p:attrName>
                                        </p:attrNameLst>
                                      </p:cBhvr>
                                      <p:tavLst>
                                        <p:tav tm="0">
                                          <p:val>
                                            <p:fltVal val="720"/>
                                          </p:val>
                                        </p:tav>
                                        <p:tav tm="100000">
                                          <p:val>
                                            <p:fltVal val="0"/>
                                          </p:val>
                                        </p:tav>
                                      </p:tavLst>
                                    </p:anim>
                                    <p:anim calcmode="lin" valueType="num">
                                      <p:cBhvr>
                                        <p:cTn id="243" dur="3000" fill="hold"/>
                                        <p:tgtEl>
                                          <p:spTgt spid="43010"/>
                                        </p:tgtEl>
                                        <p:attrNameLst>
                                          <p:attrName>ppt_h</p:attrName>
                                        </p:attrNameLst>
                                      </p:cBhvr>
                                      <p:tavLst>
                                        <p:tav tm="0">
                                          <p:val>
                                            <p:fltVal val="0"/>
                                          </p:val>
                                        </p:tav>
                                        <p:tav tm="100000">
                                          <p:val>
                                            <p:strVal val="#ppt_h"/>
                                          </p:val>
                                        </p:tav>
                                      </p:tavLst>
                                    </p:anim>
                                    <p:anim calcmode="lin" valueType="num">
                                      <p:cBhvr>
                                        <p:cTn id="244" dur="3000" fill="hold"/>
                                        <p:tgtEl>
                                          <p:spTgt spid="43010"/>
                                        </p:tgtEl>
                                        <p:attrNameLst>
                                          <p:attrName>ppt_w</p:attrName>
                                        </p:attrNameLst>
                                      </p:cBhvr>
                                      <p:tavLst>
                                        <p:tav tm="0">
                                          <p:val>
                                            <p:fltVal val="0"/>
                                          </p:val>
                                        </p:tav>
                                        <p:tav tm="100000">
                                          <p:val>
                                            <p:strVal val="#ppt_w"/>
                                          </p:val>
                                        </p:tav>
                                      </p:tavLst>
                                    </p:anim>
                                  </p:childTnLst>
                                </p:cTn>
                              </p:par>
                              <p:par>
                                <p:cTn id="245" presetID="35" presetClass="entr" presetSubtype="0" fill="hold" nodeType="withEffect">
                                  <p:stCondLst>
                                    <p:cond delay="0"/>
                                  </p:stCondLst>
                                  <p:childTnLst>
                                    <p:set>
                                      <p:cBhvr>
                                        <p:cTn id="246" dur="1" fill="hold">
                                          <p:stCondLst>
                                            <p:cond delay="0"/>
                                          </p:stCondLst>
                                        </p:cTn>
                                        <p:tgtEl>
                                          <p:spTgt spid="43009"/>
                                        </p:tgtEl>
                                        <p:attrNameLst>
                                          <p:attrName>style.visibility</p:attrName>
                                        </p:attrNameLst>
                                      </p:cBhvr>
                                      <p:to>
                                        <p:strVal val="visible"/>
                                      </p:to>
                                    </p:set>
                                    <p:animEffect transition="in" filter="fade">
                                      <p:cBhvr>
                                        <p:cTn id="247" dur="3000"/>
                                        <p:tgtEl>
                                          <p:spTgt spid="43009"/>
                                        </p:tgtEl>
                                      </p:cBhvr>
                                    </p:animEffect>
                                    <p:anim calcmode="lin" valueType="num">
                                      <p:cBhvr>
                                        <p:cTn id="248" dur="3000" fill="hold"/>
                                        <p:tgtEl>
                                          <p:spTgt spid="43009"/>
                                        </p:tgtEl>
                                        <p:attrNameLst>
                                          <p:attrName>style.rotation</p:attrName>
                                        </p:attrNameLst>
                                      </p:cBhvr>
                                      <p:tavLst>
                                        <p:tav tm="0">
                                          <p:val>
                                            <p:fltVal val="720"/>
                                          </p:val>
                                        </p:tav>
                                        <p:tav tm="100000">
                                          <p:val>
                                            <p:fltVal val="0"/>
                                          </p:val>
                                        </p:tav>
                                      </p:tavLst>
                                    </p:anim>
                                    <p:anim calcmode="lin" valueType="num">
                                      <p:cBhvr>
                                        <p:cTn id="249" dur="3000" fill="hold"/>
                                        <p:tgtEl>
                                          <p:spTgt spid="43009"/>
                                        </p:tgtEl>
                                        <p:attrNameLst>
                                          <p:attrName>ppt_h</p:attrName>
                                        </p:attrNameLst>
                                      </p:cBhvr>
                                      <p:tavLst>
                                        <p:tav tm="0">
                                          <p:val>
                                            <p:fltVal val="0"/>
                                          </p:val>
                                        </p:tav>
                                        <p:tav tm="100000">
                                          <p:val>
                                            <p:strVal val="#ppt_h"/>
                                          </p:val>
                                        </p:tav>
                                      </p:tavLst>
                                    </p:anim>
                                    <p:anim calcmode="lin" valueType="num">
                                      <p:cBhvr>
                                        <p:cTn id="250" dur="3000" fill="hold"/>
                                        <p:tgtEl>
                                          <p:spTgt spid="4300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noChangeArrowheads="1"/>
          </p:cNvPicPr>
          <p:nvPr/>
        </p:nvPicPr>
        <p:blipFill>
          <a:blip r:embed="rId2" cstate="print"/>
          <a:srcRect/>
          <a:stretch>
            <a:fillRect/>
          </a:stretch>
        </p:blipFill>
        <p:spPr bwMode="auto">
          <a:xfrm>
            <a:off x="500063" y="357188"/>
            <a:ext cx="5214937" cy="500062"/>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500063" y="928688"/>
            <a:ext cx="5214937" cy="500062"/>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500063" y="1500188"/>
            <a:ext cx="4953000" cy="552450"/>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500063" y="2214563"/>
            <a:ext cx="4953000" cy="542925"/>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500063" y="2928938"/>
            <a:ext cx="4857750" cy="495300"/>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500063" y="3571875"/>
            <a:ext cx="5257800" cy="495300"/>
          </a:xfrm>
          <a:prstGeom prst="rect">
            <a:avLst/>
          </a:prstGeom>
          <a:noFill/>
          <a:ln w="9525">
            <a:noFill/>
            <a:miter lim="800000"/>
            <a:headEnd/>
            <a:tailEnd/>
          </a:ln>
        </p:spPr>
      </p:pic>
      <p:pic>
        <p:nvPicPr>
          <p:cNvPr id="10" name="Рисунок 9"/>
          <p:cNvPicPr>
            <a:picLocks noChangeAspect="1" noChangeArrowheads="1"/>
          </p:cNvPicPr>
          <p:nvPr/>
        </p:nvPicPr>
        <p:blipFill>
          <a:blip r:embed="rId8" cstate="print"/>
          <a:srcRect/>
          <a:stretch>
            <a:fillRect/>
          </a:stretch>
        </p:blipFill>
        <p:spPr bwMode="auto">
          <a:xfrm>
            <a:off x="500063" y="4214813"/>
            <a:ext cx="5172075" cy="552450"/>
          </a:xfrm>
          <a:prstGeom prst="rect">
            <a:avLst/>
          </a:prstGeom>
          <a:noFill/>
          <a:ln w="9525">
            <a:noFill/>
            <a:miter lim="800000"/>
            <a:headEnd/>
            <a:tailEnd/>
          </a:ln>
        </p:spPr>
      </p:pic>
      <p:pic>
        <p:nvPicPr>
          <p:cNvPr id="11" name="Рисунок 10"/>
          <p:cNvPicPr>
            <a:picLocks noChangeAspect="1" noChangeArrowheads="1"/>
          </p:cNvPicPr>
          <p:nvPr/>
        </p:nvPicPr>
        <p:blipFill>
          <a:blip r:embed="rId9" cstate="print"/>
          <a:srcRect/>
          <a:stretch>
            <a:fillRect/>
          </a:stretch>
        </p:blipFill>
        <p:spPr bwMode="auto">
          <a:xfrm>
            <a:off x="500063" y="4929188"/>
            <a:ext cx="5448300" cy="552450"/>
          </a:xfrm>
          <a:prstGeom prst="rect">
            <a:avLst/>
          </a:prstGeom>
          <a:noFill/>
          <a:ln w="9525">
            <a:noFill/>
            <a:miter lim="800000"/>
            <a:headEnd/>
            <a:tailEnd/>
          </a:ln>
        </p:spPr>
      </p:pic>
      <p:pic>
        <p:nvPicPr>
          <p:cNvPr id="12" name="Рисунок 11"/>
          <p:cNvPicPr>
            <a:picLocks noChangeAspect="1" noChangeArrowheads="1"/>
          </p:cNvPicPr>
          <p:nvPr/>
        </p:nvPicPr>
        <p:blipFill>
          <a:blip r:embed="rId10" cstate="print"/>
          <a:srcRect/>
          <a:stretch>
            <a:fillRect/>
          </a:stretch>
        </p:blipFill>
        <p:spPr bwMode="auto">
          <a:xfrm>
            <a:off x="500063" y="5643563"/>
            <a:ext cx="5448300" cy="495300"/>
          </a:xfrm>
          <a:prstGeom prst="rect">
            <a:avLst/>
          </a:prstGeom>
          <a:noFill/>
          <a:ln w="9525">
            <a:noFill/>
            <a:miter lim="800000"/>
            <a:headEnd/>
            <a:tailEnd/>
          </a:ln>
        </p:spPr>
      </p:pic>
      <p:pic>
        <p:nvPicPr>
          <p:cNvPr id="13" name="Рисунок 12"/>
          <p:cNvPicPr>
            <a:picLocks noChangeAspect="1" noChangeArrowheads="1"/>
          </p:cNvPicPr>
          <p:nvPr/>
        </p:nvPicPr>
        <p:blipFill>
          <a:blip r:embed="rId11" cstate="print"/>
          <a:srcRect/>
          <a:stretch>
            <a:fillRect/>
          </a:stretch>
        </p:blipFill>
        <p:spPr bwMode="auto">
          <a:xfrm>
            <a:off x="500063" y="6215063"/>
            <a:ext cx="5048250" cy="495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style.rotation</p:attrName>
                                        </p:attrNameLst>
                                      </p:cBhvr>
                                      <p:tavLst>
                                        <p:tav tm="0">
                                          <p:val>
                                            <p:fltVal val="720"/>
                                          </p:val>
                                        </p:tav>
                                        <p:tav tm="100000">
                                          <p:val>
                                            <p:fltVal val="0"/>
                                          </p:val>
                                        </p:tav>
                                      </p:tavLst>
                                    </p:anim>
                                    <p:anim calcmode="lin" valueType="num">
                                      <p:cBhvr>
                                        <p:cTn id="15" dur="2000" fill="hold"/>
                                        <p:tgtEl>
                                          <p:spTgt spid="5"/>
                                        </p:tgtEl>
                                        <p:attrNameLst>
                                          <p:attrName>ppt_h</p:attrName>
                                        </p:attrNameLst>
                                      </p:cBhvr>
                                      <p:tavLst>
                                        <p:tav tm="0">
                                          <p:val>
                                            <p:fltVal val="0"/>
                                          </p:val>
                                        </p:tav>
                                        <p:tav tm="100000">
                                          <p:val>
                                            <p:strVal val="#ppt_h"/>
                                          </p:val>
                                        </p:tav>
                                      </p:tavLst>
                                    </p:anim>
                                    <p:anim calcmode="lin" valueType="num">
                                      <p:cBhvr>
                                        <p:cTn id="16" dur="2000" fill="hold"/>
                                        <p:tgtEl>
                                          <p:spTgt spid="5"/>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style.rotation</p:attrName>
                                        </p:attrNameLst>
                                      </p:cBhvr>
                                      <p:tavLst>
                                        <p:tav tm="0">
                                          <p:val>
                                            <p:fltVal val="720"/>
                                          </p:val>
                                        </p:tav>
                                        <p:tav tm="100000">
                                          <p:val>
                                            <p:fltVal val="0"/>
                                          </p:val>
                                        </p:tav>
                                      </p:tavLst>
                                    </p:anim>
                                    <p:anim calcmode="lin" valueType="num">
                                      <p:cBhvr>
                                        <p:cTn id="21" dur="2000" fill="hold"/>
                                        <p:tgtEl>
                                          <p:spTgt spid="6"/>
                                        </p:tgtEl>
                                        <p:attrNameLst>
                                          <p:attrName>ppt_h</p:attrName>
                                        </p:attrNameLst>
                                      </p:cBhvr>
                                      <p:tavLst>
                                        <p:tav tm="0">
                                          <p:val>
                                            <p:fltVal val="0"/>
                                          </p:val>
                                        </p:tav>
                                        <p:tav tm="100000">
                                          <p:val>
                                            <p:strVal val="#ppt_h"/>
                                          </p:val>
                                        </p:tav>
                                      </p:tavLst>
                                    </p:anim>
                                    <p:anim calcmode="lin" valueType="num">
                                      <p:cBhvr>
                                        <p:cTn id="22" dur="2000" fill="hold"/>
                                        <p:tgtEl>
                                          <p:spTgt spid="6"/>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style.rotation</p:attrName>
                                        </p:attrNameLst>
                                      </p:cBhvr>
                                      <p:tavLst>
                                        <p:tav tm="0">
                                          <p:val>
                                            <p:fltVal val="720"/>
                                          </p:val>
                                        </p:tav>
                                        <p:tav tm="100000">
                                          <p:val>
                                            <p:fltVal val="0"/>
                                          </p:val>
                                        </p:tav>
                                      </p:tavLst>
                                    </p:anim>
                                    <p:anim calcmode="lin" valueType="num">
                                      <p:cBhvr>
                                        <p:cTn id="27" dur="2000" fill="hold"/>
                                        <p:tgtEl>
                                          <p:spTgt spid="7"/>
                                        </p:tgtEl>
                                        <p:attrNameLst>
                                          <p:attrName>ppt_h</p:attrName>
                                        </p:attrNameLst>
                                      </p:cBhvr>
                                      <p:tavLst>
                                        <p:tav tm="0">
                                          <p:val>
                                            <p:fltVal val="0"/>
                                          </p:val>
                                        </p:tav>
                                        <p:tav tm="100000">
                                          <p:val>
                                            <p:strVal val="#ppt_h"/>
                                          </p:val>
                                        </p:tav>
                                      </p:tavLst>
                                    </p:anim>
                                    <p:anim calcmode="lin" valueType="num">
                                      <p:cBhvr>
                                        <p:cTn id="28" dur="2000" fill="hold"/>
                                        <p:tgtEl>
                                          <p:spTgt spid="7"/>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anim calcmode="lin" valueType="num">
                                      <p:cBhvr>
                                        <p:cTn id="32" dur="2000" fill="hold"/>
                                        <p:tgtEl>
                                          <p:spTgt spid="8"/>
                                        </p:tgtEl>
                                        <p:attrNameLst>
                                          <p:attrName>style.rotation</p:attrName>
                                        </p:attrNameLst>
                                      </p:cBhvr>
                                      <p:tavLst>
                                        <p:tav tm="0">
                                          <p:val>
                                            <p:fltVal val="720"/>
                                          </p:val>
                                        </p:tav>
                                        <p:tav tm="100000">
                                          <p:val>
                                            <p:fltVal val="0"/>
                                          </p:val>
                                        </p:tav>
                                      </p:tavLst>
                                    </p:anim>
                                    <p:anim calcmode="lin" valueType="num">
                                      <p:cBhvr>
                                        <p:cTn id="33" dur="2000" fill="hold"/>
                                        <p:tgtEl>
                                          <p:spTgt spid="8"/>
                                        </p:tgtEl>
                                        <p:attrNameLst>
                                          <p:attrName>ppt_h</p:attrName>
                                        </p:attrNameLst>
                                      </p:cBhvr>
                                      <p:tavLst>
                                        <p:tav tm="0">
                                          <p:val>
                                            <p:fltVal val="0"/>
                                          </p:val>
                                        </p:tav>
                                        <p:tav tm="100000">
                                          <p:val>
                                            <p:strVal val="#ppt_h"/>
                                          </p:val>
                                        </p:tav>
                                      </p:tavLst>
                                    </p:anim>
                                    <p:anim calcmode="lin" valueType="num">
                                      <p:cBhvr>
                                        <p:cTn id="34" dur="2000" fill="hold"/>
                                        <p:tgtEl>
                                          <p:spTgt spid="8"/>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000"/>
                                        <p:tgtEl>
                                          <p:spTgt spid="9"/>
                                        </p:tgtEl>
                                      </p:cBhvr>
                                    </p:animEffect>
                                    <p:anim calcmode="lin" valueType="num">
                                      <p:cBhvr>
                                        <p:cTn id="38" dur="2000" fill="hold"/>
                                        <p:tgtEl>
                                          <p:spTgt spid="9"/>
                                        </p:tgtEl>
                                        <p:attrNameLst>
                                          <p:attrName>style.rotation</p:attrName>
                                        </p:attrNameLst>
                                      </p:cBhvr>
                                      <p:tavLst>
                                        <p:tav tm="0">
                                          <p:val>
                                            <p:fltVal val="720"/>
                                          </p:val>
                                        </p:tav>
                                        <p:tav tm="100000">
                                          <p:val>
                                            <p:fltVal val="0"/>
                                          </p:val>
                                        </p:tav>
                                      </p:tavLst>
                                    </p:anim>
                                    <p:anim calcmode="lin" valueType="num">
                                      <p:cBhvr>
                                        <p:cTn id="39" dur="2000" fill="hold"/>
                                        <p:tgtEl>
                                          <p:spTgt spid="9"/>
                                        </p:tgtEl>
                                        <p:attrNameLst>
                                          <p:attrName>ppt_h</p:attrName>
                                        </p:attrNameLst>
                                      </p:cBhvr>
                                      <p:tavLst>
                                        <p:tav tm="0">
                                          <p:val>
                                            <p:fltVal val="0"/>
                                          </p:val>
                                        </p:tav>
                                        <p:tav tm="100000">
                                          <p:val>
                                            <p:strVal val="#ppt_h"/>
                                          </p:val>
                                        </p:tav>
                                      </p:tavLst>
                                    </p:anim>
                                    <p:anim calcmode="lin" valueType="num">
                                      <p:cBhvr>
                                        <p:cTn id="40" dur="2000" fill="hold"/>
                                        <p:tgtEl>
                                          <p:spTgt spid="9"/>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000"/>
                                        <p:tgtEl>
                                          <p:spTgt spid="10"/>
                                        </p:tgtEl>
                                      </p:cBhvr>
                                    </p:animEffect>
                                    <p:anim calcmode="lin" valueType="num">
                                      <p:cBhvr>
                                        <p:cTn id="44" dur="2000" fill="hold"/>
                                        <p:tgtEl>
                                          <p:spTgt spid="10"/>
                                        </p:tgtEl>
                                        <p:attrNameLst>
                                          <p:attrName>style.rotation</p:attrName>
                                        </p:attrNameLst>
                                      </p:cBhvr>
                                      <p:tavLst>
                                        <p:tav tm="0">
                                          <p:val>
                                            <p:fltVal val="720"/>
                                          </p:val>
                                        </p:tav>
                                        <p:tav tm="100000">
                                          <p:val>
                                            <p:fltVal val="0"/>
                                          </p:val>
                                        </p:tav>
                                      </p:tavLst>
                                    </p:anim>
                                    <p:anim calcmode="lin" valueType="num">
                                      <p:cBhvr>
                                        <p:cTn id="45" dur="2000" fill="hold"/>
                                        <p:tgtEl>
                                          <p:spTgt spid="10"/>
                                        </p:tgtEl>
                                        <p:attrNameLst>
                                          <p:attrName>ppt_h</p:attrName>
                                        </p:attrNameLst>
                                      </p:cBhvr>
                                      <p:tavLst>
                                        <p:tav tm="0">
                                          <p:val>
                                            <p:fltVal val="0"/>
                                          </p:val>
                                        </p:tav>
                                        <p:tav tm="100000">
                                          <p:val>
                                            <p:strVal val="#ppt_h"/>
                                          </p:val>
                                        </p:tav>
                                      </p:tavLst>
                                    </p:anim>
                                    <p:anim calcmode="lin" valueType="num">
                                      <p:cBhvr>
                                        <p:cTn id="46" dur="2000" fill="hold"/>
                                        <p:tgtEl>
                                          <p:spTgt spid="10"/>
                                        </p:tgtEl>
                                        <p:attrNameLst>
                                          <p:attrName>ppt_w</p:attrName>
                                        </p:attrNameLst>
                                      </p:cBhvr>
                                      <p:tavLst>
                                        <p:tav tm="0">
                                          <p:val>
                                            <p:fltVal val="0"/>
                                          </p:val>
                                        </p:tav>
                                        <p:tav tm="100000">
                                          <p:val>
                                            <p:strVal val="#ppt_w"/>
                                          </p:val>
                                        </p:tav>
                                      </p:tavLst>
                                    </p:anim>
                                  </p:childTnLst>
                                </p:cTn>
                              </p:par>
                              <p:par>
                                <p:cTn id="47" presetID="35"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2000"/>
                                        <p:tgtEl>
                                          <p:spTgt spid="11"/>
                                        </p:tgtEl>
                                      </p:cBhvr>
                                    </p:animEffect>
                                    <p:anim calcmode="lin" valueType="num">
                                      <p:cBhvr>
                                        <p:cTn id="50" dur="2000" fill="hold"/>
                                        <p:tgtEl>
                                          <p:spTgt spid="11"/>
                                        </p:tgtEl>
                                        <p:attrNameLst>
                                          <p:attrName>style.rotation</p:attrName>
                                        </p:attrNameLst>
                                      </p:cBhvr>
                                      <p:tavLst>
                                        <p:tav tm="0">
                                          <p:val>
                                            <p:fltVal val="720"/>
                                          </p:val>
                                        </p:tav>
                                        <p:tav tm="100000">
                                          <p:val>
                                            <p:fltVal val="0"/>
                                          </p:val>
                                        </p:tav>
                                      </p:tavLst>
                                    </p:anim>
                                    <p:anim calcmode="lin" valueType="num">
                                      <p:cBhvr>
                                        <p:cTn id="51" dur="2000" fill="hold"/>
                                        <p:tgtEl>
                                          <p:spTgt spid="11"/>
                                        </p:tgtEl>
                                        <p:attrNameLst>
                                          <p:attrName>ppt_h</p:attrName>
                                        </p:attrNameLst>
                                      </p:cBhvr>
                                      <p:tavLst>
                                        <p:tav tm="0">
                                          <p:val>
                                            <p:fltVal val="0"/>
                                          </p:val>
                                        </p:tav>
                                        <p:tav tm="100000">
                                          <p:val>
                                            <p:strVal val="#ppt_h"/>
                                          </p:val>
                                        </p:tav>
                                      </p:tavLst>
                                    </p:anim>
                                    <p:anim calcmode="lin" valueType="num">
                                      <p:cBhvr>
                                        <p:cTn id="52" dur="2000" fill="hold"/>
                                        <p:tgtEl>
                                          <p:spTgt spid="11"/>
                                        </p:tgtEl>
                                        <p:attrNameLst>
                                          <p:attrName>ppt_w</p:attrName>
                                        </p:attrNameLst>
                                      </p:cBhvr>
                                      <p:tavLst>
                                        <p:tav tm="0">
                                          <p:val>
                                            <p:fltVal val="0"/>
                                          </p:val>
                                        </p:tav>
                                        <p:tav tm="100000">
                                          <p:val>
                                            <p:strVal val="#ppt_w"/>
                                          </p:val>
                                        </p:tav>
                                      </p:tavLst>
                                    </p:anim>
                                  </p:childTnLst>
                                </p:cTn>
                              </p:par>
                              <p:par>
                                <p:cTn id="53" presetID="35"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2000"/>
                                        <p:tgtEl>
                                          <p:spTgt spid="12"/>
                                        </p:tgtEl>
                                      </p:cBhvr>
                                    </p:animEffect>
                                    <p:anim calcmode="lin" valueType="num">
                                      <p:cBhvr>
                                        <p:cTn id="56" dur="2000" fill="hold"/>
                                        <p:tgtEl>
                                          <p:spTgt spid="12"/>
                                        </p:tgtEl>
                                        <p:attrNameLst>
                                          <p:attrName>style.rotation</p:attrName>
                                        </p:attrNameLst>
                                      </p:cBhvr>
                                      <p:tavLst>
                                        <p:tav tm="0">
                                          <p:val>
                                            <p:fltVal val="720"/>
                                          </p:val>
                                        </p:tav>
                                        <p:tav tm="100000">
                                          <p:val>
                                            <p:fltVal val="0"/>
                                          </p:val>
                                        </p:tav>
                                      </p:tavLst>
                                    </p:anim>
                                    <p:anim calcmode="lin" valueType="num">
                                      <p:cBhvr>
                                        <p:cTn id="57" dur="2000" fill="hold"/>
                                        <p:tgtEl>
                                          <p:spTgt spid="12"/>
                                        </p:tgtEl>
                                        <p:attrNameLst>
                                          <p:attrName>ppt_h</p:attrName>
                                        </p:attrNameLst>
                                      </p:cBhvr>
                                      <p:tavLst>
                                        <p:tav tm="0">
                                          <p:val>
                                            <p:fltVal val="0"/>
                                          </p:val>
                                        </p:tav>
                                        <p:tav tm="100000">
                                          <p:val>
                                            <p:strVal val="#ppt_h"/>
                                          </p:val>
                                        </p:tav>
                                      </p:tavLst>
                                    </p:anim>
                                    <p:anim calcmode="lin" valueType="num">
                                      <p:cBhvr>
                                        <p:cTn id="58" dur="2000" fill="hold"/>
                                        <p:tgtEl>
                                          <p:spTgt spid="12"/>
                                        </p:tgtEl>
                                        <p:attrNameLst>
                                          <p:attrName>ppt_w</p:attrName>
                                        </p:attrNameLst>
                                      </p:cBhvr>
                                      <p:tavLst>
                                        <p:tav tm="0">
                                          <p:val>
                                            <p:fltVal val="0"/>
                                          </p:val>
                                        </p:tav>
                                        <p:tav tm="100000">
                                          <p:val>
                                            <p:strVal val="#ppt_w"/>
                                          </p:val>
                                        </p:tav>
                                      </p:tavLst>
                                    </p:anim>
                                  </p:childTnLst>
                                </p:cTn>
                              </p:par>
                              <p:par>
                                <p:cTn id="59" presetID="35" presetClass="entr" presetSubtype="0"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000"/>
                                        <p:tgtEl>
                                          <p:spTgt spid="13"/>
                                        </p:tgtEl>
                                      </p:cBhvr>
                                    </p:animEffect>
                                    <p:anim calcmode="lin" valueType="num">
                                      <p:cBhvr>
                                        <p:cTn id="62" dur="2000" fill="hold"/>
                                        <p:tgtEl>
                                          <p:spTgt spid="13"/>
                                        </p:tgtEl>
                                        <p:attrNameLst>
                                          <p:attrName>style.rotation</p:attrName>
                                        </p:attrNameLst>
                                      </p:cBhvr>
                                      <p:tavLst>
                                        <p:tav tm="0">
                                          <p:val>
                                            <p:fltVal val="720"/>
                                          </p:val>
                                        </p:tav>
                                        <p:tav tm="100000">
                                          <p:val>
                                            <p:fltVal val="0"/>
                                          </p:val>
                                        </p:tav>
                                      </p:tavLst>
                                    </p:anim>
                                    <p:anim calcmode="lin" valueType="num">
                                      <p:cBhvr>
                                        <p:cTn id="63" dur="2000" fill="hold"/>
                                        <p:tgtEl>
                                          <p:spTgt spid="13"/>
                                        </p:tgtEl>
                                        <p:attrNameLst>
                                          <p:attrName>ppt_h</p:attrName>
                                        </p:attrNameLst>
                                      </p:cBhvr>
                                      <p:tavLst>
                                        <p:tav tm="0">
                                          <p:val>
                                            <p:fltVal val="0"/>
                                          </p:val>
                                        </p:tav>
                                        <p:tav tm="100000">
                                          <p:val>
                                            <p:strVal val="#ppt_h"/>
                                          </p:val>
                                        </p:tav>
                                      </p:tavLst>
                                    </p:anim>
                                    <p:anim calcmode="lin" valueType="num">
                                      <p:cBhvr>
                                        <p:cTn id="64" dur="2000" fill="hold"/>
                                        <p:tgtEl>
                                          <p:spTgt spid="1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noChangeArrowheads="1"/>
          </p:cNvPicPr>
          <p:nvPr/>
        </p:nvPicPr>
        <p:blipFill>
          <a:blip r:embed="rId2" cstate="print"/>
          <a:srcRect/>
          <a:stretch>
            <a:fillRect/>
          </a:stretch>
        </p:blipFill>
        <p:spPr bwMode="auto">
          <a:xfrm>
            <a:off x="428625" y="357188"/>
            <a:ext cx="8143875" cy="1285875"/>
          </a:xfrm>
          <a:prstGeom prst="rect">
            <a:avLst/>
          </a:prstGeom>
          <a:noFill/>
          <a:ln w="9525">
            <a:noFill/>
            <a:miter lim="800000"/>
            <a:headEnd/>
            <a:tailEnd/>
          </a:ln>
        </p:spPr>
      </p:pic>
      <p:pic>
        <p:nvPicPr>
          <p:cNvPr id="5" name="Рисунок 4"/>
          <p:cNvPicPr>
            <a:picLocks noChangeAspect="1" noChangeArrowheads="1"/>
          </p:cNvPicPr>
          <p:nvPr/>
        </p:nvPicPr>
        <p:blipFill>
          <a:blip r:embed="rId2" cstate="print"/>
          <a:srcRect/>
          <a:stretch>
            <a:fillRect/>
          </a:stretch>
        </p:blipFill>
        <p:spPr bwMode="auto">
          <a:xfrm>
            <a:off x="428625" y="2143125"/>
            <a:ext cx="8143875" cy="1571625"/>
          </a:xfrm>
          <a:prstGeom prst="rect">
            <a:avLst/>
          </a:prstGeom>
          <a:noFill/>
          <a:ln w="9525">
            <a:noFill/>
            <a:miter lim="800000"/>
            <a:headEnd/>
            <a:tailEnd/>
          </a:ln>
        </p:spPr>
      </p:pic>
      <p:pic>
        <p:nvPicPr>
          <p:cNvPr id="6" name="Рисунок 5"/>
          <p:cNvPicPr>
            <a:picLocks noChangeAspect="1" noChangeArrowheads="1"/>
          </p:cNvPicPr>
          <p:nvPr/>
        </p:nvPicPr>
        <p:blipFill>
          <a:blip r:embed="rId3" cstate="print"/>
          <a:srcRect/>
          <a:stretch>
            <a:fillRect/>
          </a:stretch>
        </p:blipFill>
        <p:spPr bwMode="auto">
          <a:xfrm>
            <a:off x="428625" y="4214813"/>
            <a:ext cx="8215313" cy="1571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Формулы приведения</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0178" name="Содержимое 2"/>
          <p:cNvSpPr>
            <a:spLocks noGrp="1"/>
          </p:cNvSpPr>
          <p:nvPr>
            <p:ph idx="1"/>
          </p:nvPr>
        </p:nvSpPr>
        <p:spPr>
          <a:xfrm>
            <a:off x="500063" y="1714500"/>
            <a:ext cx="8229600" cy="4525963"/>
          </a:xfrm>
        </p:spPr>
        <p:txBody>
          <a:bodyPr/>
          <a:lstStyle/>
          <a:p>
            <a:pPr eaLnBrk="1" hangingPunct="1"/>
            <a:r>
              <a:rPr lang="ru-RU" sz="1800" smtClean="0"/>
              <a:t>♦ Формулами приведения называются формулы следующего вида:</a:t>
            </a:r>
          </a:p>
          <a:p>
            <a:pPr eaLnBrk="1" hangingPunct="1"/>
            <a:endParaRPr lang="ru-RU" sz="1800" smtClean="0"/>
          </a:p>
          <a:p>
            <a:pPr eaLnBrk="1" hangingPunct="1"/>
            <a:endParaRPr lang="ru-RU" sz="1800" smtClean="0"/>
          </a:p>
        </p:txBody>
      </p:sp>
      <p:pic>
        <p:nvPicPr>
          <p:cNvPr id="4" name="Рисунок 3"/>
          <p:cNvPicPr>
            <a:picLocks noChangeAspect="1" noChangeArrowheads="1"/>
          </p:cNvPicPr>
          <p:nvPr/>
        </p:nvPicPr>
        <p:blipFill>
          <a:blip r:embed="rId2" cstate="print"/>
          <a:srcRect/>
          <a:stretch>
            <a:fillRect/>
          </a:stretch>
        </p:blipFill>
        <p:spPr bwMode="auto">
          <a:xfrm>
            <a:off x="500063" y="2143125"/>
            <a:ext cx="1857375" cy="500063"/>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500063" y="2714625"/>
            <a:ext cx="1928812" cy="500063"/>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500063" y="3286125"/>
            <a:ext cx="2286000" cy="42862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500063" y="3786188"/>
            <a:ext cx="2362200" cy="485775"/>
          </a:xfrm>
          <a:prstGeom prst="rect">
            <a:avLst/>
          </a:prstGeom>
          <a:noFill/>
          <a:ln w="9525">
            <a:noFill/>
            <a:miter lim="800000"/>
            <a:headEnd/>
            <a:tailEnd/>
          </a:ln>
        </p:spPr>
      </p:pic>
      <p:sp>
        <p:nvSpPr>
          <p:cNvPr id="50183" name="Rectangle 1"/>
          <p:cNvSpPr>
            <a:spLocks noChangeArrowheads="1"/>
          </p:cNvSpPr>
          <p:nvPr/>
        </p:nvSpPr>
        <p:spPr bwMode="auto">
          <a:xfrm>
            <a:off x="285750" y="4500563"/>
            <a:ext cx="8643938" cy="1477962"/>
          </a:xfrm>
          <a:prstGeom prst="rect">
            <a:avLst/>
          </a:prstGeom>
          <a:noFill/>
          <a:ln w="9525">
            <a:noFill/>
            <a:miter lim="800000"/>
            <a:headEnd/>
            <a:tailEnd/>
          </a:ln>
        </p:spPr>
        <p:txBody>
          <a:bodyPr anchor="ctr">
            <a:spAutoFit/>
          </a:bodyPr>
          <a:lstStyle/>
          <a:p>
            <a:r>
              <a:rPr lang="ru-RU">
                <a:latin typeface="Times New Roman" pitchFamily="18" charset="0"/>
                <a:ea typeface="Calibri" pitchFamily="34" charset="0"/>
                <a:cs typeface="Times New Roman" pitchFamily="18" charset="0"/>
              </a:rPr>
              <a:t>Здесь f </a:t>
            </a:r>
            <a:r>
              <a:rPr lang="ru-RU">
                <a:latin typeface="Calibri" pitchFamily="34" charset="0"/>
                <a:ea typeface="Calibri" pitchFamily="34" charset="0"/>
                <a:cs typeface="Times New Roman" pitchFamily="18" charset="0"/>
              </a:rPr>
              <a:t>—</a:t>
            </a:r>
            <a:r>
              <a:rPr lang="ru-RU">
                <a:latin typeface="Times New Roman" pitchFamily="18" charset="0"/>
                <a:ea typeface="Calibri" pitchFamily="34" charset="0"/>
                <a:cs typeface="Times New Roman" pitchFamily="18" charset="0"/>
              </a:rPr>
              <a:t> любая тригонометрическая функция, g </a:t>
            </a:r>
            <a:r>
              <a:rPr lang="ru-RU">
                <a:latin typeface="Calibri" pitchFamily="34" charset="0"/>
                <a:ea typeface="Calibri" pitchFamily="34" charset="0"/>
                <a:cs typeface="Times New Roman" pitchFamily="18" charset="0"/>
              </a:rPr>
              <a:t>—</a:t>
            </a:r>
            <a:r>
              <a:rPr lang="ru-RU">
                <a:latin typeface="Times New Roman" pitchFamily="18" charset="0"/>
                <a:ea typeface="Calibri" pitchFamily="34" charset="0"/>
                <a:cs typeface="Times New Roman" pitchFamily="18" charset="0"/>
              </a:rPr>
              <a:t> соответствующая ей кофункция (то есть косинус для синуса, синус для косинуса и аналогично для остальных функций), n </a:t>
            </a:r>
            <a:r>
              <a:rPr lang="ru-RU">
                <a:latin typeface="Calibri" pitchFamily="34" charset="0"/>
                <a:ea typeface="Calibri" pitchFamily="34" charset="0"/>
                <a:cs typeface="Times New Roman" pitchFamily="18" charset="0"/>
              </a:rPr>
              <a:t>—</a:t>
            </a:r>
            <a:r>
              <a:rPr lang="ru-RU">
                <a:latin typeface="Times New Roman" pitchFamily="18" charset="0"/>
                <a:ea typeface="Calibri" pitchFamily="34" charset="0"/>
                <a:cs typeface="Times New Roman" pitchFamily="18" charset="0"/>
              </a:rPr>
              <a:t> целое число. Перед полученной функцией ставится тот знак, который имеет исходная функция в заданной координатной четверти при условии, что угол α острый, например:</a:t>
            </a:r>
            <a:endParaRPr lang="ru-RU">
              <a:ea typeface="Calibri" pitchFamily="34" charset="0"/>
              <a:cs typeface="Times New Roman" pitchFamily="18" charset="0"/>
            </a:endParaRPr>
          </a:p>
        </p:txBody>
      </p:sp>
      <p:pic>
        <p:nvPicPr>
          <p:cNvPr id="10" name="Рисунок 9"/>
          <p:cNvPicPr>
            <a:picLocks noChangeAspect="1" noChangeArrowheads="1"/>
          </p:cNvPicPr>
          <p:nvPr/>
        </p:nvPicPr>
        <p:blipFill>
          <a:blip r:embed="rId6" cstate="print"/>
          <a:srcRect/>
          <a:stretch>
            <a:fillRect/>
          </a:stretch>
        </p:blipFill>
        <p:spPr bwMode="auto">
          <a:xfrm>
            <a:off x="357188" y="6072188"/>
            <a:ext cx="1714500" cy="390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style.rotation</p:attrName>
                                        </p:attrNameLst>
                                      </p:cBhvr>
                                      <p:tavLst>
                                        <p:tav tm="0">
                                          <p:val>
                                            <p:fltVal val="720"/>
                                          </p:val>
                                        </p:tav>
                                        <p:tav tm="100000">
                                          <p:val>
                                            <p:fltVal val="0"/>
                                          </p:val>
                                        </p:tav>
                                      </p:tavLst>
                                    </p:anim>
                                    <p:anim calcmode="lin" valueType="num">
                                      <p:cBhvr>
                                        <p:cTn id="14" dur="2000" fill="hold"/>
                                        <p:tgtEl>
                                          <p:spTgt spid="4"/>
                                        </p:tgtEl>
                                        <p:attrNameLst>
                                          <p:attrName>ppt_h</p:attrName>
                                        </p:attrNameLst>
                                      </p:cBhvr>
                                      <p:tavLst>
                                        <p:tav tm="0">
                                          <p:val>
                                            <p:fltVal val="0"/>
                                          </p:val>
                                        </p:tav>
                                        <p:tav tm="100000">
                                          <p:val>
                                            <p:strVal val="#ppt_h"/>
                                          </p:val>
                                        </p:tav>
                                      </p:tavLst>
                                    </p:anim>
                                    <p:anim calcmode="lin" valueType="num">
                                      <p:cBhvr>
                                        <p:cTn id="15" dur="2000" fill="hold"/>
                                        <p:tgtEl>
                                          <p:spTgt spid="4"/>
                                        </p:tgtEl>
                                        <p:attrNameLst>
                                          <p:attrName>ppt_w</p:attrName>
                                        </p:attrNameLst>
                                      </p:cBhvr>
                                      <p:tavLst>
                                        <p:tav tm="0">
                                          <p:val>
                                            <p:fltVal val="0"/>
                                          </p:val>
                                        </p:tav>
                                        <p:tav tm="100000">
                                          <p:val>
                                            <p:strVal val="#ppt_w"/>
                                          </p:val>
                                        </p:tav>
                                      </p:tavLst>
                                    </p:anim>
                                  </p:childTnLst>
                                </p:cTn>
                              </p:par>
                              <p:par>
                                <p:cTn id="16" presetID="35"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000"/>
                                        <p:tgtEl>
                                          <p:spTgt spid="5"/>
                                        </p:tgtEl>
                                      </p:cBhvr>
                                    </p:animEffect>
                                    <p:anim calcmode="lin" valueType="num">
                                      <p:cBhvr>
                                        <p:cTn id="19" dur="2000" fill="hold"/>
                                        <p:tgtEl>
                                          <p:spTgt spid="5"/>
                                        </p:tgtEl>
                                        <p:attrNameLst>
                                          <p:attrName>style.rotation</p:attrName>
                                        </p:attrNameLst>
                                      </p:cBhvr>
                                      <p:tavLst>
                                        <p:tav tm="0">
                                          <p:val>
                                            <p:fltVal val="720"/>
                                          </p:val>
                                        </p:tav>
                                        <p:tav tm="100000">
                                          <p:val>
                                            <p:fltVal val="0"/>
                                          </p:val>
                                        </p:tav>
                                      </p:tavLst>
                                    </p:anim>
                                    <p:anim calcmode="lin" valueType="num">
                                      <p:cBhvr>
                                        <p:cTn id="20" dur="2000" fill="hold"/>
                                        <p:tgtEl>
                                          <p:spTgt spid="5"/>
                                        </p:tgtEl>
                                        <p:attrNameLst>
                                          <p:attrName>ppt_h</p:attrName>
                                        </p:attrNameLst>
                                      </p:cBhvr>
                                      <p:tavLst>
                                        <p:tav tm="0">
                                          <p:val>
                                            <p:fltVal val="0"/>
                                          </p:val>
                                        </p:tav>
                                        <p:tav tm="100000">
                                          <p:val>
                                            <p:strVal val="#ppt_h"/>
                                          </p:val>
                                        </p:tav>
                                      </p:tavLst>
                                    </p:anim>
                                    <p:anim calcmode="lin" valueType="num">
                                      <p:cBhvr>
                                        <p:cTn id="21" dur="2000" fill="hold"/>
                                        <p:tgtEl>
                                          <p:spTgt spid="5"/>
                                        </p:tgtEl>
                                        <p:attrNameLst>
                                          <p:attrName>ppt_w</p:attrName>
                                        </p:attrNameLst>
                                      </p:cBhvr>
                                      <p:tavLst>
                                        <p:tav tm="0">
                                          <p:val>
                                            <p:fltVal val="0"/>
                                          </p:val>
                                        </p:tav>
                                        <p:tav tm="100000">
                                          <p:val>
                                            <p:strVal val="#ppt_w"/>
                                          </p:val>
                                        </p:tav>
                                      </p:tavLst>
                                    </p:anim>
                                  </p:childTnLst>
                                </p:cTn>
                              </p:par>
                              <p:par>
                                <p:cTn id="22" presetID="35"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anim calcmode="lin" valueType="num">
                                      <p:cBhvr>
                                        <p:cTn id="25" dur="2000" fill="hold"/>
                                        <p:tgtEl>
                                          <p:spTgt spid="6"/>
                                        </p:tgtEl>
                                        <p:attrNameLst>
                                          <p:attrName>style.rotation</p:attrName>
                                        </p:attrNameLst>
                                      </p:cBhvr>
                                      <p:tavLst>
                                        <p:tav tm="0">
                                          <p:val>
                                            <p:fltVal val="720"/>
                                          </p:val>
                                        </p:tav>
                                        <p:tav tm="100000">
                                          <p:val>
                                            <p:fltVal val="0"/>
                                          </p:val>
                                        </p:tav>
                                      </p:tavLst>
                                    </p:anim>
                                    <p:anim calcmode="lin" valueType="num">
                                      <p:cBhvr>
                                        <p:cTn id="26" dur="2000" fill="hold"/>
                                        <p:tgtEl>
                                          <p:spTgt spid="6"/>
                                        </p:tgtEl>
                                        <p:attrNameLst>
                                          <p:attrName>ppt_h</p:attrName>
                                        </p:attrNameLst>
                                      </p:cBhvr>
                                      <p:tavLst>
                                        <p:tav tm="0">
                                          <p:val>
                                            <p:fltVal val="0"/>
                                          </p:val>
                                        </p:tav>
                                        <p:tav tm="100000">
                                          <p:val>
                                            <p:strVal val="#ppt_h"/>
                                          </p:val>
                                        </p:tav>
                                      </p:tavLst>
                                    </p:anim>
                                    <p:anim calcmode="lin" valueType="num">
                                      <p:cBhvr>
                                        <p:cTn id="27" dur="2000" fill="hold"/>
                                        <p:tgtEl>
                                          <p:spTgt spid="6"/>
                                        </p:tgtEl>
                                        <p:attrNameLst>
                                          <p:attrName>ppt_w</p:attrName>
                                        </p:attrNameLst>
                                      </p:cBhvr>
                                      <p:tavLst>
                                        <p:tav tm="0">
                                          <p:val>
                                            <p:fltVal val="0"/>
                                          </p:val>
                                        </p:tav>
                                        <p:tav tm="100000">
                                          <p:val>
                                            <p:strVal val="#ppt_w"/>
                                          </p:val>
                                        </p:tav>
                                      </p:tavLst>
                                    </p:anim>
                                  </p:childTnLst>
                                </p:cTn>
                              </p:par>
                              <p:par>
                                <p:cTn id="28" presetID="35"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000"/>
                                        <p:tgtEl>
                                          <p:spTgt spid="7"/>
                                        </p:tgtEl>
                                      </p:cBhvr>
                                    </p:animEffect>
                                    <p:anim calcmode="lin" valueType="num">
                                      <p:cBhvr>
                                        <p:cTn id="31" dur="2000" fill="hold"/>
                                        <p:tgtEl>
                                          <p:spTgt spid="7"/>
                                        </p:tgtEl>
                                        <p:attrNameLst>
                                          <p:attrName>style.rotation</p:attrName>
                                        </p:attrNameLst>
                                      </p:cBhvr>
                                      <p:tavLst>
                                        <p:tav tm="0">
                                          <p:val>
                                            <p:fltVal val="720"/>
                                          </p:val>
                                        </p:tav>
                                        <p:tav tm="100000">
                                          <p:val>
                                            <p:fltVal val="0"/>
                                          </p:val>
                                        </p:tav>
                                      </p:tavLst>
                                    </p:anim>
                                    <p:anim calcmode="lin" valueType="num">
                                      <p:cBhvr>
                                        <p:cTn id="32" dur="2000" fill="hold"/>
                                        <p:tgtEl>
                                          <p:spTgt spid="7"/>
                                        </p:tgtEl>
                                        <p:attrNameLst>
                                          <p:attrName>ppt_h</p:attrName>
                                        </p:attrNameLst>
                                      </p:cBhvr>
                                      <p:tavLst>
                                        <p:tav tm="0">
                                          <p:val>
                                            <p:fltVal val="0"/>
                                          </p:val>
                                        </p:tav>
                                        <p:tav tm="100000">
                                          <p:val>
                                            <p:strVal val="#ppt_h"/>
                                          </p:val>
                                        </p:tav>
                                      </p:tavLst>
                                    </p:anim>
                                    <p:anim calcmode="lin" valueType="num">
                                      <p:cBhvr>
                                        <p:cTn id="33" dur="2000" fill="hold"/>
                                        <p:tgtEl>
                                          <p:spTgt spid="7"/>
                                        </p:tgtEl>
                                        <p:attrNameLst>
                                          <p:attrName>ppt_w</p:attrName>
                                        </p:attrNameLst>
                                      </p:cBhvr>
                                      <p:tavLst>
                                        <p:tav tm="0">
                                          <p:val>
                                            <p:fltVal val="0"/>
                                          </p:val>
                                        </p:tav>
                                        <p:tav tm="100000">
                                          <p:val>
                                            <p:strVal val="#ppt_w"/>
                                          </p:val>
                                        </p:tav>
                                      </p:tavLst>
                                    </p:anim>
                                  </p:childTnLst>
                                </p:cTn>
                              </p:par>
                              <p:par>
                                <p:cTn id="34" presetID="35"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2000"/>
                                        <p:tgtEl>
                                          <p:spTgt spid="10"/>
                                        </p:tgtEl>
                                      </p:cBhvr>
                                    </p:animEffect>
                                    <p:anim calcmode="lin" valueType="num">
                                      <p:cBhvr>
                                        <p:cTn id="37" dur="2000" fill="hold"/>
                                        <p:tgtEl>
                                          <p:spTgt spid="10"/>
                                        </p:tgtEl>
                                        <p:attrNameLst>
                                          <p:attrName>style.rotation</p:attrName>
                                        </p:attrNameLst>
                                      </p:cBhvr>
                                      <p:tavLst>
                                        <p:tav tm="0">
                                          <p:val>
                                            <p:fltVal val="720"/>
                                          </p:val>
                                        </p:tav>
                                        <p:tav tm="100000">
                                          <p:val>
                                            <p:fltVal val="0"/>
                                          </p:val>
                                        </p:tav>
                                      </p:tavLst>
                                    </p:anim>
                                    <p:anim calcmode="lin" valueType="num">
                                      <p:cBhvr>
                                        <p:cTn id="38" dur="2000" fill="hold"/>
                                        <p:tgtEl>
                                          <p:spTgt spid="10"/>
                                        </p:tgtEl>
                                        <p:attrNameLst>
                                          <p:attrName>ppt_h</p:attrName>
                                        </p:attrNameLst>
                                      </p:cBhvr>
                                      <p:tavLst>
                                        <p:tav tm="0">
                                          <p:val>
                                            <p:fltVal val="0"/>
                                          </p:val>
                                        </p:tav>
                                        <p:tav tm="100000">
                                          <p:val>
                                            <p:strVal val="#ppt_h"/>
                                          </p:val>
                                        </p:tav>
                                      </p:tavLst>
                                    </p:anim>
                                    <p:anim calcmode="lin" valueType="num">
                                      <p:cBhvr>
                                        <p:cTn id="39" dur="2000" fill="hold"/>
                                        <p:tgtEl>
                                          <p:spTgt spid="1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Некоторые формулы приведения:</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Рисунок 3"/>
          <p:cNvPicPr>
            <a:picLocks noChangeAspect="1" noChangeArrowheads="1"/>
          </p:cNvPicPr>
          <p:nvPr/>
        </p:nvPicPr>
        <p:blipFill>
          <a:blip r:embed="rId2" cstate="print"/>
          <a:srcRect/>
          <a:stretch>
            <a:fillRect/>
          </a:stretch>
        </p:blipFill>
        <p:spPr bwMode="auto">
          <a:xfrm>
            <a:off x="1571625" y="1285875"/>
            <a:ext cx="6143625" cy="47863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par>
                                <p:cTn id="8" presetID="5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Scale>
                                      <p:cBhvr>
                                        <p:cTn id="1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4"/>
                                        </p:tgtEl>
                                        <p:attrNameLst>
                                          <p:attrName>ppt_x</p:attrName>
                                          <p:attrName>ppt_y</p:attrName>
                                        </p:attrNameLst>
                                      </p:cBhvr>
                                    </p:animMotion>
                                    <p:animEffect transition="in" filter="fade">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Формулы сложения</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Содержимое 3"/>
          <p:cNvPicPr>
            <a:picLocks noGrp="1"/>
          </p:cNvPicPr>
          <p:nvPr>
            <p:ph idx="1"/>
          </p:nvPr>
        </p:nvPicPr>
        <p:blipFill>
          <a:blip r:embed="rId2" cstate="print"/>
          <a:srcRect/>
          <a:stretch>
            <a:fillRect/>
          </a:stretch>
        </p:blipFill>
        <p:spPr>
          <a:xfrm>
            <a:off x="571500" y="928688"/>
            <a:ext cx="7858125" cy="1143000"/>
          </a:xfrm>
        </p:spPr>
      </p:pic>
      <p:pic>
        <p:nvPicPr>
          <p:cNvPr id="5" name="Рисунок 4"/>
          <p:cNvPicPr>
            <a:picLocks noChangeAspect="1" noChangeArrowheads="1"/>
          </p:cNvPicPr>
          <p:nvPr/>
        </p:nvPicPr>
        <p:blipFill>
          <a:blip r:embed="rId3" cstate="print"/>
          <a:srcRect/>
          <a:stretch>
            <a:fillRect/>
          </a:stretch>
        </p:blipFill>
        <p:spPr bwMode="auto">
          <a:xfrm>
            <a:off x="500063" y="2286000"/>
            <a:ext cx="7929562" cy="1071563"/>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500063" y="3571875"/>
            <a:ext cx="7929562" cy="100012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500063" y="4786313"/>
            <a:ext cx="7929562" cy="114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2"/>
                                        </p:tgtEl>
                                      </p:cBhvr>
                                      <p:to x="80000" y="100000"/>
                                    </p:animScale>
                                    <p:anim by="(#ppt_w*0.10)" calcmode="lin" valueType="num">
                                      <p:cBhvr>
                                        <p:cTn id="7" dur="250" autoRev="1" fill="hold">
                                          <p:stCondLst>
                                            <p:cond delay="0"/>
                                          </p:stCondLst>
                                        </p:cTn>
                                        <p:tgtEl>
                                          <p:spTgt spid="2"/>
                                        </p:tgtEl>
                                        <p:attrNameLst>
                                          <p:attrName>ppt_x</p:attrName>
                                        </p:attrNameLst>
                                      </p:cBhvr>
                                    </p:anim>
                                    <p:anim by="(-#ppt_w*0.10)" calcmode="lin" valueType="num">
                                      <p:cBhvr>
                                        <p:cTn id="8" dur="250" autoRev="1" fill="hold">
                                          <p:stCondLst>
                                            <p:cond delay="0"/>
                                          </p:stCondLst>
                                        </p:cTn>
                                        <p:tgtEl>
                                          <p:spTgt spid="2"/>
                                        </p:tgtEl>
                                        <p:attrNameLst>
                                          <p:attrName>ppt_y</p:attrName>
                                        </p:attrNameLst>
                                      </p:cBhvr>
                                    </p:anim>
                                    <p:animRot by="-480000">
                                      <p:cBhvr>
                                        <p:cTn id="9" dur="250" autoRev="1" fill="hold">
                                          <p:stCondLst>
                                            <p:cond delay="0"/>
                                          </p:stCondLst>
                                        </p:cTn>
                                        <p:tgtEl>
                                          <p:spTgt spid="2"/>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1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0" fill="hold"/>
                                        <p:tgtEl>
                                          <p:spTgt spid="4"/>
                                        </p:tgtEl>
                                        <p:attrNameLst>
                                          <p:attrName>ppt_w</p:attrName>
                                        </p:attrNameLst>
                                      </p:cBhvr>
                                      <p:tavLst>
                                        <p:tav tm="0">
                                          <p:val>
                                            <p:fltVal val="0"/>
                                          </p:val>
                                        </p:tav>
                                        <p:tav tm="100000">
                                          <p:val>
                                            <p:strVal val="#ppt_w"/>
                                          </p:val>
                                        </p:tav>
                                      </p:tavLst>
                                    </p:anim>
                                    <p:anim calcmode="lin" valueType="num">
                                      <p:cBhvr>
                                        <p:cTn id="15" dur="5000" fill="hold"/>
                                        <p:tgtEl>
                                          <p:spTgt spid="4"/>
                                        </p:tgtEl>
                                        <p:attrNameLst>
                                          <p:attrName>ppt_h</p:attrName>
                                        </p:attrNameLst>
                                      </p:cBhvr>
                                      <p:tavLst>
                                        <p:tav tm="0">
                                          <p:val>
                                            <p:fltVal val="0"/>
                                          </p:val>
                                        </p:tav>
                                        <p:tav tm="100000">
                                          <p:val>
                                            <p:strVal val="#ppt_h"/>
                                          </p:val>
                                        </p:tav>
                                      </p:tavLst>
                                    </p:anim>
                                    <p:anim calcmode="lin" valueType="num">
                                      <p:cBhvr>
                                        <p:cTn id="16" dur="5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7" dur="5000" fill="hold"/>
                                        <p:tgtEl>
                                          <p:spTgt spid="4"/>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0" fill="hold"/>
                                        <p:tgtEl>
                                          <p:spTgt spid="5"/>
                                        </p:tgtEl>
                                        <p:attrNameLst>
                                          <p:attrName>ppt_w</p:attrName>
                                        </p:attrNameLst>
                                      </p:cBhvr>
                                      <p:tavLst>
                                        <p:tav tm="0">
                                          <p:val>
                                            <p:fltVal val="0"/>
                                          </p:val>
                                        </p:tav>
                                        <p:tav tm="100000">
                                          <p:val>
                                            <p:strVal val="#ppt_w"/>
                                          </p:val>
                                        </p:tav>
                                      </p:tavLst>
                                    </p:anim>
                                    <p:anim calcmode="lin" valueType="num">
                                      <p:cBhvr>
                                        <p:cTn id="21" dur="5000" fill="hold"/>
                                        <p:tgtEl>
                                          <p:spTgt spid="5"/>
                                        </p:tgtEl>
                                        <p:attrNameLst>
                                          <p:attrName>ppt_h</p:attrName>
                                        </p:attrNameLst>
                                      </p:cBhvr>
                                      <p:tavLst>
                                        <p:tav tm="0">
                                          <p:val>
                                            <p:fltVal val="0"/>
                                          </p:val>
                                        </p:tav>
                                        <p:tav tm="100000">
                                          <p:val>
                                            <p:strVal val="#ppt_h"/>
                                          </p:val>
                                        </p:tav>
                                      </p:tavLst>
                                    </p:anim>
                                    <p:anim calcmode="lin" valueType="num">
                                      <p:cBhvr>
                                        <p:cTn id="22" dur="5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3" dur="5000" fill="hold"/>
                                        <p:tgtEl>
                                          <p:spTgt spid="5"/>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0" fill="hold"/>
                                        <p:tgtEl>
                                          <p:spTgt spid="6"/>
                                        </p:tgtEl>
                                        <p:attrNameLst>
                                          <p:attrName>ppt_w</p:attrName>
                                        </p:attrNameLst>
                                      </p:cBhvr>
                                      <p:tavLst>
                                        <p:tav tm="0">
                                          <p:val>
                                            <p:fltVal val="0"/>
                                          </p:val>
                                        </p:tav>
                                        <p:tav tm="100000">
                                          <p:val>
                                            <p:strVal val="#ppt_w"/>
                                          </p:val>
                                        </p:tav>
                                      </p:tavLst>
                                    </p:anim>
                                    <p:anim calcmode="lin" valueType="num">
                                      <p:cBhvr>
                                        <p:cTn id="27" dur="5000" fill="hold"/>
                                        <p:tgtEl>
                                          <p:spTgt spid="6"/>
                                        </p:tgtEl>
                                        <p:attrNameLst>
                                          <p:attrName>ppt_h</p:attrName>
                                        </p:attrNameLst>
                                      </p:cBhvr>
                                      <p:tavLst>
                                        <p:tav tm="0">
                                          <p:val>
                                            <p:fltVal val="0"/>
                                          </p:val>
                                        </p:tav>
                                        <p:tav tm="100000">
                                          <p:val>
                                            <p:strVal val="#ppt_h"/>
                                          </p:val>
                                        </p:tav>
                                      </p:tavLst>
                                    </p:anim>
                                    <p:anim calcmode="lin" valueType="num">
                                      <p:cBhvr>
                                        <p:cTn id="28" dur="5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9" dur="5000" fill="hold"/>
                                        <p:tgtEl>
                                          <p:spTgt spid="6"/>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0" fill="hold"/>
                                        <p:tgtEl>
                                          <p:spTgt spid="7"/>
                                        </p:tgtEl>
                                        <p:attrNameLst>
                                          <p:attrName>ppt_w</p:attrName>
                                        </p:attrNameLst>
                                      </p:cBhvr>
                                      <p:tavLst>
                                        <p:tav tm="0">
                                          <p:val>
                                            <p:fltVal val="0"/>
                                          </p:val>
                                        </p:tav>
                                        <p:tav tm="100000">
                                          <p:val>
                                            <p:strVal val="#ppt_w"/>
                                          </p:val>
                                        </p:tav>
                                      </p:tavLst>
                                    </p:anim>
                                    <p:anim calcmode="lin" valueType="num">
                                      <p:cBhvr>
                                        <p:cTn id="33" dur="5000" fill="hold"/>
                                        <p:tgtEl>
                                          <p:spTgt spid="7"/>
                                        </p:tgtEl>
                                        <p:attrNameLst>
                                          <p:attrName>ppt_h</p:attrName>
                                        </p:attrNameLst>
                                      </p:cBhvr>
                                      <p:tavLst>
                                        <p:tav tm="0">
                                          <p:val>
                                            <p:fltVal val="0"/>
                                          </p:val>
                                        </p:tav>
                                        <p:tav tm="100000">
                                          <p:val>
                                            <p:strVal val="#ppt_h"/>
                                          </p:val>
                                        </p:tav>
                                      </p:tavLst>
                                    </p:anim>
                                    <p:anim calcmode="lin" valueType="num">
                                      <p:cBhvr>
                                        <p:cTn id="34" dur="5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5" dur="5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dirty="0" smtClean="0">
                <a:solidFill>
                  <a:srgbClr val="FF0000"/>
                </a:solidFill>
              </a:rPr>
              <a:t>Аналогичные формулы для суммы трёх углов:</a:t>
            </a:r>
            <a:r>
              <a:rPr lang="ru-RU" dirty="0" smtClean="0"/>
              <a:t/>
            </a:r>
            <a:br>
              <a:rPr lang="ru-RU" dirty="0" smtClean="0"/>
            </a:br>
            <a:endParaRPr lang="ru-RU" dirty="0"/>
          </a:p>
        </p:txBody>
      </p:sp>
      <p:pic>
        <p:nvPicPr>
          <p:cNvPr id="4" name="Содержимое 3"/>
          <p:cNvPicPr>
            <a:picLocks noGrp="1"/>
          </p:cNvPicPr>
          <p:nvPr>
            <p:ph idx="1"/>
          </p:nvPr>
        </p:nvPicPr>
        <p:blipFill>
          <a:blip r:embed="rId2" cstate="print"/>
          <a:srcRect/>
          <a:stretch>
            <a:fillRect/>
          </a:stretch>
        </p:blipFill>
        <p:spPr>
          <a:xfrm>
            <a:off x="857250" y="2500313"/>
            <a:ext cx="7358063" cy="428625"/>
          </a:xfrm>
        </p:spPr>
      </p:pic>
      <p:pic>
        <p:nvPicPr>
          <p:cNvPr id="5" name="Рисунок 4"/>
          <p:cNvPicPr>
            <a:picLocks noChangeAspect="1" noChangeArrowheads="1"/>
          </p:cNvPicPr>
          <p:nvPr/>
        </p:nvPicPr>
        <p:blipFill>
          <a:blip r:embed="rId3" cstate="print"/>
          <a:srcRect/>
          <a:stretch>
            <a:fillRect/>
          </a:stretch>
        </p:blipFill>
        <p:spPr bwMode="auto">
          <a:xfrm>
            <a:off x="928688" y="4214813"/>
            <a:ext cx="7358062" cy="428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70" decel="100000"/>
                                        <p:tgtEl>
                                          <p:spTgt spid="4"/>
                                        </p:tgtEl>
                                      </p:cBhvr>
                                    </p:animEffect>
                                    <p:animScale>
                                      <p:cBhvr>
                                        <p:cTn id="19" dur="770" decel="100000"/>
                                        <p:tgtEl>
                                          <p:spTgt spid="4"/>
                                        </p:tgtEl>
                                      </p:cBhvr>
                                      <p:from x="10000" y="10000"/>
                                      <p:to x="200000" y="450000"/>
                                    </p:animScale>
                                    <p:animScale>
                                      <p:cBhvr>
                                        <p:cTn id="20" dur="1230" accel="100000" fill="hold">
                                          <p:stCondLst>
                                            <p:cond delay="770"/>
                                          </p:stCondLst>
                                        </p:cTn>
                                        <p:tgtEl>
                                          <p:spTgt spid="4"/>
                                        </p:tgtEl>
                                      </p:cBhvr>
                                      <p:from x="200000" y="450000"/>
                                      <p:to x="100000" y="100000"/>
                                    </p:animScale>
                                    <p:set>
                                      <p:cBhvr>
                                        <p:cTn id="21" dur="770" fill="hold"/>
                                        <p:tgtEl>
                                          <p:spTgt spid="4"/>
                                        </p:tgtEl>
                                        <p:attrNameLst>
                                          <p:attrName>ppt_x</p:attrName>
                                        </p:attrNameLst>
                                      </p:cBhvr>
                                      <p:to>
                                        <p:strVal val="(0.5)"/>
                                      </p:to>
                                    </p:set>
                                    <p:anim from="(0.5)" to="(#ppt_x)" calcmode="lin" valueType="num">
                                      <p:cBhvr>
                                        <p:cTn id="22" dur="1230" accel="100000" fill="hold">
                                          <p:stCondLst>
                                            <p:cond delay="770"/>
                                          </p:stCondLst>
                                        </p:cTn>
                                        <p:tgtEl>
                                          <p:spTgt spid="4"/>
                                        </p:tgtEl>
                                        <p:attrNameLst>
                                          <p:attrName>ppt_x</p:attrName>
                                        </p:attrNameLst>
                                      </p:cBhvr>
                                    </p:anim>
                                    <p:set>
                                      <p:cBhvr>
                                        <p:cTn id="23" dur="770" fill="hold"/>
                                        <p:tgtEl>
                                          <p:spTgt spid="4"/>
                                        </p:tgtEl>
                                        <p:attrNameLst>
                                          <p:attrName>ppt_y</p:attrName>
                                        </p:attrNameLst>
                                      </p:cBhvr>
                                      <p:to>
                                        <p:strVal val="(#ppt_y+0.4)"/>
                                      </p:to>
                                    </p:set>
                                    <p:anim from="(#ppt_y+0.4)" to="(#ppt_y)" calcmode="lin" valueType="num">
                                      <p:cBhvr>
                                        <p:cTn id="24" dur="1230" accel="100000" fill="hold">
                                          <p:stCondLst>
                                            <p:cond delay="770"/>
                                          </p:stCondLst>
                                        </p:cTn>
                                        <p:tgtEl>
                                          <p:spTgt spid="4"/>
                                        </p:tgtEl>
                                        <p:attrNameLst>
                                          <p:attrName>ppt_y</p:attrName>
                                        </p:attrNameLst>
                                      </p:cBhvr>
                                    </p:anim>
                                  </p:childTnLst>
                                </p:cTn>
                              </p:par>
                              <p:par>
                                <p:cTn id="25" presetID="5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770" decel="100000"/>
                                        <p:tgtEl>
                                          <p:spTgt spid="5"/>
                                        </p:tgtEl>
                                      </p:cBhvr>
                                    </p:animEffect>
                                    <p:animScale>
                                      <p:cBhvr>
                                        <p:cTn id="28" dur="770" decel="100000"/>
                                        <p:tgtEl>
                                          <p:spTgt spid="5"/>
                                        </p:tgtEl>
                                      </p:cBhvr>
                                      <p:from x="10000" y="10000"/>
                                      <p:to x="200000" y="450000"/>
                                    </p:animScale>
                                    <p:animScale>
                                      <p:cBhvr>
                                        <p:cTn id="29" dur="1230" accel="100000" fill="hold">
                                          <p:stCondLst>
                                            <p:cond delay="770"/>
                                          </p:stCondLst>
                                        </p:cTn>
                                        <p:tgtEl>
                                          <p:spTgt spid="5"/>
                                        </p:tgtEl>
                                      </p:cBhvr>
                                      <p:from x="200000" y="450000"/>
                                      <p:to x="100000" y="100000"/>
                                    </p:animScale>
                                    <p:set>
                                      <p:cBhvr>
                                        <p:cTn id="30" dur="770" fill="hold"/>
                                        <p:tgtEl>
                                          <p:spTgt spid="5"/>
                                        </p:tgtEl>
                                        <p:attrNameLst>
                                          <p:attrName>ppt_x</p:attrName>
                                        </p:attrNameLst>
                                      </p:cBhvr>
                                      <p:to>
                                        <p:strVal val="(0.5)"/>
                                      </p:to>
                                    </p:set>
                                    <p:anim from="(0.5)" to="(#ppt_x)" calcmode="lin" valueType="num">
                                      <p:cBhvr>
                                        <p:cTn id="31" dur="1230" accel="100000" fill="hold">
                                          <p:stCondLst>
                                            <p:cond delay="770"/>
                                          </p:stCondLst>
                                        </p:cTn>
                                        <p:tgtEl>
                                          <p:spTgt spid="5"/>
                                        </p:tgtEl>
                                        <p:attrNameLst>
                                          <p:attrName>ppt_x</p:attrName>
                                        </p:attrNameLst>
                                      </p:cBhvr>
                                    </p:anim>
                                    <p:set>
                                      <p:cBhvr>
                                        <p:cTn id="32" dur="770" fill="hold"/>
                                        <p:tgtEl>
                                          <p:spTgt spid="5"/>
                                        </p:tgtEl>
                                        <p:attrNameLst>
                                          <p:attrName>ppt_y</p:attrName>
                                        </p:attrNameLst>
                                      </p:cBhvr>
                                      <p:to>
                                        <p:strVal val="(#ppt_y+0.4)"/>
                                      </p:to>
                                    </p:set>
                                    <p:anim from="(#ppt_y+0.4)" to="(#ppt_y)" calcmode="lin" valueType="num">
                                      <p:cBhvr>
                                        <p:cTn id="3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prstTxWarp prst="textWave1">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Формулы двойного угл</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а:</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Содержимое 3"/>
          <p:cNvPicPr>
            <a:picLocks noGrp="1"/>
          </p:cNvPicPr>
          <p:nvPr>
            <p:ph idx="1"/>
          </p:nvPr>
        </p:nvPicPr>
        <p:blipFill>
          <a:blip r:embed="rId2" cstate="print"/>
          <a:srcRect/>
          <a:stretch>
            <a:fillRect/>
          </a:stretch>
        </p:blipFill>
        <p:spPr>
          <a:xfrm>
            <a:off x="1928813" y="1643063"/>
            <a:ext cx="5086350" cy="428625"/>
          </a:xfrm>
        </p:spPr>
      </p:pic>
      <p:pic>
        <p:nvPicPr>
          <p:cNvPr id="5" name="Рисунок 4"/>
          <p:cNvPicPr>
            <a:picLocks noChangeAspect="1" noChangeArrowheads="1"/>
          </p:cNvPicPr>
          <p:nvPr/>
        </p:nvPicPr>
        <p:blipFill>
          <a:blip r:embed="rId3" cstate="print"/>
          <a:srcRect/>
          <a:stretch>
            <a:fillRect/>
          </a:stretch>
        </p:blipFill>
        <p:spPr bwMode="auto">
          <a:xfrm>
            <a:off x="1643063" y="2643188"/>
            <a:ext cx="5940425" cy="350837"/>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2571750" y="3786188"/>
            <a:ext cx="3886200" cy="42862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3000375" y="5000625"/>
            <a:ext cx="2952750" cy="447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Scale>
                                      <p:cBhvr>
                                        <p:cTn id="14"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gtEl>
                                        <p:attrNameLst>
                                          <p:attrName>ppt_x</p:attrName>
                                          <p:attrName>ppt_y</p:attrName>
                                        </p:attrNameLst>
                                      </p:cBhvr>
                                    </p:animMotion>
                                    <p:animEffect transition="in" filter="fade">
                                      <p:cBhvr>
                                        <p:cTn id="16" dur="1000"/>
                                        <p:tgtEl>
                                          <p:spTgt spid="4"/>
                                        </p:tgtEl>
                                      </p:cBhvr>
                                    </p:animEffect>
                                  </p:childTnLst>
                                </p:cTn>
                              </p:par>
                              <p:par>
                                <p:cTn id="17" presetID="5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Scale>
                                      <p:cBhvr>
                                        <p:cTn id="19"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
                                        </p:tgtEl>
                                        <p:attrNameLst>
                                          <p:attrName>ppt_x</p:attrName>
                                          <p:attrName>ppt_y</p:attrName>
                                        </p:attrNameLst>
                                      </p:cBhvr>
                                    </p:animMotion>
                                    <p:animEffect transition="in" filter="fade">
                                      <p:cBhvr>
                                        <p:cTn id="21" dur="1000"/>
                                        <p:tgtEl>
                                          <p:spTgt spid="5"/>
                                        </p:tgtEl>
                                      </p:cBhvr>
                                    </p:animEffect>
                                  </p:childTnLst>
                                </p:cTn>
                              </p:par>
                              <p:par>
                                <p:cTn id="22" presetID="5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Scale>
                                      <p:cBhvr>
                                        <p:cTn id="2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6"/>
                                        </p:tgtEl>
                                        <p:attrNameLst>
                                          <p:attrName>ppt_x</p:attrName>
                                          <p:attrName>ppt_y</p:attrName>
                                        </p:attrNameLst>
                                      </p:cBhvr>
                                    </p:animMotion>
                                    <p:animEffect transition="in" filter="fade">
                                      <p:cBhvr>
                                        <p:cTn id="26" dur="1000"/>
                                        <p:tgtEl>
                                          <p:spTgt spid="6"/>
                                        </p:tgtEl>
                                      </p:cBhvr>
                                    </p:animEffect>
                                  </p:childTnLst>
                                </p:cTn>
                              </p:par>
                              <p:par>
                                <p:cTn id="27" presetID="52"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Scale>
                                      <p:cBhvr>
                                        <p:cTn id="2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7"/>
                                        </p:tgtEl>
                                        <p:attrNameLst>
                                          <p:attrName>ppt_x</p:attrName>
                                          <p:attrName>ppt_y</p:attrName>
                                        </p:attrNameLst>
                                      </p:cBhvr>
                                    </p:animMotion>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Формулы тройного угла:</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Содержимое 3"/>
          <p:cNvPicPr>
            <a:picLocks noGrp="1"/>
          </p:cNvPicPr>
          <p:nvPr>
            <p:ph idx="1"/>
          </p:nvPr>
        </p:nvPicPr>
        <p:blipFill>
          <a:blip r:embed="rId2" cstate="print"/>
          <a:srcRect/>
          <a:stretch>
            <a:fillRect/>
          </a:stretch>
        </p:blipFill>
        <p:spPr>
          <a:xfrm>
            <a:off x="2928938" y="1500188"/>
            <a:ext cx="2338387" cy="466725"/>
          </a:xfrm>
        </p:spPr>
      </p:pic>
      <p:pic>
        <p:nvPicPr>
          <p:cNvPr id="5" name="Рисунок 4"/>
          <p:cNvPicPr>
            <a:picLocks noChangeAspect="1" noChangeArrowheads="1"/>
          </p:cNvPicPr>
          <p:nvPr/>
        </p:nvPicPr>
        <p:blipFill>
          <a:blip r:embed="rId3" cstate="print"/>
          <a:srcRect/>
          <a:stretch>
            <a:fillRect/>
          </a:stretch>
        </p:blipFill>
        <p:spPr bwMode="auto">
          <a:xfrm>
            <a:off x="2857500" y="2357438"/>
            <a:ext cx="2657475" cy="676275"/>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2857500" y="3357563"/>
            <a:ext cx="2681288" cy="723900"/>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2857500" y="4286250"/>
            <a:ext cx="2714625" cy="6429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par>
                                <p:cTn id="11" presetID="49" presetClass="entr" presetSubtype="0" decel="10000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0" fill="hold"/>
                                        <p:tgtEl>
                                          <p:spTgt spid="4"/>
                                        </p:tgtEl>
                                        <p:attrNameLst>
                                          <p:attrName>ppt_w</p:attrName>
                                        </p:attrNameLst>
                                      </p:cBhvr>
                                      <p:tavLst>
                                        <p:tav tm="0">
                                          <p:val>
                                            <p:fltVal val="0"/>
                                          </p:val>
                                        </p:tav>
                                        <p:tav tm="100000">
                                          <p:val>
                                            <p:strVal val="#ppt_w"/>
                                          </p:val>
                                        </p:tav>
                                      </p:tavLst>
                                    </p:anim>
                                    <p:anim calcmode="lin" valueType="num">
                                      <p:cBhvr>
                                        <p:cTn id="14" dur="5000" fill="hold"/>
                                        <p:tgtEl>
                                          <p:spTgt spid="4"/>
                                        </p:tgtEl>
                                        <p:attrNameLst>
                                          <p:attrName>ppt_h</p:attrName>
                                        </p:attrNameLst>
                                      </p:cBhvr>
                                      <p:tavLst>
                                        <p:tav tm="0">
                                          <p:val>
                                            <p:fltVal val="0"/>
                                          </p:val>
                                        </p:tav>
                                        <p:tav tm="100000">
                                          <p:val>
                                            <p:strVal val="#ppt_h"/>
                                          </p:val>
                                        </p:tav>
                                      </p:tavLst>
                                    </p:anim>
                                    <p:anim calcmode="lin" valueType="num">
                                      <p:cBhvr>
                                        <p:cTn id="15" dur="5000" fill="hold"/>
                                        <p:tgtEl>
                                          <p:spTgt spid="4"/>
                                        </p:tgtEl>
                                        <p:attrNameLst>
                                          <p:attrName>style.rotation</p:attrName>
                                        </p:attrNameLst>
                                      </p:cBhvr>
                                      <p:tavLst>
                                        <p:tav tm="0">
                                          <p:val>
                                            <p:fltVal val="360"/>
                                          </p:val>
                                        </p:tav>
                                        <p:tav tm="100000">
                                          <p:val>
                                            <p:fltVal val="0"/>
                                          </p:val>
                                        </p:tav>
                                      </p:tavLst>
                                    </p:anim>
                                    <p:animEffect transition="in" filter="fade">
                                      <p:cBhvr>
                                        <p:cTn id="16" dur="5000"/>
                                        <p:tgtEl>
                                          <p:spTgt spid="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0" fill="hold"/>
                                        <p:tgtEl>
                                          <p:spTgt spid="5"/>
                                        </p:tgtEl>
                                        <p:attrNameLst>
                                          <p:attrName>ppt_w</p:attrName>
                                        </p:attrNameLst>
                                      </p:cBhvr>
                                      <p:tavLst>
                                        <p:tav tm="0">
                                          <p:val>
                                            <p:fltVal val="0"/>
                                          </p:val>
                                        </p:tav>
                                        <p:tav tm="100000">
                                          <p:val>
                                            <p:strVal val="#ppt_w"/>
                                          </p:val>
                                        </p:tav>
                                      </p:tavLst>
                                    </p:anim>
                                    <p:anim calcmode="lin" valueType="num">
                                      <p:cBhvr>
                                        <p:cTn id="20" dur="5000" fill="hold"/>
                                        <p:tgtEl>
                                          <p:spTgt spid="5"/>
                                        </p:tgtEl>
                                        <p:attrNameLst>
                                          <p:attrName>ppt_h</p:attrName>
                                        </p:attrNameLst>
                                      </p:cBhvr>
                                      <p:tavLst>
                                        <p:tav tm="0">
                                          <p:val>
                                            <p:fltVal val="0"/>
                                          </p:val>
                                        </p:tav>
                                        <p:tav tm="100000">
                                          <p:val>
                                            <p:strVal val="#ppt_h"/>
                                          </p:val>
                                        </p:tav>
                                      </p:tavLst>
                                    </p:anim>
                                    <p:anim calcmode="lin" valueType="num">
                                      <p:cBhvr>
                                        <p:cTn id="21" dur="5000" fill="hold"/>
                                        <p:tgtEl>
                                          <p:spTgt spid="5"/>
                                        </p:tgtEl>
                                        <p:attrNameLst>
                                          <p:attrName>style.rotation</p:attrName>
                                        </p:attrNameLst>
                                      </p:cBhvr>
                                      <p:tavLst>
                                        <p:tav tm="0">
                                          <p:val>
                                            <p:fltVal val="360"/>
                                          </p:val>
                                        </p:tav>
                                        <p:tav tm="100000">
                                          <p:val>
                                            <p:fltVal val="0"/>
                                          </p:val>
                                        </p:tav>
                                      </p:tavLst>
                                    </p:anim>
                                    <p:animEffect transition="in" filter="fade">
                                      <p:cBhvr>
                                        <p:cTn id="22" dur="5000"/>
                                        <p:tgtEl>
                                          <p:spTgt spid="5"/>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0" fill="hold"/>
                                        <p:tgtEl>
                                          <p:spTgt spid="6"/>
                                        </p:tgtEl>
                                        <p:attrNameLst>
                                          <p:attrName>ppt_w</p:attrName>
                                        </p:attrNameLst>
                                      </p:cBhvr>
                                      <p:tavLst>
                                        <p:tav tm="0">
                                          <p:val>
                                            <p:fltVal val="0"/>
                                          </p:val>
                                        </p:tav>
                                        <p:tav tm="100000">
                                          <p:val>
                                            <p:strVal val="#ppt_w"/>
                                          </p:val>
                                        </p:tav>
                                      </p:tavLst>
                                    </p:anim>
                                    <p:anim calcmode="lin" valueType="num">
                                      <p:cBhvr>
                                        <p:cTn id="26" dur="5000" fill="hold"/>
                                        <p:tgtEl>
                                          <p:spTgt spid="6"/>
                                        </p:tgtEl>
                                        <p:attrNameLst>
                                          <p:attrName>ppt_h</p:attrName>
                                        </p:attrNameLst>
                                      </p:cBhvr>
                                      <p:tavLst>
                                        <p:tav tm="0">
                                          <p:val>
                                            <p:fltVal val="0"/>
                                          </p:val>
                                        </p:tav>
                                        <p:tav tm="100000">
                                          <p:val>
                                            <p:strVal val="#ppt_h"/>
                                          </p:val>
                                        </p:tav>
                                      </p:tavLst>
                                    </p:anim>
                                    <p:anim calcmode="lin" valueType="num">
                                      <p:cBhvr>
                                        <p:cTn id="27" dur="5000" fill="hold"/>
                                        <p:tgtEl>
                                          <p:spTgt spid="6"/>
                                        </p:tgtEl>
                                        <p:attrNameLst>
                                          <p:attrName>style.rotation</p:attrName>
                                        </p:attrNameLst>
                                      </p:cBhvr>
                                      <p:tavLst>
                                        <p:tav tm="0">
                                          <p:val>
                                            <p:fltVal val="360"/>
                                          </p:val>
                                        </p:tav>
                                        <p:tav tm="100000">
                                          <p:val>
                                            <p:fltVal val="0"/>
                                          </p:val>
                                        </p:tav>
                                      </p:tavLst>
                                    </p:anim>
                                    <p:animEffect transition="in" filter="fade">
                                      <p:cBhvr>
                                        <p:cTn id="28" dur="5000"/>
                                        <p:tgtEl>
                                          <p:spTgt spid="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0" fill="hold"/>
                                        <p:tgtEl>
                                          <p:spTgt spid="7"/>
                                        </p:tgtEl>
                                        <p:attrNameLst>
                                          <p:attrName>ppt_w</p:attrName>
                                        </p:attrNameLst>
                                      </p:cBhvr>
                                      <p:tavLst>
                                        <p:tav tm="0">
                                          <p:val>
                                            <p:fltVal val="0"/>
                                          </p:val>
                                        </p:tav>
                                        <p:tav tm="100000">
                                          <p:val>
                                            <p:strVal val="#ppt_w"/>
                                          </p:val>
                                        </p:tav>
                                      </p:tavLst>
                                    </p:anim>
                                    <p:anim calcmode="lin" valueType="num">
                                      <p:cBhvr>
                                        <p:cTn id="32" dur="5000" fill="hold"/>
                                        <p:tgtEl>
                                          <p:spTgt spid="7"/>
                                        </p:tgtEl>
                                        <p:attrNameLst>
                                          <p:attrName>ppt_h</p:attrName>
                                        </p:attrNameLst>
                                      </p:cBhvr>
                                      <p:tavLst>
                                        <p:tav tm="0">
                                          <p:val>
                                            <p:fltVal val="0"/>
                                          </p:val>
                                        </p:tav>
                                        <p:tav tm="100000">
                                          <p:val>
                                            <p:strVal val="#ppt_h"/>
                                          </p:val>
                                        </p:tav>
                                      </p:tavLst>
                                    </p:anim>
                                    <p:anim calcmode="lin" valueType="num">
                                      <p:cBhvr>
                                        <p:cTn id="33" dur="5000" fill="hold"/>
                                        <p:tgtEl>
                                          <p:spTgt spid="7"/>
                                        </p:tgtEl>
                                        <p:attrNameLst>
                                          <p:attrName>style.rotation</p:attrName>
                                        </p:attrNameLst>
                                      </p:cBhvr>
                                      <p:tavLst>
                                        <p:tav tm="0">
                                          <p:val>
                                            <p:fltVal val="360"/>
                                          </p:val>
                                        </p:tav>
                                        <p:tav tm="100000">
                                          <p:val>
                                            <p:fltVal val="0"/>
                                          </p:val>
                                        </p:tav>
                                      </p:tavLst>
                                    </p:anim>
                                    <p:animEffect transition="in" filter="fade">
                                      <p:cBhvr>
                                        <p:cTn id="34"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57166"/>
            <a:ext cx="8229600" cy="1143000"/>
          </a:xfrm>
        </p:spPr>
        <p:txBody>
          <a:bodyPr rtlCol="0">
            <a:prstTxWarp prst="textDeflateBottom">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effectLst>
              </a:rPr>
              <a:t>Формулы половинного угла:</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Содержимое 3"/>
          <p:cNvPicPr>
            <a:picLocks noGrp="1"/>
          </p:cNvPicPr>
          <p:nvPr>
            <p:ph idx="1"/>
          </p:nvPr>
        </p:nvPicPr>
        <p:blipFill>
          <a:blip r:embed="rId2" cstate="print"/>
          <a:srcRect/>
          <a:stretch>
            <a:fillRect/>
          </a:stretch>
        </p:blipFill>
        <p:spPr>
          <a:xfrm>
            <a:off x="785813" y="1428750"/>
            <a:ext cx="2847975" cy="457200"/>
          </a:xfrm>
        </p:spPr>
      </p:pic>
      <p:pic>
        <p:nvPicPr>
          <p:cNvPr id="5" name="Рисунок 4"/>
          <p:cNvPicPr>
            <a:picLocks noChangeAspect="1" noChangeArrowheads="1"/>
          </p:cNvPicPr>
          <p:nvPr/>
        </p:nvPicPr>
        <p:blipFill>
          <a:blip r:embed="rId3" cstate="print"/>
          <a:srcRect/>
          <a:stretch>
            <a:fillRect/>
          </a:stretch>
        </p:blipFill>
        <p:spPr bwMode="auto">
          <a:xfrm>
            <a:off x="4714875" y="2428875"/>
            <a:ext cx="2943225" cy="457200"/>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785813" y="3357563"/>
            <a:ext cx="2447925" cy="419100"/>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4643438" y="3929063"/>
            <a:ext cx="2533650" cy="409575"/>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857250" y="4857750"/>
            <a:ext cx="2724150" cy="457200"/>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4572000" y="5715000"/>
            <a:ext cx="2809875" cy="457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fmla="#ppt_w*sin(2.5*pi*$)">
                                          <p:val>
                                            <p:fltVal val="0"/>
                                          </p:val>
                                        </p:tav>
                                        <p:tav tm="100000">
                                          <p:val>
                                            <p:fltVal val="1"/>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2000" fill="hold"/>
                                        <p:tgtEl>
                                          <p:spTgt spid="5"/>
                                        </p:tgtEl>
                                        <p:attrNameLst>
                                          <p:attrName>ppt_w</p:attrName>
                                        </p:attrNameLst>
                                      </p:cBhvr>
                                      <p:tavLst>
                                        <p:tav tm="0" fmla="#ppt_w*sin(2.5*pi*$)">
                                          <p:val>
                                            <p:fltVal val="0"/>
                                          </p:val>
                                        </p:tav>
                                        <p:tav tm="100000">
                                          <p:val>
                                            <p:fltVal val="1"/>
                                          </p:val>
                                        </p:tav>
                                      </p:tavLst>
                                    </p:anim>
                                    <p:anim calcmode="lin" valueType="num">
                                      <p:cBhvr>
                                        <p:cTn id="12" dur="2000" fill="hold"/>
                                        <p:tgtEl>
                                          <p:spTgt spid="5"/>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2000" fill="hold"/>
                                        <p:tgtEl>
                                          <p:spTgt spid="6"/>
                                        </p:tgtEl>
                                        <p:attrNameLst>
                                          <p:attrName>ppt_w</p:attrName>
                                        </p:attrNameLst>
                                      </p:cBhvr>
                                      <p:tavLst>
                                        <p:tav tm="0" fmla="#ppt_w*sin(2.5*pi*$)">
                                          <p:val>
                                            <p:fltVal val="0"/>
                                          </p:val>
                                        </p:tav>
                                        <p:tav tm="100000">
                                          <p:val>
                                            <p:fltVal val="1"/>
                                          </p:val>
                                        </p:tav>
                                      </p:tavLst>
                                    </p:anim>
                                    <p:anim calcmode="lin" valueType="num">
                                      <p:cBhvr>
                                        <p:cTn id="16" dur="2000" fill="hold"/>
                                        <p:tgtEl>
                                          <p:spTgt spid="6"/>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2000" fill="hold"/>
                                        <p:tgtEl>
                                          <p:spTgt spid="7"/>
                                        </p:tgtEl>
                                        <p:attrNameLst>
                                          <p:attrName>ppt_w</p:attrName>
                                        </p:attrNameLst>
                                      </p:cBhvr>
                                      <p:tavLst>
                                        <p:tav tm="0" fmla="#ppt_w*sin(2.5*pi*$)">
                                          <p:val>
                                            <p:fltVal val="0"/>
                                          </p:val>
                                        </p:tav>
                                        <p:tav tm="100000">
                                          <p:val>
                                            <p:fltVal val="1"/>
                                          </p:val>
                                        </p:tav>
                                      </p:tavLst>
                                    </p:anim>
                                    <p:anim calcmode="lin" valueType="num">
                                      <p:cBhvr>
                                        <p:cTn id="20" dur="2000" fill="hold"/>
                                        <p:tgtEl>
                                          <p:spTgt spid="7"/>
                                        </p:tgtEl>
                                        <p:attrNameLst>
                                          <p:attrName>ppt_h</p:attrName>
                                        </p:attrNameLst>
                                      </p:cBhvr>
                                      <p:tavLst>
                                        <p:tav tm="0">
                                          <p:val>
                                            <p:strVal val="#ppt_h"/>
                                          </p:val>
                                        </p:tav>
                                        <p:tav tm="100000">
                                          <p:val>
                                            <p:strVal val="#ppt_h"/>
                                          </p:val>
                                        </p:tav>
                                      </p:tavLst>
                                    </p:anim>
                                  </p:childTnLst>
                                </p:cTn>
                              </p:par>
                              <p:par>
                                <p:cTn id="21" presetID="19" presetClass="entr" presetSubtype="1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2000" fill="hold"/>
                                        <p:tgtEl>
                                          <p:spTgt spid="8"/>
                                        </p:tgtEl>
                                        <p:attrNameLst>
                                          <p:attrName>ppt_w</p:attrName>
                                        </p:attrNameLst>
                                      </p:cBhvr>
                                      <p:tavLst>
                                        <p:tav tm="0" fmla="#ppt_w*sin(2.5*pi*$)">
                                          <p:val>
                                            <p:fltVal val="0"/>
                                          </p:val>
                                        </p:tav>
                                        <p:tav tm="100000">
                                          <p:val>
                                            <p:fltVal val="1"/>
                                          </p:val>
                                        </p:tav>
                                      </p:tavLst>
                                    </p:anim>
                                    <p:anim calcmode="lin" valueType="num">
                                      <p:cBhvr>
                                        <p:cTn id="24" dur="2000" fill="hold"/>
                                        <p:tgtEl>
                                          <p:spTgt spid="8"/>
                                        </p:tgtEl>
                                        <p:attrNameLst>
                                          <p:attrName>ppt_h</p:attrName>
                                        </p:attrNameLst>
                                      </p:cBhvr>
                                      <p:tavLst>
                                        <p:tav tm="0">
                                          <p:val>
                                            <p:strVal val="#ppt_h"/>
                                          </p:val>
                                        </p:tav>
                                        <p:tav tm="100000">
                                          <p:val>
                                            <p:strVal val="#ppt_h"/>
                                          </p:val>
                                        </p:tav>
                                      </p:tavLst>
                                    </p:anim>
                                  </p:childTnLst>
                                </p:cTn>
                              </p:par>
                              <p:par>
                                <p:cTn id="25" presetID="19" presetClass="entr" presetSubtype="1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2000" fill="hold"/>
                                        <p:tgtEl>
                                          <p:spTgt spid="9"/>
                                        </p:tgtEl>
                                        <p:attrNameLst>
                                          <p:attrName>ppt_w</p:attrName>
                                        </p:attrNameLst>
                                      </p:cBhvr>
                                      <p:tavLst>
                                        <p:tav tm="0" fmla="#ppt_w*sin(2.5*pi*$)">
                                          <p:val>
                                            <p:fltVal val="0"/>
                                          </p:val>
                                        </p:tav>
                                        <p:tav tm="100000">
                                          <p:val>
                                            <p:fltVal val="1"/>
                                          </p:val>
                                        </p:tav>
                                      </p:tavLst>
                                    </p:anim>
                                    <p:anim calcmode="lin" valueType="num">
                                      <p:cBhvr>
                                        <p:cTn id="28" dur="2000" fill="hold"/>
                                        <p:tgtEl>
                                          <p:spTgt spid="9"/>
                                        </p:tgtEl>
                                        <p:attrNameLst>
                                          <p:attrName>ppt_h</p:attrName>
                                        </p:attrNameLst>
                                      </p:cBhvr>
                                      <p:tavLst>
                                        <p:tav tm="0">
                                          <p:val>
                                            <p:strVal val="#ppt_h"/>
                                          </p:val>
                                        </p:tav>
                                        <p:tav tm="100000">
                                          <p:val>
                                            <p:strVal val="#ppt_h"/>
                                          </p:val>
                                        </p:tav>
                                      </p:tavLst>
                                    </p:anim>
                                  </p:childTnLst>
                                </p:cTn>
                              </p:par>
                              <p:par>
                                <p:cTn id="29" presetID="19" presetClass="entr" presetSubtype="1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2000" fill="hold"/>
                                        <p:tgtEl>
                                          <p:spTgt spid="2"/>
                                        </p:tgtEl>
                                        <p:attrNameLst>
                                          <p:attrName>ppt_w</p:attrName>
                                        </p:attrNameLst>
                                      </p:cBhvr>
                                      <p:tavLst>
                                        <p:tav tm="0" fmla="#ppt_w*sin(2.5*pi*$)">
                                          <p:val>
                                            <p:fltVal val="0"/>
                                          </p:val>
                                        </p:tav>
                                        <p:tav tm="100000">
                                          <p:val>
                                            <p:fltVal val="1"/>
                                          </p:val>
                                        </p:tav>
                                      </p:tavLst>
                                    </p:anim>
                                    <p:anim calcmode="lin" valueType="num">
                                      <p:cBhvr>
                                        <p:cTn id="32"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229600" cy="45719"/>
          </a:xfrm>
        </p:spPr>
        <p:txBody>
          <a:bodyPr spcFirstLastPara="1" rtlCol="0">
            <a:prstTxWarp prst="textButton">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Произведения</a:t>
            </a:r>
            <a:br>
              <a:rPr lang="ru-RU"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a:xfrm>
            <a:off x="500063" y="1571625"/>
            <a:ext cx="8229600" cy="4525963"/>
          </a:xfrm>
        </p:spPr>
        <p:txBody>
          <a:bodyPr/>
          <a:lstStyle/>
          <a:p>
            <a:pPr eaLnBrk="1" hangingPunct="1">
              <a:buFont typeface="Arial" charset="0"/>
              <a:buNone/>
            </a:pPr>
            <a:r>
              <a:rPr lang="ru-RU" sz="2000" smtClean="0"/>
              <a:t>♦ Формулы для произведений функций двух углов:</a:t>
            </a:r>
          </a:p>
          <a:p>
            <a:pPr eaLnBrk="1" hangingPunct="1">
              <a:buFont typeface="Arial" charset="0"/>
              <a:buNone/>
            </a:pPr>
            <a:endParaRPr lang="ru-RU" sz="2000" smtClean="0"/>
          </a:p>
          <a:p>
            <a:pPr eaLnBrk="1" hangingPunct="1"/>
            <a:endParaRPr lang="ru-RU" sz="2000" smtClean="0"/>
          </a:p>
        </p:txBody>
      </p:sp>
      <p:pic>
        <p:nvPicPr>
          <p:cNvPr id="4" name="Рисунок 3"/>
          <p:cNvPicPr>
            <a:picLocks noChangeAspect="1" noChangeArrowheads="1"/>
          </p:cNvPicPr>
          <p:nvPr/>
        </p:nvPicPr>
        <p:blipFill>
          <a:blip r:embed="rId2" cstate="print"/>
          <a:srcRect/>
          <a:stretch>
            <a:fillRect/>
          </a:stretch>
        </p:blipFill>
        <p:spPr bwMode="auto">
          <a:xfrm>
            <a:off x="642938" y="2143125"/>
            <a:ext cx="3067050" cy="409575"/>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1214438" y="2714625"/>
            <a:ext cx="3038475" cy="409575"/>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2143125" y="3357563"/>
            <a:ext cx="3105150" cy="40957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3143250" y="4000500"/>
            <a:ext cx="3028950" cy="457200"/>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4214813" y="4643438"/>
            <a:ext cx="3076575" cy="457200"/>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5000625" y="5429250"/>
            <a:ext cx="3200400" cy="457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10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1000"/>
                                        <p:tgtEl>
                                          <p:spTgt spid="7"/>
                                        </p:tgtEl>
                                      </p:cBhvr>
                                    </p:animEffect>
                                  </p:childTnLst>
                                </p:cTn>
                              </p:par>
                              <p:par>
                                <p:cTn id="14" presetID="9"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1000"/>
                                        <p:tgtEl>
                                          <p:spTgt spid="8"/>
                                        </p:tgtEl>
                                      </p:cBhvr>
                                    </p:animEffect>
                                  </p:childTnLst>
                                </p:cTn>
                              </p:par>
                              <p:par>
                                <p:cTn id="17" presetID="9"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1000"/>
                                        <p:tgtEl>
                                          <p:spTgt spid="9"/>
                                        </p:tgtEl>
                                      </p:cBhvr>
                                    </p:animEffect>
                                  </p:childTnLst>
                                </p:cTn>
                              </p:par>
                              <p:par>
                                <p:cTn id="20" presetID="9"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1000"/>
                                        <p:tgtEl>
                                          <p:spTgt spid="4"/>
                                        </p:tgtEl>
                                      </p:cBhvr>
                                    </p:animEffect>
                                  </p:childTnLst>
                                </p:cTn>
                              </p:par>
                              <p:par>
                                <p:cTn id="23" presetID="34" presetClass="entr" presetSubtype="0" fill="hold"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from="(-#ppt_w/2)" to="(#ppt_x)" calcmode="lin" valueType="num">
                                      <p:cBhvr>
                                        <p:cTn id="25" dur="600" fill="hold">
                                          <p:stCondLst>
                                            <p:cond delay="0"/>
                                          </p:stCondLst>
                                        </p:cTn>
                                        <p:tgtEl>
                                          <p:spTgt spid="3">
                                            <p:txEl>
                                              <p:pRg st="0" end="0"/>
                                            </p:txEl>
                                          </p:spTgt>
                                        </p:tgtEl>
                                        <p:attrNameLst>
                                          <p:attrName>ppt_x</p:attrName>
                                        </p:attrNameLst>
                                      </p:cBhvr>
                                    </p:anim>
                                    <p:anim from="0" to="-1.0" calcmode="lin" valueType="num">
                                      <p:cBhvr>
                                        <p:cTn id="26" dur="200" decel="50000" autoRev="1" fill="hold">
                                          <p:stCondLst>
                                            <p:cond delay="600"/>
                                          </p:stCondLst>
                                        </p:cTn>
                                        <p:tgtEl>
                                          <p:spTgt spid="3">
                                            <p:txEl>
                                              <p:pRg st="0" end="0"/>
                                            </p:txEl>
                                          </p:spTgt>
                                        </p:tgtEl>
                                        <p:attrNameLst>
                                          <p:attrName>xshear</p:attrName>
                                        </p:attrNameLst>
                                      </p:cBhvr>
                                    </p:anim>
                                    <p:animScale>
                                      <p:cBhvr>
                                        <p:cTn id="27" dur="200" decel="100000" autoRev="1" fill="hold">
                                          <p:stCondLst>
                                            <p:cond delay="600"/>
                                          </p:stCondLst>
                                        </p:cTn>
                                        <p:tgtEl>
                                          <p:spTgt spid="3">
                                            <p:txEl>
                                              <p:pRg st="0" end="0"/>
                                            </p:txEl>
                                          </p:spTgt>
                                        </p:tgtEl>
                                      </p:cBhvr>
                                      <p:from x="100000" y="100000"/>
                                      <p:to x="80000" y="100000"/>
                                    </p:animScale>
                                    <p:anim by="(#ppt_h/3+#ppt_w*0.1)" calcmode="lin" valueType="num">
                                      <p:cBhvr additive="sum">
                                        <p:cTn id="28" dur="200" decel="100000" autoRev="1" fill="hold">
                                          <p:stCondLst>
                                            <p:cond delay="600"/>
                                          </p:stCondLst>
                                        </p:cTn>
                                        <p:tgtEl>
                                          <p:spTgt spid="3">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1214422"/>
            <a:ext cx="8229600" cy="1143000"/>
          </a:xfrm>
        </p:spPr>
        <p:txBody>
          <a:bodyPr rtlCol="0">
            <a:normAutofit fontScale="90000"/>
            <a:scene3d>
              <a:camera prst="perspectiveContrastingLeftFacing"/>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Аналогичные формулы для произведений синусов и косинусов трёх углов:</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Рисунок 3"/>
          <p:cNvPicPr>
            <a:picLocks noChangeAspect="1" noChangeArrowheads="1"/>
          </p:cNvPicPr>
          <p:nvPr/>
        </p:nvPicPr>
        <p:blipFill>
          <a:blip r:embed="rId2" cstate="print"/>
          <a:srcRect/>
          <a:stretch>
            <a:fillRect/>
          </a:stretch>
        </p:blipFill>
        <p:spPr bwMode="auto">
          <a:xfrm rot="939583">
            <a:off x="2009775" y="2867025"/>
            <a:ext cx="5940425" cy="360363"/>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rot="527674">
            <a:off x="1778000" y="3738563"/>
            <a:ext cx="5940425" cy="346075"/>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1714500" y="4714875"/>
            <a:ext cx="5940425" cy="35877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rot="-631579">
            <a:off x="1839913" y="5754688"/>
            <a:ext cx="5940425" cy="3540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fmla="#ppt_w*sin(2.5*pi*$)">
                                          <p:val>
                                            <p:fltVal val="0"/>
                                          </p:val>
                                        </p:tav>
                                        <p:tav tm="100000">
                                          <p:val>
                                            <p:fltVal val="1"/>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2000"/>
                            </p:stCondLst>
                            <p:childTnLst>
                              <p:par>
                                <p:cTn id="10" presetID="58" presetClass="entr" presetSubtype="0" ac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2.5"/>
                                          </p:val>
                                        </p:tav>
                                        <p:tav tm="100000">
                                          <p:val>
                                            <p:strVal val="#ppt_w"/>
                                          </p:val>
                                        </p:tav>
                                      </p:tavLst>
                                    </p:anim>
                                    <p:anim calcmode="lin" valueType="num">
                                      <p:cBhvr>
                                        <p:cTn id="13" dur="1000" fill="hold"/>
                                        <p:tgtEl>
                                          <p:spTgt spid="4"/>
                                        </p:tgtEl>
                                        <p:attrNameLst>
                                          <p:attrName>ppt_h</p:attrName>
                                        </p:attrNameLst>
                                      </p:cBhvr>
                                      <p:tavLst>
                                        <p:tav tm="0">
                                          <p:val>
                                            <p:strVal val="#ppt_h*0.01"/>
                                          </p:val>
                                        </p:tav>
                                        <p:tav tm="100000">
                                          <p:val>
                                            <p:strVal val="#ppt_h"/>
                                          </p:val>
                                        </p:tav>
                                      </p:tavLst>
                                    </p:anim>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h+1"/>
                                          </p:val>
                                        </p:tav>
                                        <p:tav tm="100000">
                                          <p:val>
                                            <p:strVal val="#ppt_y"/>
                                          </p:val>
                                        </p:tav>
                                      </p:tavLst>
                                    </p:anim>
                                    <p:animEffect transition="in" filter="fade">
                                      <p:cBhvr>
                                        <p:cTn id="16" dur="1000"/>
                                        <p:tgtEl>
                                          <p:spTgt spid="4"/>
                                        </p:tgtEl>
                                      </p:cBhvr>
                                    </p:animEffect>
                                  </p:childTnLst>
                                </p:cTn>
                              </p:par>
                            </p:childTnLst>
                          </p:cTn>
                        </p:par>
                        <p:par>
                          <p:cTn id="17" fill="hold">
                            <p:stCondLst>
                              <p:cond delay="3000"/>
                            </p:stCondLst>
                            <p:childTnLst>
                              <p:par>
                                <p:cTn id="18" presetID="58" presetClass="entr" presetSubtype="0" accel="10000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strVal val="#ppt_w*2.5"/>
                                          </p:val>
                                        </p:tav>
                                        <p:tav tm="100000">
                                          <p:val>
                                            <p:strVal val="#ppt_w"/>
                                          </p:val>
                                        </p:tav>
                                      </p:tavLst>
                                    </p:anim>
                                    <p:anim calcmode="lin" valueType="num">
                                      <p:cBhvr>
                                        <p:cTn id="21" dur="1000" fill="hold"/>
                                        <p:tgtEl>
                                          <p:spTgt spid="5"/>
                                        </p:tgtEl>
                                        <p:attrNameLst>
                                          <p:attrName>ppt_h</p:attrName>
                                        </p:attrNameLst>
                                      </p:cBhvr>
                                      <p:tavLst>
                                        <p:tav tm="0">
                                          <p:val>
                                            <p:strVal val="#ppt_h*0.01"/>
                                          </p:val>
                                        </p:tav>
                                        <p:tav tm="100000">
                                          <p:val>
                                            <p:strVal val="#ppt_h"/>
                                          </p:val>
                                        </p:tav>
                                      </p:tavLst>
                                    </p:anim>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h+1"/>
                                          </p:val>
                                        </p:tav>
                                        <p:tav tm="100000">
                                          <p:val>
                                            <p:strVal val="#ppt_y"/>
                                          </p:val>
                                        </p:tav>
                                      </p:tavLst>
                                    </p:anim>
                                    <p:animEffect transition="in" filter="fade">
                                      <p:cBhvr>
                                        <p:cTn id="24" dur="1000"/>
                                        <p:tgtEl>
                                          <p:spTgt spid="5"/>
                                        </p:tgtEl>
                                      </p:cBhvr>
                                    </p:animEffect>
                                  </p:childTnLst>
                                </p:cTn>
                              </p:par>
                            </p:childTnLst>
                          </p:cTn>
                        </p:par>
                        <p:par>
                          <p:cTn id="25" fill="hold">
                            <p:stCondLst>
                              <p:cond delay="4000"/>
                            </p:stCondLst>
                            <p:childTnLst>
                              <p:par>
                                <p:cTn id="26" presetID="58" presetClass="entr" presetSubtype="0" ac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2.5"/>
                                          </p:val>
                                        </p:tav>
                                        <p:tav tm="100000">
                                          <p:val>
                                            <p:strVal val="#ppt_w"/>
                                          </p:val>
                                        </p:tav>
                                      </p:tavLst>
                                    </p:anim>
                                    <p:anim calcmode="lin" valueType="num">
                                      <p:cBhvr>
                                        <p:cTn id="29" dur="1000" fill="hold"/>
                                        <p:tgtEl>
                                          <p:spTgt spid="6"/>
                                        </p:tgtEl>
                                        <p:attrNameLst>
                                          <p:attrName>ppt_h</p:attrName>
                                        </p:attrNameLst>
                                      </p:cBhvr>
                                      <p:tavLst>
                                        <p:tav tm="0">
                                          <p:val>
                                            <p:strVal val="#ppt_h*0.01"/>
                                          </p:val>
                                        </p:tav>
                                        <p:tav tm="100000">
                                          <p:val>
                                            <p:strVal val="#ppt_h"/>
                                          </p:val>
                                        </p:tav>
                                      </p:tavLst>
                                    </p:anim>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h+1"/>
                                          </p:val>
                                        </p:tav>
                                        <p:tav tm="100000">
                                          <p:val>
                                            <p:strVal val="#ppt_y"/>
                                          </p:val>
                                        </p:tav>
                                      </p:tavLst>
                                    </p:anim>
                                    <p:animEffect transition="in" filter="fade">
                                      <p:cBhvr>
                                        <p:cTn id="32" dur="1000"/>
                                        <p:tgtEl>
                                          <p:spTgt spid="6"/>
                                        </p:tgtEl>
                                      </p:cBhvr>
                                    </p:animEffect>
                                  </p:childTnLst>
                                </p:cTn>
                              </p:par>
                            </p:childTnLst>
                          </p:cTn>
                        </p:par>
                        <p:par>
                          <p:cTn id="33" fill="hold">
                            <p:stCondLst>
                              <p:cond delay="5000"/>
                            </p:stCondLst>
                            <p:childTnLst>
                              <p:par>
                                <p:cTn id="34" presetID="58" presetClass="entr" presetSubtype="0" accel="10000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1000" fill="hold"/>
                                        <p:tgtEl>
                                          <p:spTgt spid="7"/>
                                        </p:tgtEl>
                                        <p:attrNameLst>
                                          <p:attrName>ppt_w</p:attrName>
                                        </p:attrNameLst>
                                      </p:cBhvr>
                                      <p:tavLst>
                                        <p:tav tm="0">
                                          <p:val>
                                            <p:strVal val="#ppt_w*2.5"/>
                                          </p:val>
                                        </p:tav>
                                        <p:tav tm="100000">
                                          <p:val>
                                            <p:strVal val="#ppt_w"/>
                                          </p:val>
                                        </p:tav>
                                      </p:tavLst>
                                    </p:anim>
                                    <p:anim calcmode="lin" valueType="num">
                                      <p:cBhvr>
                                        <p:cTn id="37" dur="1000" fill="hold"/>
                                        <p:tgtEl>
                                          <p:spTgt spid="7"/>
                                        </p:tgtEl>
                                        <p:attrNameLst>
                                          <p:attrName>ppt_h</p:attrName>
                                        </p:attrNameLst>
                                      </p:cBhvr>
                                      <p:tavLst>
                                        <p:tav tm="0">
                                          <p:val>
                                            <p:strVal val="#ppt_h*0.01"/>
                                          </p:val>
                                        </p:tav>
                                        <p:tav tm="100000">
                                          <p:val>
                                            <p:strVal val="#ppt_h"/>
                                          </p:val>
                                        </p:tav>
                                      </p:tavLst>
                                    </p:anim>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h+1"/>
                                          </p:val>
                                        </p:tav>
                                        <p:tav tm="100000">
                                          <p:val>
                                            <p:strVal val="#ppt_y"/>
                                          </p:val>
                                        </p:tav>
                                      </p:tavLst>
                                    </p:anim>
                                    <p:animEffect transition="in" filter="fade">
                                      <p:cBhvr>
                                        <p:cTn id="4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89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Степени</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Содержимое 3"/>
          <p:cNvPicPr>
            <a:picLocks noGrp="1"/>
          </p:cNvPicPr>
          <p:nvPr>
            <p:ph idx="1"/>
          </p:nvPr>
        </p:nvPicPr>
        <p:blipFill>
          <a:blip r:embed="rId2" cstate="print"/>
          <a:srcRect/>
          <a:stretch>
            <a:fillRect/>
          </a:stretch>
        </p:blipFill>
        <p:spPr>
          <a:xfrm>
            <a:off x="714375" y="1428750"/>
            <a:ext cx="1628775" cy="390525"/>
          </a:xfrm>
        </p:spPr>
      </p:pic>
      <p:pic>
        <p:nvPicPr>
          <p:cNvPr id="5" name="Рисунок 4"/>
          <p:cNvPicPr>
            <a:picLocks noChangeAspect="1" noChangeArrowheads="1"/>
          </p:cNvPicPr>
          <p:nvPr/>
        </p:nvPicPr>
        <p:blipFill>
          <a:blip r:embed="rId3" cstate="print"/>
          <a:srcRect/>
          <a:stretch>
            <a:fillRect/>
          </a:stretch>
        </p:blipFill>
        <p:spPr bwMode="auto">
          <a:xfrm>
            <a:off x="4286250" y="1428750"/>
            <a:ext cx="1600200" cy="409575"/>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2500313" y="2071688"/>
            <a:ext cx="1647825" cy="39052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6072188" y="2071688"/>
            <a:ext cx="1685925" cy="400050"/>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500063" y="2714625"/>
            <a:ext cx="2019300" cy="409575"/>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4286250" y="2857500"/>
            <a:ext cx="2028825" cy="419100"/>
          </a:xfrm>
          <a:prstGeom prst="rect">
            <a:avLst/>
          </a:prstGeom>
          <a:noFill/>
          <a:ln w="9525">
            <a:noFill/>
            <a:miter lim="800000"/>
            <a:headEnd/>
            <a:tailEnd/>
          </a:ln>
        </p:spPr>
      </p:pic>
      <p:pic>
        <p:nvPicPr>
          <p:cNvPr id="10" name="Рисунок 9"/>
          <p:cNvPicPr>
            <a:picLocks noChangeAspect="1" noChangeArrowheads="1"/>
          </p:cNvPicPr>
          <p:nvPr/>
        </p:nvPicPr>
        <p:blipFill>
          <a:blip r:embed="rId8" cstate="print"/>
          <a:srcRect/>
          <a:stretch>
            <a:fillRect/>
          </a:stretch>
        </p:blipFill>
        <p:spPr bwMode="auto">
          <a:xfrm>
            <a:off x="2428875" y="3786188"/>
            <a:ext cx="2076450" cy="400050"/>
          </a:xfrm>
          <a:prstGeom prst="rect">
            <a:avLst/>
          </a:prstGeom>
          <a:noFill/>
          <a:ln w="9525">
            <a:noFill/>
            <a:miter lim="800000"/>
            <a:headEnd/>
            <a:tailEnd/>
          </a:ln>
        </p:spPr>
      </p:pic>
      <p:pic>
        <p:nvPicPr>
          <p:cNvPr id="11" name="Рисунок 10"/>
          <p:cNvPicPr>
            <a:picLocks noChangeAspect="1" noChangeArrowheads="1"/>
          </p:cNvPicPr>
          <p:nvPr/>
        </p:nvPicPr>
        <p:blipFill>
          <a:blip r:embed="rId9" cstate="print"/>
          <a:srcRect/>
          <a:stretch>
            <a:fillRect/>
          </a:stretch>
        </p:blipFill>
        <p:spPr bwMode="auto">
          <a:xfrm>
            <a:off x="6215063" y="3714750"/>
            <a:ext cx="2114550" cy="400050"/>
          </a:xfrm>
          <a:prstGeom prst="rect">
            <a:avLst/>
          </a:prstGeom>
          <a:noFill/>
          <a:ln w="9525">
            <a:noFill/>
            <a:miter lim="800000"/>
            <a:headEnd/>
            <a:tailEnd/>
          </a:ln>
        </p:spPr>
      </p:pic>
      <p:pic>
        <p:nvPicPr>
          <p:cNvPr id="12" name="Рисунок 11"/>
          <p:cNvPicPr>
            <a:picLocks noChangeAspect="1" noChangeArrowheads="1"/>
          </p:cNvPicPr>
          <p:nvPr/>
        </p:nvPicPr>
        <p:blipFill>
          <a:blip r:embed="rId10" cstate="print"/>
          <a:srcRect/>
          <a:stretch>
            <a:fillRect/>
          </a:stretch>
        </p:blipFill>
        <p:spPr bwMode="auto">
          <a:xfrm>
            <a:off x="428625" y="4572000"/>
            <a:ext cx="2476500" cy="390525"/>
          </a:xfrm>
          <a:prstGeom prst="rect">
            <a:avLst/>
          </a:prstGeom>
          <a:noFill/>
          <a:ln w="9525">
            <a:noFill/>
            <a:miter lim="800000"/>
            <a:headEnd/>
            <a:tailEnd/>
          </a:ln>
        </p:spPr>
      </p:pic>
      <p:pic>
        <p:nvPicPr>
          <p:cNvPr id="13" name="Рисунок 12"/>
          <p:cNvPicPr>
            <a:picLocks noChangeAspect="1" noChangeArrowheads="1"/>
          </p:cNvPicPr>
          <p:nvPr/>
        </p:nvPicPr>
        <p:blipFill>
          <a:blip r:embed="rId11" cstate="print"/>
          <a:srcRect/>
          <a:stretch>
            <a:fillRect/>
          </a:stretch>
        </p:blipFill>
        <p:spPr bwMode="auto">
          <a:xfrm>
            <a:off x="4214813" y="4643438"/>
            <a:ext cx="2447925" cy="409575"/>
          </a:xfrm>
          <a:prstGeom prst="rect">
            <a:avLst/>
          </a:prstGeom>
          <a:noFill/>
          <a:ln w="9525">
            <a:noFill/>
            <a:miter lim="800000"/>
            <a:headEnd/>
            <a:tailEnd/>
          </a:ln>
        </p:spPr>
      </p:pic>
      <p:pic>
        <p:nvPicPr>
          <p:cNvPr id="14" name="Рисунок 13"/>
          <p:cNvPicPr>
            <a:picLocks noChangeAspect="1" noChangeArrowheads="1"/>
          </p:cNvPicPr>
          <p:nvPr/>
        </p:nvPicPr>
        <p:blipFill>
          <a:blip r:embed="rId12" cstate="print"/>
          <a:srcRect/>
          <a:stretch>
            <a:fillRect/>
          </a:stretch>
        </p:blipFill>
        <p:spPr bwMode="auto">
          <a:xfrm>
            <a:off x="2357438" y="5572125"/>
            <a:ext cx="2495550" cy="390525"/>
          </a:xfrm>
          <a:prstGeom prst="rect">
            <a:avLst/>
          </a:prstGeom>
          <a:noFill/>
          <a:ln w="9525">
            <a:noFill/>
            <a:miter lim="800000"/>
            <a:headEnd/>
            <a:tailEnd/>
          </a:ln>
        </p:spPr>
      </p:pic>
      <p:pic>
        <p:nvPicPr>
          <p:cNvPr id="15" name="Рисунок 14"/>
          <p:cNvPicPr>
            <a:picLocks noChangeAspect="1" noChangeArrowheads="1"/>
          </p:cNvPicPr>
          <p:nvPr/>
        </p:nvPicPr>
        <p:blipFill>
          <a:blip r:embed="rId13" cstate="print"/>
          <a:srcRect/>
          <a:stretch>
            <a:fillRect/>
          </a:stretch>
        </p:blipFill>
        <p:spPr bwMode="auto">
          <a:xfrm>
            <a:off x="6072188" y="5572125"/>
            <a:ext cx="2533650" cy="409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80">
                                          <p:stCondLst>
                                            <p:cond delay="0"/>
                                          </p:stCondLst>
                                        </p:cTn>
                                        <p:tgtEl>
                                          <p:spTgt spid="4"/>
                                        </p:tgtEl>
                                      </p:cBhvr>
                                    </p:animEffect>
                                    <p:anim calcmode="lin" valueType="num">
                                      <p:cBhvr>
                                        <p:cTn id="2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gtEl>
                                      </p:cBhvr>
                                      <p:to x="100000" y="60000"/>
                                    </p:animScale>
                                    <p:animScale>
                                      <p:cBhvr>
                                        <p:cTn id="26" dur="166" decel="50000">
                                          <p:stCondLst>
                                            <p:cond delay="676"/>
                                          </p:stCondLst>
                                        </p:cTn>
                                        <p:tgtEl>
                                          <p:spTgt spid="4"/>
                                        </p:tgtEl>
                                      </p:cBhvr>
                                      <p:to x="100000" y="100000"/>
                                    </p:animScale>
                                    <p:animScale>
                                      <p:cBhvr>
                                        <p:cTn id="27" dur="26">
                                          <p:stCondLst>
                                            <p:cond delay="1312"/>
                                          </p:stCondLst>
                                        </p:cTn>
                                        <p:tgtEl>
                                          <p:spTgt spid="4"/>
                                        </p:tgtEl>
                                      </p:cBhvr>
                                      <p:to x="100000" y="80000"/>
                                    </p:animScale>
                                    <p:animScale>
                                      <p:cBhvr>
                                        <p:cTn id="28" dur="166" decel="50000">
                                          <p:stCondLst>
                                            <p:cond delay="1338"/>
                                          </p:stCondLst>
                                        </p:cTn>
                                        <p:tgtEl>
                                          <p:spTgt spid="4"/>
                                        </p:tgtEl>
                                      </p:cBhvr>
                                      <p:to x="100000" y="100000"/>
                                    </p:animScale>
                                    <p:animScale>
                                      <p:cBhvr>
                                        <p:cTn id="29" dur="26">
                                          <p:stCondLst>
                                            <p:cond delay="1642"/>
                                          </p:stCondLst>
                                        </p:cTn>
                                        <p:tgtEl>
                                          <p:spTgt spid="4"/>
                                        </p:tgtEl>
                                      </p:cBhvr>
                                      <p:to x="100000" y="90000"/>
                                    </p:animScale>
                                    <p:animScale>
                                      <p:cBhvr>
                                        <p:cTn id="30" dur="166" decel="50000">
                                          <p:stCondLst>
                                            <p:cond delay="1668"/>
                                          </p:stCondLst>
                                        </p:cTn>
                                        <p:tgtEl>
                                          <p:spTgt spid="4"/>
                                        </p:tgtEl>
                                      </p:cBhvr>
                                      <p:to x="100000" y="100000"/>
                                    </p:animScale>
                                    <p:animScale>
                                      <p:cBhvr>
                                        <p:cTn id="31" dur="26">
                                          <p:stCondLst>
                                            <p:cond delay="1808"/>
                                          </p:stCondLst>
                                        </p:cTn>
                                        <p:tgtEl>
                                          <p:spTgt spid="4"/>
                                        </p:tgtEl>
                                      </p:cBhvr>
                                      <p:to x="100000" y="95000"/>
                                    </p:animScale>
                                    <p:animScale>
                                      <p:cBhvr>
                                        <p:cTn id="32" dur="166" decel="50000">
                                          <p:stCondLst>
                                            <p:cond delay="1834"/>
                                          </p:stCondLst>
                                        </p:cTn>
                                        <p:tgtEl>
                                          <p:spTgt spid="4"/>
                                        </p:tgtEl>
                                      </p:cBhvr>
                                      <p:to x="100000" y="100000"/>
                                    </p:animScale>
                                  </p:childTnLst>
                                </p:cTn>
                              </p:par>
                              <p:par>
                                <p:cTn id="33" presetID="26"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80">
                                          <p:stCondLst>
                                            <p:cond delay="0"/>
                                          </p:stCondLst>
                                        </p:cTn>
                                        <p:tgtEl>
                                          <p:spTgt spid="5"/>
                                        </p:tgtEl>
                                      </p:cBhvr>
                                    </p:animEffect>
                                    <p:anim calcmode="lin" valueType="num">
                                      <p:cBhvr>
                                        <p:cTn id="3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1" dur="26">
                                          <p:stCondLst>
                                            <p:cond delay="650"/>
                                          </p:stCondLst>
                                        </p:cTn>
                                        <p:tgtEl>
                                          <p:spTgt spid="5"/>
                                        </p:tgtEl>
                                      </p:cBhvr>
                                      <p:to x="100000" y="60000"/>
                                    </p:animScale>
                                    <p:animScale>
                                      <p:cBhvr>
                                        <p:cTn id="42" dur="166" decel="50000">
                                          <p:stCondLst>
                                            <p:cond delay="676"/>
                                          </p:stCondLst>
                                        </p:cTn>
                                        <p:tgtEl>
                                          <p:spTgt spid="5"/>
                                        </p:tgtEl>
                                      </p:cBhvr>
                                      <p:to x="100000" y="100000"/>
                                    </p:animScale>
                                    <p:animScale>
                                      <p:cBhvr>
                                        <p:cTn id="43" dur="26">
                                          <p:stCondLst>
                                            <p:cond delay="1312"/>
                                          </p:stCondLst>
                                        </p:cTn>
                                        <p:tgtEl>
                                          <p:spTgt spid="5"/>
                                        </p:tgtEl>
                                      </p:cBhvr>
                                      <p:to x="100000" y="80000"/>
                                    </p:animScale>
                                    <p:animScale>
                                      <p:cBhvr>
                                        <p:cTn id="44" dur="166" decel="50000">
                                          <p:stCondLst>
                                            <p:cond delay="1338"/>
                                          </p:stCondLst>
                                        </p:cTn>
                                        <p:tgtEl>
                                          <p:spTgt spid="5"/>
                                        </p:tgtEl>
                                      </p:cBhvr>
                                      <p:to x="100000" y="100000"/>
                                    </p:animScale>
                                    <p:animScale>
                                      <p:cBhvr>
                                        <p:cTn id="45" dur="26">
                                          <p:stCondLst>
                                            <p:cond delay="1642"/>
                                          </p:stCondLst>
                                        </p:cTn>
                                        <p:tgtEl>
                                          <p:spTgt spid="5"/>
                                        </p:tgtEl>
                                      </p:cBhvr>
                                      <p:to x="100000" y="90000"/>
                                    </p:animScale>
                                    <p:animScale>
                                      <p:cBhvr>
                                        <p:cTn id="46" dur="166" decel="50000">
                                          <p:stCondLst>
                                            <p:cond delay="1668"/>
                                          </p:stCondLst>
                                        </p:cTn>
                                        <p:tgtEl>
                                          <p:spTgt spid="5"/>
                                        </p:tgtEl>
                                      </p:cBhvr>
                                      <p:to x="100000" y="100000"/>
                                    </p:animScale>
                                    <p:animScale>
                                      <p:cBhvr>
                                        <p:cTn id="47" dur="26">
                                          <p:stCondLst>
                                            <p:cond delay="1808"/>
                                          </p:stCondLst>
                                        </p:cTn>
                                        <p:tgtEl>
                                          <p:spTgt spid="5"/>
                                        </p:tgtEl>
                                      </p:cBhvr>
                                      <p:to x="100000" y="95000"/>
                                    </p:animScale>
                                    <p:animScale>
                                      <p:cBhvr>
                                        <p:cTn id="48" dur="166" decel="50000">
                                          <p:stCondLst>
                                            <p:cond delay="1834"/>
                                          </p:stCondLst>
                                        </p:cTn>
                                        <p:tgtEl>
                                          <p:spTgt spid="5"/>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80">
                                          <p:stCondLst>
                                            <p:cond delay="0"/>
                                          </p:stCondLst>
                                        </p:cTn>
                                        <p:tgtEl>
                                          <p:spTgt spid="6"/>
                                        </p:tgtEl>
                                      </p:cBhvr>
                                    </p:animEffect>
                                    <p:anim calcmode="lin" valueType="num">
                                      <p:cBhvr>
                                        <p:cTn id="5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7" dur="26">
                                          <p:stCondLst>
                                            <p:cond delay="650"/>
                                          </p:stCondLst>
                                        </p:cTn>
                                        <p:tgtEl>
                                          <p:spTgt spid="6"/>
                                        </p:tgtEl>
                                      </p:cBhvr>
                                      <p:to x="100000" y="60000"/>
                                    </p:animScale>
                                    <p:animScale>
                                      <p:cBhvr>
                                        <p:cTn id="58" dur="166" decel="50000">
                                          <p:stCondLst>
                                            <p:cond delay="676"/>
                                          </p:stCondLst>
                                        </p:cTn>
                                        <p:tgtEl>
                                          <p:spTgt spid="6"/>
                                        </p:tgtEl>
                                      </p:cBhvr>
                                      <p:to x="100000" y="100000"/>
                                    </p:animScale>
                                    <p:animScale>
                                      <p:cBhvr>
                                        <p:cTn id="59" dur="26">
                                          <p:stCondLst>
                                            <p:cond delay="1312"/>
                                          </p:stCondLst>
                                        </p:cTn>
                                        <p:tgtEl>
                                          <p:spTgt spid="6"/>
                                        </p:tgtEl>
                                      </p:cBhvr>
                                      <p:to x="100000" y="80000"/>
                                    </p:animScale>
                                    <p:animScale>
                                      <p:cBhvr>
                                        <p:cTn id="60" dur="166" decel="50000">
                                          <p:stCondLst>
                                            <p:cond delay="1338"/>
                                          </p:stCondLst>
                                        </p:cTn>
                                        <p:tgtEl>
                                          <p:spTgt spid="6"/>
                                        </p:tgtEl>
                                      </p:cBhvr>
                                      <p:to x="100000" y="100000"/>
                                    </p:animScale>
                                    <p:animScale>
                                      <p:cBhvr>
                                        <p:cTn id="61" dur="26">
                                          <p:stCondLst>
                                            <p:cond delay="1642"/>
                                          </p:stCondLst>
                                        </p:cTn>
                                        <p:tgtEl>
                                          <p:spTgt spid="6"/>
                                        </p:tgtEl>
                                      </p:cBhvr>
                                      <p:to x="100000" y="90000"/>
                                    </p:animScale>
                                    <p:animScale>
                                      <p:cBhvr>
                                        <p:cTn id="62" dur="166" decel="50000">
                                          <p:stCondLst>
                                            <p:cond delay="1668"/>
                                          </p:stCondLst>
                                        </p:cTn>
                                        <p:tgtEl>
                                          <p:spTgt spid="6"/>
                                        </p:tgtEl>
                                      </p:cBhvr>
                                      <p:to x="100000" y="100000"/>
                                    </p:animScale>
                                    <p:animScale>
                                      <p:cBhvr>
                                        <p:cTn id="63" dur="26">
                                          <p:stCondLst>
                                            <p:cond delay="1808"/>
                                          </p:stCondLst>
                                        </p:cTn>
                                        <p:tgtEl>
                                          <p:spTgt spid="6"/>
                                        </p:tgtEl>
                                      </p:cBhvr>
                                      <p:to x="100000" y="95000"/>
                                    </p:animScale>
                                    <p:animScale>
                                      <p:cBhvr>
                                        <p:cTn id="64" dur="166" decel="50000">
                                          <p:stCondLst>
                                            <p:cond delay="1834"/>
                                          </p:stCondLst>
                                        </p:cTn>
                                        <p:tgtEl>
                                          <p:spTgt spid="6"/>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80">
                                          <p:stCondLst>
                                            <p:cond delay="0"/>
                                          </p:stCondLst>
                                        </p:cTn>
                                        <p:tgtEl>
                                          <p:spTgt spid="7"/>
                                        </p:tgtEl>
                                      </p:cBhvr>
                                    </p:animEffect>
                                    <p:anim calcmode="lin" valueType="num">
                                      <p:cBhvr>
                                        <p:cTn id="6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3" dur="26">
                                          <p:stCondLst>
                                            <p:cond delay="650"/>
                                          </p:stCondLst>
                                        </p:cTn>
                                        <p:tgtEl>
                                          <p:spTgt spid="7"/>
                                        </p:tgtEl>
                                      </p:cBhvr>
                                      <p:to x="100000" y="60000"/>
                                    </p:animScale>
                                    <p:animScale>
                                      <p:cBhvr>
                                        <p:cTn id="74" dur="166" decel="50000">
                                          <p:stCondLst>
                                            <p:cond delay="676"/>
                                          </p:stCondLst>
                                        </p:cTn>
                                        <p:tgtEl>
                                          <p:spTgt spid="7"/>
                                        </p:tgtEl>
                                      </p:cBhvr>
                                      <p:to x="100000" y="100000"/>
                                    </p:animScale>
                                    <p:animScale>
                                      <p:cBhvr>
                                        <p:cTn id="75" dur="26">
                                          <p:stCondLst>
                                            <p:cond delay="1312"/>
                                          </p:stCondLst>
                                        </p:cTn>
                                        <p:tgtEl>
                                          <p:spTgt spid="7"/>
                                        </p:tgtEl>
                                      </p:cBhvr>
                                      <p:to x="100000" y="80000"/>
                                    </p:animScale>
                                    <p:animScale>
                                      <p:cBhvr>
                                        <p:cTn id="76" dur="166" decel="50000">
                                          <p:stCondLst>
                                            <p:cond delay="1338"/>
                                          </p:stCondLst>
                                        </p:cTn>
                                        <p:tgtEl>
                                          <p:spTgt spid="7"/>
                                        </p:tgtEl>
                                      </p:cBhvr>
                                      <p:to x="100000" y="100000"/>
                                    </p:animScale>
                                    <p:animScale>
                                      <p:cBhvr>
                                        <p:cTn id="77" dur="26">
                                          <p:stCondLst>
                                            <p:cond delay="1642"/>
                                          </p:stCondLst>
                                        </p:cTn>
                                        <p:tgtEl>
                                          <p:spTgt spid="7"/>
                                        </p:tgtEl>
                                      </p:cBhvr>
                                      <p:to x="100000" y="90000"/>
                                    </p:animScale>
                                    <p:animScale>
                                      <p:cBhvr>
                                        <p:cTn id="78" dur="166" decel="50000">
                                          <p:stCondLst>
                                            <p:cond delay="1668"/>
                                          </p:stCondLst>
                                        </p:cTn>
                                        <p:tgtEl>
                                          <p:spTgt spid="7"/>
                                        </p:tgtEl>
                                      </p:cBhvr>
                                      <p:to x="100000" y="100000"/>
                                    </p:animScale>
                                    <p:animScale>
                                      <p:cBhvr>
                                        <p:cTn id="79" dur="26">
                                          <p:stCondLst>
                                            <p:cond delay="1808"/>
                                          </p:stCondLst>
                                        </p:cTn>
                                        <p:tgtEl>
                                          <p:spTgt spid="7"/>
                                        </p:tgtEl>
                                      </p:cBhvr>
                                      <p:to x="100000" y="95000"/>
                                    </p:animScale>
                                    <p:animScale>
                                      <p:cBhvr>
                                        <p:cTn id="80" dur="166" decel="50000">
                                          <p:stCondLst>
                                            <p:cond delay="1834"/>
                                          </p:stCondLst>
                                        </p:cTn>
                                        <p:tgtEl>
                                          <p:spTgt spid="7"/>
                                        </p:tgtEl>
                                      </p:cBhvr>
                                      <p:to x="100000" y="100000"/>
                                    </p:animScale>
                                  </p:childTnLst>
                                </p:cTn>
                              </p:par>
                              <p:par>
                                <p:cTn id="81" presetID="26" presetClass="entr" presetSubtype="0" fill="hold" nodeType="with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wipe(down)">
                                      <p:cBhvr>
                                        <p:cTn id="83" dur="580">
                                          <p:stCondLst>
                                            <p:cond delay="0"/>
                                          </p:stCondLst>
                                        </p:cTn>
                                        <p:tgtEl>
                                          <p:spTgt spid="8"/>
                                        </p:tgtEl>
                                      </p:cBhvr>
                                    </p:animEffect>
                                    <p:anim calcmode="lin" valueType="num">
                                      <p:cBhvr>
                                        <p:cTn id="8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89" dur="26">
                                          <p:stCondLst>
                                            <p:cond delay="650"/>
                                          </p:stCondLst>
                                        </p:cTn>
                                        <p:tgtEl>
                                          <p:spTgt spid="8"/>
                                        </p:tgtEl>
                                      </p:cBhvr>
                                      <p:to x="100000" y="60000"/>
                                    </p:animScale>
                                    <p:animScale>
                                      <p:cBhvr>
                                        <p:cTn id="90" dur="166" decel="50000">
                                          <p:stCondLst>
                                            <p:cond delay="676"/>
                                          </p:stCondLst>
                                        </p:cTn>
                                        <p:tgtEl>
                                          <p:spTgt spid="8"/>
                                        </p:tgtEl>
                                      </p:cBhvr>
                                      <p:to x="100000" y="100000"/>
                                    </p:animScale>
                                    <p:animScale>
                                      <p:cBhvr>
                                        <p:cTn id="91" dur="26">
                                          <p:stCondLst>
                                            <p:cond delay="1312"/>
                                          </p:stCondLst>
                                        </p:cTn>
                                        <p:tgtEl>
                                          <p:spTgt spid="8"/>
                                        </p:tgtEl>
                                      </p:cBhvr>
                                      <p:to x="100000" y="80000"/>
                                    </p:animScale>
                                    <p:animScale>
                                      <p:cBhvr>
                                        <p:cTn id="92" dur="166" decel="50000">
                                          <p:stCondLst>
                                            <p:cond delay="1338"/>
                                          </p:stCondLst>
                                        </p:cTn>
                                        <p:tgtEl>
                                          <p:spTgt spid="8"/>
                                        </p:tgtEl>
                                      </p:cBhvr>
                                      <p:to x="100000" y="100000"/>
                                    </p:animScale>
                                    <p:animScale>
                                      <p:cBhvr>
                                        <p:cTn id="93" dur="26">
                                          <p:stCondLst>
                                            <p:cond delay="1642"/>
                                          </p:stCondLst>
                                        </p:cTn>
                                        <p:tgtEl>
                                          <p:spTgt spid="8"/>
                                        </p:tgtEl>
                                      </p:cBhvr>
                                      <p:to x="100000" y="90000"/>
                                    </p:animScale>
                                    <p:animScale>
                                      <p:cBhvr>
                                        <p:cTn id="94" dur="166" decel="50000">
                                          <p:stCondLst>
                                            <p:cond delay="1668"/>
                                          </p:stCondLst>
                                        </p:cTn>
                                        <p:tgtEl>
                                          <p:spTgt spid="8"/>
                                        </p:tgtEl>
                                      </p:cBhvr>
                                      <p:to x="100000" y="100000"/>
                                    </p:animScale>
                                    <p:animScale>
                                      <p:cBhvr>
                                        <p:cTn id="95" dur="26">
                                          <p:stCondLst>
                                            <p:cond delay="1808"/>
                                          </p:stCondLst>
                                        </p:cTn>
                                        <p:tgtEl>
                                          <p:spTgt spid="8"/>
                                        </p:tgtEl>
                                      </p:cBhvr>
                                      <p:to x="100000" y="95000"/>
                                    </p:animScale>
                                    <p:animScale>
                                      <p:cBhvr>
                                        <p:cTn id="96" dur="166" decel="50000">
                                          <p:stCondLst>
                                            <p:cond delay="1834"/>
                                          </p:stCondLst>
                                        </p:cTn>
                                        <p:tgtEl>
                                          <p:spTgt spid="8"/>
                                        </p:tgtEl>
                                      </p:cBhvr>
                                      <p:to x="100000" y="100000"/>
                                    </p:animScale>
                                  </p:childTnLst>
                                </p:cTn>
                              </p:par>
                              <p:par>
                                <p:cTn id="97" presetID="26" presetClass="entr" presetSubtype="0" fill="hold" nodeType="withEffect">
                                  <p:stCondLst>
                                    <p:cond delay="0"/>
                                  </p:stCondLst>
                                  <p:childTnLst>
                                    <p:set>
                                      <p:cBhvr>
                                        <p:cTn id="98" dur="1" fill="hold">
                                          <p:stCondLst>
                                            <p:cond delay="0"/>
                                          </p:stCondLst>
                                        </p:cTn>
                                        <p:tgtEl>
                                          <p:spTgt spid="9"/>
                                        </p:tgtEl>
                                        <p:attrNameLst>
                                          <p:attrName>style.visibility</p:attrName>
                                        </p:attrNameLst>
                                      </p:cBhvr>
                                      <p:to>
                                        <p:strVal val="visible"/>
                                      </p:to>
                                    </p:set>
                                    <p:animEffect transition="in" filter="wipe(down)">
                                      <p:cBhvr>
                                        <p:cTn id="99" dur="580">
                                          <p:stCondLst>
                                            <p:cond delay="0"/>
                                          </p:stCondLst>
                                        </p:cTn>
                                        <p:tgtEl>
                                          <p:spTgt spid="9"/>
                                        </p:tgtEl>
                                      </p:cBhvr>
                                    </p:animEffect>
                                    <p:anim calcmode="lin" valueType="num">
                                      <p:cBhvr>
                                        <p:cTn id="10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05" dur="26">
                                          <p:stCondLst>
                                            <p:cond delay="650"/>
                                          </p:stCondLst>
                                        </p:cTn>
                                        <p:tgtEl>
                                          <p:spTgt spid="9"/>
                                        </p:tgtEl>
                                      </p:cBhvr>
                                      <p:to x="100000" y="60000"/>
                                    </p:animScale>
                                    <p:animScale>
                                      <p:cBhvr>
                                        <p:cTn id="106" dur="166" decel="50000">
                                          <p:stCondLst>
                                            <p:cond delay="676"/>
                                          </p:stCondLst>
                                        </p:cTn>
                                        <p:tgtEl>
                                          <p:spTgt spid="9"/>
                                        </p:tgtEl>
                                      </p:cBhvr>
                                      <p:to x="100000" y="100000"/>
                                    </p:animScale>
                                    <p:animScale>
                                      <p:cBhvr>
                                        <p:cTn id="107" dur="26">
                                          <p:stCondLst>
                                            <p:cond delay="1312"/>
                                          </p:stCondLst>
                                        </p:cTn>
                                        <p:tgtEl>
                                          <p:spTgt spid="9"/>
                                        </p:tgtEl>
                                      </p:cBhvr>
                                      <p:to x="100000" y="80000"/>
                                    </p:animScale>
                                    <p:animScale>
                                      <p:cBhvr>
                                        <p:cTn id="108" dur="166" decel="50000">
                                          <p:stCondLst>
                                            <p:cond delay="1338"/>
                                          </p:stCondLst>
                                        </p:cTn>
                                        <p:tgtEl>
                                          <p:spTgt spid="9"/>
                                        </p:tgtEl>
                                      </p:cBhvr>
                                      <p:to x="100000" y="100000"/>
                                    </p:animScale>
                                    <p:animScale>
                                      <p:cBhvr>
                                        <p:cTn id="109" dur="26">
                                          <p:stCondLst>
                                            <p:cond delay="1642"/>
                                          </p:stCondLst>
                                        </p:cTn>
                                        <p:tgtEl>
                                          <p:spTgt spid="9"/>
                                        </p:tgtEl>
                                      </p:cBhvr>
                                      <p:to x="100000" y="90000"/>
                                    </p:animScale>
                                    <p:animScale>
                                      <p:cBhvr>
                                        <p:cTn id="110" dur="166" decel="50000">
                                          <p:stCondLst>
                                            <p:cond delay="1668"/>
                                          </p:stCondLst>
                                        </p:cTn>
                                        <p:tgtEl>
                                          <p:spTgt spid="9"/>
                                        </p:tgtEl>
                                      </p:cBhvr>
                                      <p:to x="100000" y="100000"/>
                                    </p:animScale>
                                    <p:animScale>
                                      <p:cBhvr>
                                        <p:cTn id="111" dur="26">
                                          <p:stCondLst>
                                            <p:cond delay="1808"/>
                                          </p:stCondLst>
                                        </p:cTn>
                                        <p:tgtEl>
                                          <p:spTgt spid="9"/>
                                        </p:tgtEl>
                                      </p:cBhvr>
                                      <p:to x="100000" y="95000"/>
                                    </p:animScale>
                                    <p:animScale>
                                      <p:cBhvr>
                                        <p:cTn id="112" dur="166" decel="50000">
                                          <p:stCondLst>
                                            <p:cond delay="1834"/>
                                          </p:stCondLst>
                                        </p:cTn>
                                        <p:tgtEl>
                                          <p:spTgt spid="9"/>
                                        </p:tgtEl>
                                      </p:cBhvr>
                                      <p:to x="100000" y="100000"/>
                                    </p:animScale>
                                  </p:childTnLst>
                                </p:cTn>
                              </p:par>
                              <p:par>
                                <p:cTn id="113" presetID="26" presetClass="entr" presetSubtype="0" fill="hold" nodeType="withEffect">
                                  <p:stCondLst>
                                    <p:cond delay="0"/>
                                  </p:stCondLst>
                                  <p:childTnLst>
                                    <p:set>
                                      <p:cBhvr>
                                        <p:cTn id="114" dur="1" fill="hold">
                                          <p:stCondLst>
                                            <p:cond delay="0"/>
                                          </p:stCondLst>
                                        </p:cTn>
                                        <p:tgtEl>
                                          <p:spTgt spid="10"/>
                                        </p:tgtEl>
                                        <p:attrNameLst>
                                          <p:attrName>style.visibility</p:attrName>
                                        </p:attrNameLst>
                                      </p:cBhvr>
                                      <p:to>
                                        <p:strVal val="visible"/>
                                      </p:to>
                                    </p:set>
                                    <p:animEffect transition="in" filter="wipe(down)">
                                      <p:cBhvr>
                                        <p:cTn id="115" dur="580">
                                          <p:stCondLst>
                                            <p:cond delay="0"/>
                                          </p:stCondLst>
                                        </p:cTn>
                                        <p:tgtEl>
                                          <p:spTgt spid="10"/>
                                        </p:tgtEl>
                                      </p:cBhvr>
                                    </p:animEffect>
                                    <p:anim calcmode="lin" valueType="num">
                                      <p:cBhvr>
                                        <p:cTn id="11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21" dur="26">
                                          <p:stCondLst>
                                            <p:cond delay="650"/>
                                          </p:stCondLst>
                                        </p:cTn>
                                        <p:tgtEl>
                                          <p:spTgt spid="10"/>
                                        </p:tgtEl>
                                      </p:cBhvr>
                                      <p:to x="100000" y="60000"/>
                                    </p:animScale>
                                    <p:animScale>
                                      <p:cBhvr>
                                        <p:cTn id="122" dur="166" decel="50000">
                                          <p:stCondLst>
                                            <p:cond delay="676"/>
                                          </p:stCondLst>
                                        </p:cTn>
                                        <p:tgtEl>
                                          <p:spTgt spid="10"/>
                                        </p:tgtEl>
                                      </p:cBhvr>
                                      <p:to x="100000" y="100000"/>
                                    </p:animScale>
                                    <p:animScale>
                                      <p:cBhvr>
                                        <p:cTn id="123" dur="26">
                                          <p:stCondLst>
                                            <p:cond delay="1312"/>
                                          </p:stCondLst>
                                        </p:cTn>
                                        <p:tgtEl>
                                          <p:spTgt spid="10"/>
                                        </p:tgtEl>
                                      </p:cBhvr>
                                      <p:to x="100000" y="80000"/>
                                    </p:animScale>
                                    <p:animScale>
                                      <p:cBhvr>
                                        <p:cTn id="124" dur="166" decel="50000">
                                          <p:stCondLst>
                                            <p:cond delay="1338"/>
                                          </p:stCondLst>
                                        </p:cTn>
                                        <p:tgtEl>
                                          <p:spTgt spid="10"/>
                                        </p:tgtEl>
                                      </p:cBhvr>
                                      <p:to x="100000" y="100000"/>
                                    </p:animScale>
                                    <p:animScale>
                                      <p:cBhvr>
                                        <p:cTn id="125" dur="26">
                                          <p:stCondLst>
                                            <p:cond delay="1642"/>
                                          </p:stCondLst>
                                        </p:cTn>
                                        <p:tgtEl>
                                          <p:spTgt spid="10"/>
                                        </p:tgtEl>
                                      </p:cBhvr>
                                      <p:to x="100000" y="90000"/>
                                    </p:animScale>
                                    <p:animScale>
                                      <p:cBhvr>
                                        <p:cTn id="126" dur="166" decel="50000">
                                          <p:stCondLst>
                                            <p:cond delay="1668"/>
                                          </p:stCondLst>
                                        </p:cTn>
                                        <p:tgtEl>
                                          <p:spTgt spid="10"/>
                                        </p:tgtEl>
                                      </p:cBhvr>
                                      <p:to x="100000" y="100000"/>
                                    </p:animScale>
                                    <p:animScale>
                                      <p:cBhvr>
                                        <p:cTn id="127" dur="26">
                                          <p:stCondLst>
                                            <p:cond delay="1808"/>
                                          </p:stCondLst>
                                        </p:cTn>
                                        <p:tgtEl>
                                          <p:spTgt spid="10"/>
                                        </p:tgtEl>
                                      </p:cBhvr>
                                      <p:to x="100000" y="95000"/>
                                    </p:animScale>
                                    <p:animScale>
                                      <p:cBhvr>
                                        <p:cTn id="128" dur="166" decel="50000">
                                          <p:stCondLst>
                                            <p:cond delay="1834"/>
                                          </p:stCondLst>
                                        </p:cTn>
                                        <p:tgtEl>
                                          <p:spTgt spid="10"/>
                                        </p:tgtEl>
                                      </p:cBhvr>
                                      <p:to x="100000" y="100000"/>
                                    </p:animScale>
                                  </p:childTnLst>
                                </p:cTn>
                              </p:par>
                              <p:par>
                                <p:cTn id="129" presetID="26" presetClass="entr" presetSubtype="0" fill="hold" nodeType="withEffect">
                                  <p:stCondLst>
                                    <p:cond delay="0"/>
                                  </p:stCondLst>
                                  <p:childTnLst>
                                    <p:set>
                                      <p:cBhvr>
                                        <p:cTn id="130" dur="1" fill="hold">
                                          <p:stCondLst>
                                            <p:cond delay="0"/>
                                          </p:stCondLst>
                                        </p:cTn>
                                        <p:tgtEl>
                                          <p:spTgt spid="11"/>
                                        </p:tgtEl>
                                        <p:attrNameLst>
                                          <p:attrName>style.visibility</p:attrName>
                                        </p:attrNameLst>
                                      </p:cBhvr>
                                      <p:to>
                                        <p:strVal val="visible"/>
                                      </p:to>
                                    </p:set>
                                    <p:animEffect transition="in" filter="wipe(down)">
                                      <p:cBhvr>
                                        <p:cTn id="131" dur="580">
                                          <p:stCondLst>
                                            <p:cond delay="0"/>
                                          </p:stCondLst>
                                        </p:cTn>
                                        <p:tgtEl>
                                          <p:spTgt spid="11"/>
                                        </p:tgtEl>
                                      </p:cBhvr>
                                    </p:animEffect>
                                    <p:anim calcmode="lin" valueType="num">
                                      <p:cBhvr>
                                        <p:cTn id="13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3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3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3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7" dur="26">
                                          <p:stCondLst>
                                            <p:cond delay="650"/>
                                          </p:stCondLst>
                                        </p:cTn>
                                        <p:tgtEl>
                                          <p:spTgt spid="11"/>
                                        </p:tgtEl>
                                      </p:cBhvr>
                                      <p:to x="100000" y="60000"/>
                                    </p:animScale>
                                    <p:animScale>
                                      <p:cBhvr>
                                        <p:cTn id="138" dur="166" decel="50000">
                                          <p:stCondLst>
                                            <p:cond delay="676"/>
                                          </p:stCondLst>
                                        </p:cTn>
                                        <p:tgtEl>
                                          <p:spTgt spid="11"/>
                                        </p:tgtEl>
                                      </p:cBhvr>
                                      <p:to x="100000" y="100000"/>
                                    </p:animScale>
                                    <p:animScale>
                                      <p:cBhvr>
                                        <p:cTn id="139" dur="26">
                                          <p:stCondLst>
                                            <p:cond delay="1312"/>
                                          </p:stCondLst>
                                        </p:cTn>
                                        <p:tgtEl>
                                          <p:spTgt spid="11"/>
                                        </p:tgtEl>
                                      </p:cBhvr>
                                      <p:to x="100000" y="80000"/>
                                    </p:animScale>
                                    <p:animScale>
                                      <p:cBhvr>
                                        <p:cTn id="140" dur="166" decel="50000">
                                          <p:stCondLst>
                                            <p:cond delay="1338"/>
                                          </p:stCondLst>
                                        </p:cTn>
                                        <p:tgtEl>
                                          <p:spTgt spid="11"/>
                                        </p:tgtEl>
                                      </p:cBhvr>
                                      <p:to x="100000" y="100000"/>
                                    </p:animScale>
                                    <p:animScale>
                                      <p:cBhvr>
                                        <p:cTn id="141" dur="26">
                                          <p:stCondLst>
                                            <p:cond delay="1642"/>
                                          </p:stCondLst>
                                        </p:cTn>
                                        <p:tgtEl>
                                          <p:spTgt spid="11"/>
                                        </p:tgtEl>
                                      </p:cBhvr>
                                      <p:to x="100000" y="90000"/>
                                    </p:animScale>
                                    <p:animScale>
                                      <p:cBhvr>
                                        <p:cTn id="142" dur="166" decel="50000">
                                          <p:stCondLst>
                                            <p:cond delay="1668"/>
                                          </p:stCondLst>
                                        </p:cTn>
                                        <p:tgtEl>
                                          <p:spTgt spid="11"/>
                                        </p:tgtEl>
                                      </p:cBhvr>
                                      <p:to x="100000" y="100000"/>
                                    </p:animScale>
                                    <p:animScale>
                                      <p:cBhvr>
                                        <p:cTn id="143" dur="26">
                                          <p:stCondLst>
                                            <p:cond delay="1808"/>
                                          </p:stCondLst>
                                        </p:cTn>
                                        <p:tgtEl>
                                          <p:spTgt spid="11"/>
                                        </p:tgtEl>
                                      </p:cBhvr>
                                      <p:to x="100000" y="95000"/>
                                    </p:animScale>
                                    <p:animScale>
                                      <p:cBhvr>
                                        <p:cTn id="144" dur="166" decel="50000">
                                          <p:stCondLst>
                                            <p:cond delay="1834"/>
                                          </p:stCondLst>
                                        </p:cTn>
                                        <p:tgtEl>
                                          <p:spTgt spid="11"/>
                                        </p:tgtEl>
                                      </p:cBhvr>
                                      <p:to x="100000" y="100000"/>
                                    </p:animScale>
                                  </p:childTnLst>
                                </p:cTn>
                              </p:par>
                              <p:par>
                                <p:cTn id="145" presetID="26" presetClass="entr" presetSubtype="0" fill="hold" nodeType="withEffect">
                                  <p:stCondLst>
                                    <p:cond delay="0"/>
                                  </p:stCondLst>
                                  <p:childTnLst>
                                    <p:set>
                                      <p:cBhvr>
                                        <p:cTn id="146" dur="1" fill="hold">
                                          <p:stCondLst>
                                            <p:cond delay="0"/>
                                          </p:stCondLst>
                                        </p:cTn>
                                        <p:tgtEl>
                                          <p:spTgt spid="12"/>
                                        </p:tgtEl>
                                        <p:attrNameLst>
                                          <p:attrName>style.visibility</p:attrName>
                                        </p:attrNameLst>
                                      </p:cBhvr>
                                      <p:to>
                                        <p:strVal val="visible"/>
                                      </p:to>
                                    </p:set>
                                    <p:animEffect transition="in" filter="wipe(down)">
                                      <p:cBhvr>
                                        <p:cTn id="147" dur="580">
                                          <p:stCondLst>
                                            <p:cond delay="0"/>
                                          </p:stCondLst>
                                        </p:cTn>
                                        <p:tgtEl>
                                          <p:spTgt spid="12"/>
                                        </p:tgtEl>
                                      </p:cBhvr>
                                    </p:animEffect>
                                    <p:anim calcmode="lin" valueType="num">
                                      <p:cBhvr>
                                        <p:cTn id="14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4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5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5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5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53" dur="26">
                                          <p:stCondLst>
                                            <p:cond delay="650"/>
                                          </p:stCondLst>
                                        </p:cTn>
                                        <p:tgtEl>
                                          <p:spTgt spid="12"/>
                                        </p:tgtEl>
                                      </p:cBhvr>
                                      <p:to x="100000" y="60000"/>
                                    </p:animScale>
                                    <p:animScale>
                                      <p:cBhvr>
                                        <p:cTn id="154" dur="166" decel="50000">
                                          <p:stCondLst>
                                            <p:cond delay="676"/>
                                          </p:stCondLst>
                                        </p:cTn>
                                        <p:tgtEl>
                                          <p:spTgt spid="12"/>
                                        </p:tgtEl>
                                      </p:cBhvr>
                                      <p:to x="100000" y="100000"/>
                                    </p:animScale>
                                    <p:animScale>
                                      <p:cBhvr>
                                        <p:cTn id="155" dur="26">
                                          <p:stCondLst>
                                            <p:cond delay="1312"/>
                                          </p:stCondLst>
                                        </p:cTn>
                                        <p:tgtEl>
                                          <p:spTgt spid="12"/>
                                        </p:tgtEl>
                                      </p:cBhvr>
                                      <p:to x="100000" y="80000"/>
                                    </p:animScale>
                                    <p:animScale>
                                      <p:cBhvr>
                                        <p:cTn id="156" dur="166" decel="50000">
                                          <p:stCondLst>
                                            <p:cond delay="1338"/>
                                          </p:stCondLst>
                                        </p:cTn>
                                        <p:tgtEl>
                                          <p:spTgt spid="12"/>
                                        </p:tgtEl>
                                      </p:cBhvr>
                                      <p:to x="100000" y="100000"/>
                                    </p:animScale>
                                    <p:animScale>
                                      <p:cBhvr>
                                        <p:cTn id="157" dur="26">
                                          <p:stCondLst>
                                            <p:cond delay="1642"/>
                                          </p:stCondLst>
                                        </p:cTn>
                                        <p:tgtEl>
                                          <p:spTgt spid="12"/>
                                        </p:tgtEl>
                                      </p:cBhvr>
                                      <p:to x="100000" y="90000"/>
                                    </p:animScale>
                                    <p:animScale>
                                      <p:cBhvr>
                                        <p:cTn id="158" dur="166" decel="50000">
                                          <p:stCondLst>
                                            <p:cond delay="1668"/>
                                          </p:stCondLst>
                                        </p:cTn>
                                        <p:tgtEl>
                                          <p:spTgt spid="12"/>
                                        </p:tgtEl>
                                      </p:cBhvr>
                                      <p:to x="100000" y="100000"/>
                                    </p:animScale>
                                    <p:animScale>
                                      <p:cBhvr>
                                        <p:cTn id="159" dur="26">
                                          <p:stCondLst>
                                            <p:cond delay="1808"/>
                                          </p:stCondLst>
                                        </p:cTn>
                                        <p:tgtEl>
                                          <p:spTgt spid="12"/>
                                        </p:tgtEl>
                                      </p:cBhvr>
                                      <p:to x="100000" y="95000"/>
                                    </p:animScale>
                                    <p:animScale>
                                      <p:cBhvr>
                                        <p:cTn id="160" dur="166" decel="50000">
                                          <p:stCondLst>
                                            <p:cond delay="1834"/>
                                          </p:stCondLst>
                                        </p:cTn>
                                        <p:tgtEl>
                                          <p:spTgt spid="12"/>
                                        </p:tgtEl>
                                      </p:cBhvr>
                                      <p:to x="100000" y="100000"/>
                                    </p:animScale>
                                  </p:childTnLst>
                                </p:cTn>
                              </p:par>
                              <p:par>
                                <p:cTn id="161" presetID="26" presetClass="entr" presetSubtype="0" fill="hold" nodeType="withEffect">
                                  <p:stCondLst>
                                    <p:cond delay="0"/>
                                  </p:stCondLst>
                                  <p:childTnLst>
                                    <p:set>
                                      <p:cBhvr>
                                        <p:cTn id="162" dur="1" fill="hold">
                                          <p:stCondLst>
                                            <p:cond delay="0"/>
                                          </p:stCondLst>
                                        </p:cTn>
                                        <p:tgtEl>
                                          <p:spTgt spid="13"/>
                                        </p:tgtEl>
                                        <p:attrNameLst>
                                          <p:attrName>style.visibility</p:attrName>
                                        </p:attrNameLst>
                                      </p:cBhvr>
                                      <p:to>
                                        <p:strVal val="visible"/>
                                      </p:to>
                                    </p:set>
                                    <p:animEffect transition="in" filter="wipe(down)">
                                      <p:cBhvr>
                                        <p:cTn id="163" dur="580">
                                          <p:stCondLst>
                                            <p:cond delay="0"/>
                                          </p:stCondLst>
                                        </p:cTn>
                                        <p:tgtEl>
                                          <p:spTgt spid="13"/>
                                        </p:tgtEl>
                                      </p:cBhvr>
                                    </p:animEffect>
                                    <p:anim calcmode="lin" valueType="num">
                                      <p:cBhvr>
                                        <p:cTn id="16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6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6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6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69" dur="26">
                                          <p:stCondLst>
                                            <p:cond delay="650"/>
                                          </p:stCondLst>
                                        </p:cTn>
                                        <p:tgtEl>
                                          <p:spTgt spid="13"/>
                                        </p:tgtEl>
                                      </p:cBhvr>
                                      <p:to x="100000" y="60000"/>
                                    </p:animScale>
                                    <p:animScale>
                                      <p:cBhvr>
                                        <p:cTn id="170" dur="166" decel="50000">
                                          <p:stCondLst>
                                            <p:cond delay="676"/>
                                          </p:stCondLst>
                                        </p:cTn>
                                        <p:tgtEl>
                                          <p:spTgt spid="13"/>
                                        </p:tgtEl>
                                      </p:cBhvr>
                                      <p:to x="100000" y="100000"/>
                                    </p:animScale>
                                    <p:animScale>
                                      <p:cBhvr>
                                        <p:cTn id="171" dur="26">
                                          <p:stCondLst>
                                            <p:cond delay="1312"/>
                                          </p:stCondLst>
                                        </p:cTn>
                                        <p:tgtEl>
                                          <p:spTgt spid="13"/>
                                        </p:tgtEl>
                                      </p:cBhvr>
                                      <p:to x="100000" y="80000"/>
                                    </p:animScale>
                                    <p:animScale>
                                      <p:cBhvr>
                                        <p:cTn id="172" dur="166" decel="50000">
                                          <p:stCondLst>
                                            <p:cond delay="1338"/>
                                          </p:stCondLst>
                                        </p:cTn>
                                        <p:tgtEl>
                                          <p:spTgt spid="13"/>
                                        </p:tgtEl>
                                      </p:cBhvr>
                                      <p:to x="100000" y="100000"/>
                                    </p:animScale>
                                    <p:animScale>
                                      <p:cBhvr>
                                        <p:cTn id="173" dur="26">
                                          <p:stCondLst>
                                            <p:cond delay="1642"/>
                                          </p:stCondLst>
                                        </p:cTn>
                                        <p:tgtEl>
                                          <p:spTgt spid="13"/>
                                        </p:tgtEl>
                                      </p:cBhvr>
                                      <p:to x="100000" y="90000"/>
                                    </p:animScale>
                                    <p:animScale>
                                      <p:cBhvr>
                                        <p:cTn id="174" dur="166" decel="50000">
                                          <p:stCondLst>
                                            <p:cond delay="1668"/>
                                          </p:stCondLst>
                                        </p:cTn>
                                        <p:tgtEl>
                                          <p:spTgt spid="13"/>
                                        </p:tgtEl>
                                      </p:cBhvr>
                                      <p:to x="100000" y="100000"/>
                                    </p:animScale>
                                    <p:animScale>
                                      <p:cBhvr>
                                        <p:cTn id="175" dur="26">
                                          <p:stCondLst>
                                            <p:cond delay="1808"/>
                                          </p:stCondLst>
                                        </p:cTn>
                                        <p:tgtEl>
                                          <p:spTgt spid="13"/>
                                        </p:tgtEl>
                                      </p:cBhvr>
                                      <p:to x="100000" y="95000"/>
                                    </p:animScale>
                                    <p:animScale>
                                      <p:cBhvr>
                                        <p:cTn id="176" dur="166" decel="50000">
                                          <p:stCondLst>
                                            <p:cond delay="1834"/>
                                          </p:stCondLst>
                                        </p:cTn>
                                        <p:tgtEl>
                                          <p:spTgt spid="13"/>
                                        </p:tgtEl>
                                      </p:cBhvr>
                                      <p:to x="100000" y="100000"/>
                                    </p:animScale>
                                  </p:childTnLst>
                                </p:cTn>
                              </p:par>
                              <p:par>
                                <p:cTn id="177" presetID="26" presetClass="entr" presetSubtype="0" fill="hold" nodeType="withEffect">
                                  <p:stCondLst>
                                    <p:cond delay="0"/>
                                  </p:stCondLst>
                                  <p:childTnLst>
                                    <p:set>
                                      <p:cBhvr>
                                        <p:cTn id="178" dur="1" fill="hold">
                                          <p:stCondLst>
                                            <p:cond delay="0"/>
                                          </p:stCondLst>
                                        </p:cTn>
                                        <p:tgtEl>
                                          <p:spTgt spid="14"/>
                                        </p:tgtEl>
                                        <p:attrNameLst>
                                          <p:attrName>style.visibility</p:attrName>
                                        </p:attrNameLst>
                                      </p:cBhvr>
                                      <p:to>
                                        <p:strVal val="visible"/>
                                      </p:to>
                                    </p:set>
                                    <p:animEffect transition="in" filter="wipe(down)">
                                      <p:cBhvr>
                                        <p:cTn id="179" dur="580">
                                          <p:stCondLst>
                                            <p:cond delay="0"/>
                                          </p:stCondLst>
                                        </p:cTn>
                                        <p:tgtEl>
                                          <p:spTgt spid="14"/>
                                        </p:tgtEl>
                                      </p:cBhvr>
                                    </p:animEffect>
                                    <p:anim calcmode="lin" valueType="num">
                                      <p:cBhvr>
                                        <p:cTn id="18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8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8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8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8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85" dur="26">
                                          <p:stCondLst>
                                            <p:cond delay="650"/>
                                          </p:stCondLst>
                                        </p:cTn>
                                        <p:tgtEl>
                                          <p:spTgt spid="14"/>
                                        </p:tgtEl>
                                      </p:cBhvr>
                                      <p:to x="100000" y="60000"/>
                                    </p:animScale>
                                    <p:animScale>
                                      <p:cBhvr>
                                        <p:cTn id="186" dur="166" decel="50000">
                                          <p:stCondLst>
                                            <p:cond delay="676"/>
                                          </p:stCondLst>
                                        </p:cTn>
                                        <p:tgtEl>
                                          <p:spTgt spid="14"/>
                                        </p:tgtEl>
                                      </p:cBhvr>
                                      <p:to x="100000" y="100000"/>
                                    </p:animScale>
                                    <p:animScale>
                                      <p:cBhvr>
                                        <p:cTn id="187" dur="26">
                                          <p:stCondLst>
                                            <p:cond delay="1312"/>
                                          </p:stCondLst>
                                        </p:cTn>
                                        <p:tgtEl>
                                          <p:spTgt spid="14"/>
                                        </p:tgtEl>
                                      </p:cBhvr>
                                      <p:to x="100000" y="80000"/>
                                    </p:animScale>
                                    <p:animScale>
                                      <p:cBhvr>
                                        <p:cTn id="188" dur="166" decel="50000">
                                          <p:stCondLst>
                                            <p:cond delay="1338"/>
                                          </p:stCondLst>
                                        </p:cTn>
                                        <p:tgtEl>
                                          <p:spTgt spid="14"/>
                                        </p:tgtEl>
                                      </p:cBhvr>
                                      <p:to x="100000" y="100000"/>
                                    </p:animScale>
                                    <p:animScale>
                                      <p:cBhvr>
                                        <p:cTn id="189" dur="26">
                                          <p:stCondLst>
                                            <p:cond delay="1642"/>
                                          </p:stCondLst>
                                        </p:cTn>
                                        <p:tgtEl>
                                          <p:spTgt spid="14"/>
                                        </p:tgtEl>
                                      </p:cBhvr>
                                      <p:to x="100000" y="90000"/>
                                    </p:animScale>
                                    <p:animScale>
                                      <p:cBhvr>
                                        <p:cTn id="190" dur="166" decel="50000">
                                          <p:stCondLst>
                                            <p:cond delay="1668"/>
                                          </p:stCondLst>
                                        </p:cTn>
                                        <p:tgtEl>
                                          <p:spTgt spid="14"/>
                                        </p:tgtEl>
                                      </p:cBhvr>
                                      <p:to x="100000" y="100000"/>
                                    </p:animScale>
                                    <p:animScale>
                                      <p:cBhvr>
                                        <p:cTn id="191" dur="26">
                                          <p:stCondLst>
                                            <p:cond delay="1808"/>
                                          </p:stCondLst>
                                        </p:cTn>
                                        <p:tgtEl>
                                          <p:spTgt spid="14"/>
                                        </p:tgtEl>
                                      </p:cBhvr>
                                      <p:to x="100000" y="95000"/>
                                    </p:animScale>
                                    <p:animScale>
                                      <p:cBhvr>
                                        <p:cTn id="192" dur="166" decel="50000">
                                          <p:stCondLst>
                                            <p:cond delay="1834"/>
                                          </p:stCondLst>
                                        </p:cTn>
                                        <p:tgtEl>
                                          <p:spTgt spid="14"/>
                                        </p:tgtEl>
                                      </p:cBhvr>
                                      <p:to x="100000" y="100000"/>
                                    </p:animScale>
                                  </p:childTnLst>
                                </p:cTn>
                              </p:par>
                              <p:par>
                                <p:cTn id="193" presetID="26" presetClass="entr" presetSubtype="0" fill="hold" nodeType="withEffect">
                                  <p:stCondLst>
                                    <p:cond delay="0"/>
                                  </p:stCondLst>
                                  <p:childTnLst>
                                    <p:set>
                                      <p:cBhvr>
                                        <p:cTn id="194" dur="1" fill="hold">
                                          <p:stCondLst>
                                            <p:cond delay="0"/>
                                          </p:stCondLst>
                                        </p:cTn>
                                        <p:tgtEl>
                                          <p:spTgt spid="15"/>
                                        </p:tgtEl>
                                        <p:attrNameLst>
                                          <p:attrName>style.visibility</p:attrName>
                                        </p:attrNameLst>
                                      </p:cBhvr>
                                      <p:to>
                                        <p:strVal val="visible"/>
                                      </p:to>
                                    </p:set>
                                    <p:animEffect transition="in" filter="wipe(down)">
                                      <p:cBhvr>
                                        <p:cTn id="195" dur="580">
                                          <p:stCondLst>
                                            <p:cond delay="0"/>
                                          </p:stCondLst>
                                        </p:cTn>
                                        <p:tgtEl>
                                          <p:spTgt spid="15"/>
                                        </p:tgtEl>
                                      </p:cBhvr>
                                    </p:animEffect>
                                    <p:anim calcmode="lin" valueType="num">
                                      <p:cBhvr>
                                        <p:cTn id="19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9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9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9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0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01" dur="26">
                                          <p:stCondLst>
                                            <p:cond delay="650"/>
                                          </p:stCondLst>
                                        </p:cTn>
                                        <p:tgtEl>
                                          <p:spTgt spid="15"/>
                                        </p:tgtEl>
                                      </p:cBhvr>
                                      <p:to x="100000" y="60000"/>
                                    </p:animScale>
                                    <p:animScale>
                                      <p:cBhvr>
                                        <p:cTn id="202" dur="166" decel="50000">
                                          <p:stCondLst>
                                            <p:cond delay="676"/>
                                          </p:stCondLst>
                                        </p:cTn>
                                        <p:tgtEl>
                                          <p:spTgt spid="15"/>
                                        </p:tgtEl>
                                      </p:cBhvr>
                                      <p:to x="100000" y="100000"/>
                                    </p:animScale>
                                    <p:animScale>
                                      <p:cBhvr>
                                        <p:cTn id="203" dur="26">
                                          <p:stCondLst>
                                            <p:cond delay="1312"/>
                                          </p:stCondLst>
                                        </p:cTn>
                                        <p:tgtEl>
                                          <p:spTgt spid="15"/>
                                        </p:tgtEl>
                                      </p:cBhvr>
                                      <p:to x="100000" y="80000"/>
                                    </p:animScale>
                                    <p:animScale>
                                      <p:cBhvr>
                                        <p:cTn id="204" dur="166" decel="50000">
                                          <p:stCondLst>
                                            <p:cond delay="1338"/>
                                          </p:stCondLst>
                                        </p:cTn>
                                        <p:tgtEl>
                                          <p:spTgt spid="15"/>
                                        </p:tgtEl>
                                      </p:cBhvr>
                                      <p:to x="100000" y="100000"/>
                                    </p:animScale>
                                    <p:animScale>
                                      <p:cBhvr>
                                        <p:cTn id="205" dur="26">
                                          <p:stCondLst>
                                            <p:cond delay="1642"/>
                                          </p:stCondLst>
                                        </p:cTn>
                                        <p:tgtEl>
                                          <p:spTgt spid="15"/>
                                        </p:tgtEl>
                                      </p:cBhvr>
                                      <p:to x="100000" y="90000"/>
                                    </p:animScale>
                                    <p:animScale>
                                      <p:cBhvr>
                                        <p:cTn id="206" dur="166" decel="50000">
                                          <p:stCondLst>
                                            <p:cond delay="1668"/>
                                          </p:stCondLst>
                                        </p:cTn>
                                        <p:tgtEl>
                                          <p:spTgt spid="15"/>
                                        </p:tgtEl>
                                      </p:cBhvr>
                                      <p:to x="100000" y="100000"/>
                                    </p:animScale>
                                    <p:animScale>
                                      <p:cBhvr>
                                        <p:cTn id="207" dur="26">
                                          <p:stCondLst>
                                            <p:cond delay="1808"/>
                                          </p:stCondLst>
                                        </p:cTn>
                                        <p:tgtEl>
                                          <p:spTgt spid="15"/>
                                        </p:tgtEl>
                                      </p:cBhvr>
                                      <p:to x="100000" y="95000"/>
                                    </p:animScale>
                                    <p:animScale>
                                      <p:cBhvr>
                                        <p:cTn id="208"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60007" dir="5400000" sy="-100000" algn="bl" rotWithShape="0"/>
                </a:effectLst>
              </a:rPr>
              <a:t>Суммы</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60007" dir="5400000" sy="-100000" algn="bl" rotWithShape="0"/>
              </a:effectLst>
            </a:endParaRPr>
          </a:p>
        </p:txBody>
      </p:sp>
      <p:pic>
        <p:nvPicPr>
          <p:cNvPr id="60418" name="Содержимое 3"/>
          <p:cNvPicPr>
            <a:picLocks noGrp="1"/>
          </p:cNvPicPr>
          <p:nvPr>
            <p:ph idx="1"/>
          </p:nvPr>
        </p:nvPicPr>
        <p:blipFill>
          <a:blip r:embed="rId2" cstate="print"/>
          <a:srcRect/>
          <a:stretch>
            <a:fillRect/>
          </a:stretch>
        </p:blipFill>
        <p:spPr>
          <a:xfrm>
            <a:off x="642938" y="1714500"/>
            <a:ext cx="2933700" cy="390525"/>
          </a:xfrm>
        </p:spPr>
      </p:pic>
      <p:pic>
        <p:nvPicPr>
          <p:cNvPr id="60419" name="Рисунок 4"/>
          <p:cNvPicPr>
            <a:picLocks noChangeAspect="1" noChangeArrowheads="1"/>
          </p:cNvPicPr>
          <p:nvPr/>
        </p:nvPicPr>
        <p:blipFill>
          <a:blip r:embed="rId3" cstate="print"/>
          <a:srcRect/>
          <a:stretch>
            <a:fillRect/>
          </a:stretch>
        </p:blipFill>
        <p:spPr bwMode="auto">
          <a:xfrm>
            <a:off x="642938" y="2857500"/>
            <a:ext cx="2990850" cy="390525"/>
          </a:xfrm>
          <a:prstGeom prst="rect">
            <a:avLst/>
          </a:prstGeom>
          <a:noFill/>
          <a:ln w="9525">
            <a:noFill/>
            <a:miter lim="800000"/>
            <a:headEnd/>
            <a:tailEnd/>
          </a:ln>
        </p:spPr>
      </p:pic>
      <p:pic>
        <p:nvPicPr>
          <p:cNvPr id="60420" name="Рисунок 5"/>
          <p:cNvPicPr>
            <a:picLocks noChangeAspect="1" noChangeArrowheads="1"/>
          </p:cNvPicPr>
          <p:nvPr/>
        </p:nvPicPr>
        <p:blipFill>
          <a:blip r:embed="rId4" cstate="print"/>
          <a:srcRect/>
          <a:stretch>
            <a:fillRect/>
          </a:stretch>
        </p:blipFill>
        <p:spPr bwMode="auto">
          <a:xfrm>
            <a:off x="642938" y="3929063"/>
            <a:ext cx="3105150" cy="390525"/>
          </a:xfrm>
          <a:prstGeom prst="rect">
            <a:avLst/>
          </a:prstGeom>
          <a:noFill/>
          <a:ln w="9525">
            <a:noFill/>
            <a:miter lim="800000"/>
            <a:headEnd/>
            <a:tailEnd/>
          </a:ln>
        </p:spPr>
      </p:pic>
      <p:pic>
        <p:nvPicPr>
          <p:cNvPr id="60421" name="Рисунок 6"/>
          <p:cNvPicPr>
            <a:picLocks noChangeAspect="1" noChangeArrowheads="1"/>
          </p:cNvPicPr>
          <p:nvPr/>
        </p:nvPicPr>
        <p:blipFill>
          <a:blip r:embed="rId5" cstate="print"/>
          <a:srcRect/>
          <a:stretch>
            <a:fillRect/>
          </a:stretch>
        </p:blipFill>
        <p:spPr bwMode="auto">
          <a:xfrm>
            <a:off x="642938" y="4857750"/>
            <a:ext cx="1981200" cy="447675"/>
          </a:xfrm>
          <a:prstGeom prst="rect">
            <a:avLst/>
          </a:prstGeom>
          <a:noFill/>
          <a:ln w="9525">
            <a:noFill/>
            <a:miter lim="800000"/>
            <a:headEnd/>
            <a:tailEnd/>
          </a:ln>
        </p:spPr>
      </p:pic>
      <p:pic>
        <p:nvPicPr>
          <p:cNvPr id="60422" name="Рисунок 7"/>
          <p:cNvPicPr>
            <a:picLocks noChangeAspect="1" noChangeArrowheads="1"/>
          </p:cNvPicPr>
          <p:nvPr/>
        </p:nvPicPr>
        <p:blipFill>
          <a:blip r:embed="rId6" cstate="print"/>
          <a:srcRect/>
          <a:stretch>
            <a:fillRect/>
          </a:stretch>
        </p:blipFill>
        <p:spPr bwMode="auto">
          <a:xfrm>
            <a:off x="642938" y="5857875"/>
            <a:ext cx="2305050" cy="219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Содержимое 2"/>
          <p:cNvSpPr>
            <a:spLocks noGrp="1"/>
          </p:cNvSpPr>
          <p:nvPr>
            <p:ph idx="1"/>
          </p:nvPr>
        </p:nvSpPr>
        <p:spPr>
          <a:xfrm>
            <a:off x="457200" y="357188"/>
            <a:ext cx="8229600" cy="5768975"/>
          </a:xfrm>
        </p:spPr>
        <p:txBody>
          <a:bodyPr/>
          <a:lstStyle/>
          <a:p>
            <a:pPr eaLnBrk="1" hangingPunct="1"/>
            <a:r>
              <a:rPr lang="ru-RU" smtClean="0"/>
              <a:t>Для функций от аргумента x существует представление:</a:t>
            </a:r>
          </a:p>
          <a:p>
            <a:pPr eaLnBrk="1" hangingPunct="1"/>
            <a:endParaRPr lang="ru-RU" smtClean="0"/>
          </a:p>
          <a:p>
            <a:pPr eaLnBrk="1" hangingPunct="1"/>
            <a:endParaRPr lang="ru-RU" smtClean="0"/>
          </a:p>
        </p:txBody>
      </p:sp>
      <p:pic>
        <p:nvPicPr>
          <p:cNvPr id="4" name="Рисунок 3"/>
          <p:cNvPicPr>
            <a:picLocks noChangeAspect="1" noChangeArrowheads="1"/>
          </p:cNvPicPr>
          <p:nvPr/>
        </p:nvPicPr>
        <p:blipFill>
          <a:blip r:embed="rId2" cstate="print"/>
          <a:srcRect/>
          <a:stretch>
            <a:fillRect/>
          </a:stretch>
        </p:blipFill>
        <p:spPr bwMode="auto">
          <a:xfrm>
            <a:off x="714375" y="1500188"/>
            <a:ext cx="4429125" cy="614362"/>
          </a:xfrm>
          <a:prstGeom prst="rect">
            <a:avLst/>
          </a:prstGeom>
          <a:noFill/>
          <a:ln w="9525">
            <a:noFill/>
            <a:miter lim="800000"/>
            <a:headEnd/>
            <a:tailEnd/>
          </a:ln>
        </p:spPr>
      </p:pic>
      <p:sp>
        <p:nvSpPr>
          <p:cNvPr id="61443" name="TextBox 4"/>
          <p:cNvSpPr txBox="1">
            <a:spLocks noChangeArrowheads="1"/>
          </p:cNvSpPr>
          <p:nvPr/>
        </p:nvSpPr>
        <p:spPr bwMode="auto">
          <a:xfrm>
            <a:off x="500063" y="2643188"/>
            <a:ext cx="7572375" cy="646112"/>
          </a:xfrm>
          <a:prstGeom prst="rect">
            <a:avLst/>
          </a:prstGeom>
          <a:noFill/>
          <a:ln w="9525">
            <a:noFill/>
            <a:miter lim="800000"/>
            <a:headEnd/>
            <a:tailEnd/>
          </a:ln>
        </p:spPr>
        <p:txBody>
          <a:bodyPr>
            <a:spAutoFit/>
          </a:bodyPr>
          <a:lstStyle/>
          <a:p>
            <a:r>
              <a:rPr lang="ru-RU">
                <a:latin typeface="Calibri" pitchFamily="34" charset="0"/>
              </a:rPr>
              <a:t>где угол ϕ находится из соотношений:</a:t>
            </a:r>
          </a:p>
          <a:p>
            <a:endParaRPr lang="ru-RU">
              <a:latin typeface="Calibri" pitchFamily="34" charset="0"/>
            </a:endParaRPr>
          </a:p>
        </p:txBody>
      </p:sp>
      <p:pic>
        <p:nvPicPr>
          <p:cNvPr id="6" name="Рисунок 5"/>
          <p:cNvPicPr>
            <a:picLocks noChangeAspect="1" noChangeArrowheads="1"/>
          </p:cNvPicPr>
          <p:nvPr/>
        </p:nvPicPr>
        <p:blipFill>
          <a:blip r:embed="rId3" cstate="print"/>
          <a:srcRect/>
          <a:stretch>
            <a:fillRect/>
          </a:stretch>
        </p:blipFill>
        <p:spPr bwMode="auto">
          <a:xfrm>
            <a:off x="642938" y="3714750"/>
            <a:ext cx="4572000" cy="571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prstTxWarp prst="textCanDown">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Однопараметрическое представление</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r>
              <a:rPr lang="ru-RU" sz="1800" smtClean="0"/>
              <a:t>Все тригонометрические функции можно выразить через тангенс половинного угла.</a:t>
            </a:r>
          </a:p>
          <a:p>
            <a:pPr eaLnBrk="1" hangingPunct="1"/>
            <a:endParaRPr lang="ru-RU" sz="1600" smtClean="0"/>
          </a:p>
        </p:txBody>
      </p:sp>
      <p:pic>
        <p:nvPicPr>
          <p:cNvPr id="4" name="Рисунок 3"/>
          <p:cNvPicPr>
            <a:picLocks noChangeAspect="1" noChangeArrowheads="1"/>
          </p:cNvPicPr>
          <p:nvPr/>
        </p:nvPicPr>
        <p:blipFill>
          <a:blip r:embed="rId2" cstate="print"/>
          <a:srcRect/>
          <a:stretch>
            <a:fillRect/>
          </a:stretch>
        </p:blipFill>
        <p:spPr bwMode="auto">
          <a:xfrm>
            <a:off x="928688" y="2357438"/>
            <a:ext cx="3438525" cy="476250"/>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928688" y="3143250"/>
            <a:ext cx="3476625" cy="504825"/>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928688" y="3929063"/>
            <a:ext cx="2028825" cy="46672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928688" y="4643438"/>
            <a:ext cx="2105025" cy="485775"/>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928688" y="5357813"/>
            <a:ext cx="2028825" cy="485775"/>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928688" y="6072188"/>
            <a:ext cx="2247900" cy="485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par>
                                <p:cTn id="14" presetID="34" presetClass="entr" presetSubtype="0" fill="hold"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from="(-#ppt_w/2)" to="(#ppt_x)" calcmode="lin" valueType="num">
                                      <p:cBhvr>
                                        <p:cTn id="16" dur="600" fill="hold">
                                          <p:stCondLst>
                                            <p:cond delay="0"/>
                                          </p:stCondLst>
                                        </p:cTn>
                                        <p:tgtEl>
                                          <p:spTgt spid="3">
                                            <p:txEl>
                                              <p:pRg st="0" end="0"/>
                                            </p:txEl>
                                          </p:spTgt>
                                        </p:tgtEl>
                                        <p:attrNameLst>
                                          <p:attrName>ppt_x</p:attrName>
                                        </p:attrNameLst>
                                      </p:cBhvr>
                                    </p:anim>
                                    <p:anim from="0" to="-1.0" calcmode="lin" valueType="num">
                                      <p:cBhvr>
                                        <p:cTn id="17" dur="200" decel="50000" autoRev="1" fill="hold">
                                          <p:stCondLst>
                                            <p:cond delay="600"/>
                                          </p:stCondLst>
                                        </p:cTn>
                                        <p:tgtEl>
                                          <p:spTgt spid="3">
                                            <p:txEl>
                                              <p:pRg st="0" end="0"/>
                                            </p:txEl>
                                          </p:spTgt>
                                        </p:tgtEl>
                                        <p:attrNameLst>
                                          <p:attrName>xshear</p:attrName>
                                        </p:attrNameLst>
                                      </p:cBhvr>
                                    </p:anim>
                                    <p:animScale>
                                      <p:cBhvr>
                                        <p:cTn id="18" dur="200" decel="100000" autoRev="1" fill="hold">
                                          <p:stCondLst>
                                            <p:cond delay="600"/>
                                          </p:stCondLst>
                                        </p:cTn>
                                        <p:tgtEl>
                                          <p:spTgt spid="3">
                                            <p:txEl>
                                              <p:pRg st="0" end="0"/>
                                            </p:txEl>
                                          </p:spTgt>
                                        </p:tgtEl>
                                      </p:cBhvr>
                                      <p:from x="100000" y="100000"/>
                                      <p:to x="80000" y="100000"/>
                                    </p:animScale>
                                    <p:anim by="(#ppt_h/3+#ppt_w*0.1)" calcmode="lin" valueType="num">
                                      <p:cBhvr additive="sum">
                                        <p:cTn id="19"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iterate type="lt">
                                    <p:tmPct val="5000"/>
                                  </p:iterate>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ppt_w</p:attrName>
                                        </p:attrNameLst>
                                      </p:cBhvr>
                                      <p:tavLst>
                                        <p:tav tm="0">
                                          <p:val>
                                            <p:fltVal val="0"/>
                                          </p:val>
                                        </p:tav>
                                        <p:tav tm="100000">
                                          <p:val>
                                            <p:strVal val="#ppt_w"/>
                                          </p:val>
                                        </p:tav>
                                      </p:tavLst>
                                    </p:anim>
                                    <p:anim calcmode="lin" valueType="num">
                                      <p:cBhvr>
                                        <p:cTn id="25" dur="1000" fill="hold"/>
                                        <p:tgtEl>
                                          <p:spTgt spid="4"/>
                                        </p:tgtEl>
                                        <p:attrNameLst>
                                          <p:attrName>ppt_h</p:attrName>
                                        </p:attrNameLst>
                                      </p:cBhvr>
                                      <p:tavLst>
                                        <p:tav tm="0">
                                          <p:val>
                                            <p:fltVal val="0"/>
                                          </p:val>
                                        </p:tav>
                                        <p:tav tm="100000">
                                          <p:val>
                                            <p:strVal val="#ppt_h"/>
                                          </p:val>
                                        </p:tav>
                                      </p:tavLst>
                                    </p:anim>
                                    <p:anim calcmode="lin" valueType="num">
                                      <p:cBhvr>
                                        <p:cTn id="26" dur="1000" fill="hold"/>
                                        <p:tgtEl>
                                          <p:spTgt spid="4"/>
                                        </p:tgtEl>
                                        <p:attrNameLst>
                                          <p:attrName>style.rotation</p:attrName>
                                        </p:attrNameLst>
                                      </p:cBhvr>
                                      <p:tavLst>
                                        <p:tav tm="0">
                                          <p:val>
                                            <p:fltVal val="90"/>
                                          </p:val>
                                        </p:tav>
                                        <p:tav tm="100000">
                                          <p:val>
                                            <p:fltVal val="0"/>
                                          </p:val>
                                        </p:tav>
                                      </p:tavLst>
                                    </p:anim>
                                    <p:animEffect transition="in" filter="fade">
                                      <p:cBhvr>
                                        <p:cTn id="27" dur="1000"/>
                                        <p:tgtEl>
                                          <p:spTgt spid="4"/>
                                        </p:tgtEl>
                                      </p:cBhvr>
                                    </p:animEffect>
                                  </p:childTnLst>
                                </p:cTn>
                              </p:par>
                              <p:par>
                                <p:cTn id="28" presetID="31" presetClass="entr" presetSubtype="0" fill="hold" nodeType="withEffect">
                                  <p:stCondLst>
                                    <p:cond delay="0"/>
                                  </p:stCondLst>
                                  <p:iterate type="lt">
                                    <p:tmPct val="5000"/>
                                  </p:iterate>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ppt_w</p:attrName>
                                        </p:attrNameLst>
                                      </p:cBhvr>
                                      <p:tavLst>
                                        <p:tav tm="0">
                                          <p:val>
                                            <p:fltVal val="0"/>
                                          </p:val>
                                        </p:tav>
                                        <p:tav tm="100000">
                                          <p:val>
                                            <p:strVal val="#ppt_w"/>
                                          </p:val>
                                        </p:tav>
                                      </p:tavLst>
                                    </p:anim>
                                    <p:anim calcmode="lin" valueType="num">
                                      <p:cBhvr>
                                        <p:cTn id="31" dur="1000" fill="hold"/>
                                        <p:tgtEl>
                                          <p:spTgt spid="5"/>
                                        </p:tgtEl>
                                        <p:attrNameLst>
                                          <p:attrName>ppt_h</p:attrName>
                                        </p:attrNameLst>
                                      </p:cBhvr>
                                      <p:tavLst>
                                        <p:tav tm="0">
                                          <p:val>
                                            <p:fltVal val="0"/>
                                          </p:val>
                                        </p:tav>
                                        <p:tav tm="100000">
                                          <p:val>
                                            <p:strVal val="#ppt_h"/>
                                          </p:val>
                                        </p:tav>
                                      </p:tavLst>
                                    </p:anim>
                                    <p:anim calcmode="lin" valueType="num">
                                      <p:cBhvr>
                                        <p:cTn id="32" dur="1000" fill="hold"/>
                                        <p:tgtEl>
                                          <p:spTgt spid="5"/>
                                        </p:tgtEl>
                                        <p:attrNameLst>
                                          <p:attrName>style.rotation</p:attrName>
                                        </p:attrNameLst>
                                      </p:cBhvr>
                                      <p:tavLst>
                                        <p:tav tm="0">
                                          <p:val>
                                            <p:fltVal val="90"/>
                                          </p:val>
                                        </p:tav>
                                        <p:tav tm="100000">
                                          <p:val>
                                            <p:fltVal val="0"/>
                                          </p:val>
                                        </p:tav>
                                      </p:tavLst>
                                    </p:anim>
                                    <p:animEffect transition="in" filter="fade">
                                      <p:cBhvr>
                                        <p:cTn id="33" dur="1000"/>
                                        <p:tgtEl>
                                          <p:spTgt spid="5"/>
                                        </p:tgtEl>
                                      </p:cBhvr>
                                    </p:animEffect>
                                  </p:childTnLst>
                                </p:cTn>
                              </p:par>
                              <p:par>
                                <p:cTn id="34" presetID="31" presetClass="entr" presetSubtype="0" fill="hold" nodeType="withEffect">
                                  <p:stCondLst>
                                    <p:cond delay="0"/>
                                  </p:stCondLst>
                                  <p:iterate type="lt">
                                    <p:tmPct val="5000"/>
                                  </p:iterate>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par>
                                <p:cTn id="40" presetID="31" presetClass="entr" presetSubtype="0" fill="hold" nodeType="withEffect">
                                  <p:stCondLst>
                                    <p:cond delay="0"/>
                                  </p:stCondLst>
                                  <p:iterate type="lt">
                                    <p:tmPct val="5000"/>
                                  </p:iterate>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ppt_w</p:attrName>
                                        </p:attrNameLst>
                                      </p:cBhvr>
                                      <p:tavLst>
                                        <p:tav tm="0">
                                          <p:val>
                                            <p:fltVal val="0"/>
                                          </p:val>
                                        </p:tav>
                                        <p:tav tm="100000">
                                          <p:val>
                                            <p:strVal val="#ppt_w"/>
                                          </p:val>
                                        </p:tav>
                                      </p:tavLst>
                                    </p:anim>
                                    <p:anim calcmode="lin" valueType="num">
                                      <p:cBhvr>
                                        <p:cTn id="43" dur="1000" fill="hold"/>
                                        <p:tgtEl>
                                          <p:spTgt spid="7"/>
                                        </p:tgtEl>
                                        <p:attrNameLst>
                                          <p:attrName>ppt_h</p:attrName>
                                        </p:attrNameLst>
                                      </p:cBhvr>
                                      <p:tavLst>
                                        <p:tav tm="0">
                                          <p:val>
                                            <p:fltVal val="0"/>
                                          </p:val>
                                        </p:tav>
                                        <p:tav tm="100000">
                                          <p:val>
                                            <p:strVal val="#ppt_h"/>
                                          </p:val>
                                        </p:tav>
                                      </p:tavLst>
                                    </p:anim>
                                    <p:anim calcmode="lin" valueType="num">
                                      <p:cBhvr>
                                        <p:cTn id="44" dur="1000" fill="hold"/>
                                        <p:tgtEl>
                                          <p:spTgt spid="7"/>
                                        </p:tgtEl>
                                        <p:attrNameLst>
                                          <p:attrName>style.rotation</p:attrName>
                                        </p:attrNameLst>
                                      </p:cBhvr>
                                      <p:tavLst>
                                        <p:tav tm="0">
                                          <p:val>
                                            <p:fltVal val="90"/>
                                          </p:val>
                                        </p:tav>
                                        <p:tav tm="100000">
                                          <p:val>
                                            <p:fltVal val="0"/>
                                          </p:val>
                                        </p:tav>
                                      </p:tavLst>
                                    </p:anim>
                                    <p:animEffect transition="in" filter="fade">
                                      <p:cBhvr>
                                        <p:cTn id="45" dur="1000"/>
                                        <p:tgtEl>
                                          <p:spTgt spid="7"/>
                                        </p:tgtEl>
                                      </p:cBhvr>
                                    </p:animEffect>
                                  </p:childTnLst>
                                </p:cTn>
                              </p:par>
                              <p:par>
                                <p:cTn id="46" presetID="31" presetClass="entr" presetSubtype="0" fill="hold" nodeType="withEffect">
                                  <p:stCondLst>
                                    <p:cond delay="0"/>
                                  </p:stCondLst>
                                  <p:iterate type="lt">
                                    <p:tmPct val="5000"/>
                                  </p:iterate>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 calcmode="lin" valueType="num">
                                      <p:cBhvr>
                                        <p:cTn id="50" dur="1000" fill="hold"/>
                                        <p:tgtEl>
                                          <p:spTgt spid="8"/>
                                        </p:tgtEl>
                                        <p:attrNameLst>
                                          <p:attrName>style.rotation</p:attrName>
                                        </p:attrNameLst>
                                      </p:cBhvr>
                                      <p:tavLst>
                                        <p:tav tm="0">
                                          <p:val>
                                            <p:fltVal val="90"/>
                                          </p:val>
                                        </p:tav>
                                        <p:tav tm="100000">
                                          <p:val>
                                            <p:fltVal val="0"/>
                                          </p:val>
                                        </p:tav>
                                      </p:tavLst>
                                    </p:anim>
                                    <p:animEffect transition="in" filter="fade">
                                      <p:cBhvr>
                                        <p:cTn id="51" dur="1000"/>
                                        <p:tgtEl>
                                          <p:spTgt spid="8"/>
                                        </p:tgtEl>
                                      </p:cBhvr>
                                    </p:animEffect>
                                  </p:childTnLst>
                                </p:cTn>
                              </p:par>
                              <p:par>
                                <p:cTn id="52" presetID="31" presetClass="entr" presetSubtype="0" fill="hold" nodeType="withEffect">
                                  <p:stCondLst>
                                    <p:cond delay="0"/>
                                  </p:stCondLst>
                                  <p:iterate type="lt">
                                    <p:tmPct val="5000"/>
                                  </p:iterate>
                                  <p:childTnLst>
                                    <p:set>
                                      <p:cBhvr>
                                        <p:cTn id="53" dur="1" fill="hold">
                                          <p:stCondLst>
                                            <p:cond delay="0"/>
                                          </p:stCondLst>
                                        </p:cTn>
                                        <p:tgtEl>
                                          <p:spTgt spid="9"/>
                                        </p:tgtEl>
                                        <p:attrNameLst>
                                          <p:attrName>style.visibility</p:attrName>
                                        </p:attrNameLst>
                                      </p:cBhvr>
                                      <p:to>
                                        <p:strVal val="visible"/>
                                      </p:to>
                                    </p:set>
                                    <p:anim calcmode="lin" valueType="num">
                                      <p:cBhvr>
                                        <p:cTn id="54" dur="1000" fill="hold"/>
                                        <p:tgtEl>
                                          <p:spTgt spid="9"/>
                                        </p:tgtEl>
                                        <p:attrNameLst>
                                          <p:attrName>ppt_w</p:attrName>
                                        </p:attrNameLst>
                                      </p:cBhvr>
                                      <p:tavLst>
                                        <p:tav tm="0">
                                          <p:val>
                                            <p:fltVal val="0"/>
                                          </p:val>
                                        </p:tav>
                                        <p:tav tm="100000">
                                          <p:val>
                                            <p:strVal val="#ppt_w"/>
                                          </p:val>
                                        </p:tav>
                                      </p:tavLst>
                                    </p:anim>
                                    <p:anim calcmode="lin" valueType="num">
                                      <p:cBhvr>
                                        <p:cTn id="55" dur="1000" fill="hold"/>
                                        <p:tgtEl>
                                          <p:spTgt spid="9"/>
                                        </p:tgtEl>
                                        <p:attrNameLst>
                                          <p:attrName>ppt_h</p:attrName>
                                        </p:attrNameLst>
                                      </p:cBhvr>
                                      <p:tavLst>
                                        <p:tav tm="0">
                                          <p:val>
                                            <p:fltVal val="0"/>
                                          </p:val>
                                        </p:tav>
                                        <p:tav tm="100000">
                                          <p:val>
                                            <p:strVal val="#ppt_h"/>
                                          </p:val>
                                        </p:tav>
                                      </p:tavLst>
                                    </p:anim>
                                    <p:anim calcmode="lin" valueType="num">
                                      <p:cBhvr>
                                        <p:cTn id="56" dur="1000" fill="hold"/>
                                        <p:tgtEl>
                                          <p:spTgt spid="9"/>
                                        </p:tgtEl>
                                        <p:attrNameLst>
                                          <p:attrName>style.rotation</p:attrName>
                                        </p:attrNameLst>
                                      </p:cBhvr>
                                      <p:tavLst>
                                        <p:tav tm="0">
                                          <p:val>
                                            <p:fltVal val="90"/>
                                          </p:val>
                                        </p:tav>
                                        <p:tav tm="100000">
                                          <p:val>
                                            <p:fltVal val="0"/>
                                          </p:val>
                                        </p:tav>
                                      </p:tavLst>
                                    </p:anim>
                                    <p:animEffect transition="in" filter="fade">
                                      <p:cBhvr>
                                        <p:cTn id="5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50" endPos="85000" dir="5400000" sy="-100000" algn="bl" rotWithShape="0"/>
                </a:effectLst>
              </a:rPr>
              <a:t>Производные и интегралы</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50" endPos="85000" dir="5400000" sy="-100000" algn="bl" rotWithShape="0"/>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50" endPos="85000" dir="5400000" sy="-100000" algn="bl" rotWithShape="0"/>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50" endPos="85000" dir="5400000" sy="-100000" algn="bl" rotWithShape="0"/>
              </a:effectLst>
            </a:endParaRPr>
          </a:p>
        </p:txBody>
      </p:sp>
      <p:sp>
        <p:nvSpPr>
          <p:cNvPr id="63490" name="Содержимое 2"/>
          <p:cNvSpPr>
            <a:spLocks noGrp="1"/>
          </p:cNvSpPr>
          <p:nvPr>
            <p:ph idx="1"/>
          </p:nvPr>
        </p:nvSpPr>
        <p:spPr>
          <a:xfrm>
            <a:off x="571500" y="1571625"/>
            <a:ext cx="8229600" cy="4525963"/>
          </a:xfrm>
        </p:spPr>
        <p:txBody>
          <a:bodyPr/>
          <a:lstStyle/>
          <a:p>
            <a:pPr eaLnBrk="1" hangingPunct="1"/>
            <a:r>
              <a:rPr lang="ru-RU" sz="2000" smtClean="0"/>
              <a:t>Все тригонометрические функции непрерывно и неограниченно дифференцируемы на всей области определения:</a:t>
            </a:r>
          </a:p>
          <a:p>
            <a:pPr eaLnBrk="1" hangingPunct="1"/>
            <a:endParaRPr lang="ru-RU" smtClean="0"/>
          </a:p>
        </p:txBody>
      </p:sp>
      <p:pic>
        <p:nvPicPr>
          <p:cNvPr id="4" name="Рисунок 3"/>
          <p:cNvPicPr>
            <a:picLocks noChangeAspect="1" noChangeArrowheads="1"/>
          </p:cNvPicPr>
          <p:nvPr/>
        </p:nvPicPr>
        <p:blipFill>
          <a:blip r:embed="rId2" cstate="print"/>
          <a:srcRect/>
          <a:stretch>
            <a:fillRect/>
          </a:stretch>
        </p:blipFill>
        <p:spPr bwMode="auto">
          <a:xfrm>
            <a:off x="857250" y="2286000"/>
            <a:ext cx="1695450" cy="461963"/>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857250" y="3071813"/>
            <a:ext cx="1857375" cy="390525"/>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857250" y="3786188"/>
            <a:ext cx="1714500" cy="500062"/>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857250" y="4572000"/>
            <a:ext cx="1900238" cy="561975"/>
          </a:xfrm>
          <a:prstGeom prst="rect">
            <a:avLst/>
          </a:prstGeom>
          <a:noFill/>
          <a:ln w="9525">
            <a:noFill/>
            <a:miter lim="800000"/>
            <a:headEnd/>
            <a:tailEnd/>
          </a:ln>
        </p:spPr>
      </p:pic>
      <p:pic>
        <p:nvPicPr>
          <p:cNvPr id="8" name="Рисунок 7"/>
          <p:cNvPicPr>
            <a:picLocks noChangeAspect="1" noChangeArrowheads="1"/>
          </p:cNvPicPr>
          <p:nvPr/>
        </p:nvPicPr>
        <p:blipFill>
          <a:blip r:embed="rId5" cstate="print"/>
          <a:srcRect/>
          <a:stretch>
            <a:fillRect/>
          </a:stretch>
        </p:blipFill>
        <p:spPr bwMode="auto">
          <a:xfrm>
            <a:off x="4786313" y="2357438"/>
            <a:ext cx="1900237" cy="633412"/>
          </a:xfrm>
          <a:prstGeom prst="rect">
            <a:avLst/>
          </a:prstGeom>
          <a:noFill/>
          <a:ln w="9525">
            <a:noFill/>
            <a:miter lim="800000"/>
            <a:headEnd/>
            <a:tailEnd/>
          </a:ln>
        </p:spPr>
      </p:pic>
      <p:pic>
        <p:nvPicPr>
          <p:cNvPr id="9" name="Рисунок 8"/>
          <p:cNvPicPr>
            <a:picLocks noChangeAspect="1" noChangeArrowheads="1"/>
          </p:cNvPicPr>
          <p:nvPr/>
        </p:nvPicPr>
        <p:blipFill>
          <a:blip r:embed="rId6" cstate="print"/>
          <a:srcRect/>
          <a:stretch>
            <a:fillRect/>
          </a:stretch>
        </p:blipFill>
        <p:spPr bwMode="auto">
          <a:xfrm>
            <a:off x="4786313" y="3286125"/>
            <a:ext cx="1814512" cy="628650"/>
          </a:xfrm>
          <a:prstGeom prst="rect">
            <a:avLst/>
          </a:prstGeom>
          <a:noFill/>
          <a:ln w="9525">
            <a:noFill/>
            <a:miter lim="800000"/>
            <a:headEnd/>
            <a:tailEnd/>
          </a:ln>
        </p:spPr>
      </p:pic>
      <p:pic>
        <p:nvPicPr>
          <p:cNvPr id="10" name="Рисунок 9"/>
          <p:cNvPicPr>
            <a:picLocks noChangeAspect="1" noChangeArrowheads="1"/>
          </p:cNvPicPr>
          <p:nvPr/>
        </p:nvPicPr>
        <p:blipFill>
          <a:blip r:embed="rId7" cstate="print"/>
          <a:srcRect/>
          <a:stretch>
            <a:fillRect/>
          </a:stretch>
        </p:blipFill>
        <p:spPr bwMode="auto">
          <a:xfrm>
            <a:off x="4786313" y="4214813"/>
            <a:ext cx="2138362"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70" decel="100000"/>
                                        <p:tgtEl>
                                          <p:spTgt spid="4"/>
                                        </p:tgtEl>
                                      </p:cBhvr>
                                    </p:animEffect>
                                    <p:animScale>
                                      <p:cBhvr>
                                        <p:cTn id="20" dur="770" decel="100000"/>
                                        <p:tgtEl>
                                          <p:spTgt spid="4"/>
                                        </p:tgtEl>
                                      </p:cBhvr>
                                      <p:from x="10000" y="10000"/>
                                      <p:to x="200000" y="450000"/>
                                    </p:animScale>
                                    <p:animScale>
                                      <p:cBhvr>
                                        <p:cTn id="21" dur="1230" accel="100000" fill="hold">
                                          <p:stCondLst>
                                            <p:cond delay="770"/>
                                          </p:stCondLst>
                                        </p:cTn>
                                        <p:tgtEl>
                                          <p:spTgt spid="4"/>
                                        </p:tgtEl>
                                      </p:cBhvr>
                                      <p:from x="200000" y="450000"/>
                                      <p:to x="100000" y="100000"/>
                                    </p:animScale>
                                    <p:set>
                                      <p:cBhvr>
                                        <p:cTn id="22" dur="770" fill="hold"/>
                                        <p:tgtEl>
                                          <p:spTgt spid="4"/>
                                        </p:tgtEl>
                                        <p:attrNameLst>
                                          <p:attrName>ppt_x</p:attrName>
                                        </p:attrNameLst>
                                      </p:cBhvr>
                                      <p:to>
                                        <p:strVal val="(0.5)"/>
                                      </p:to>
                                    </p:set>
                                    <p:anim from="(0.5)" to="(#ppt_x)" calcmode="lin" valueType="num">
                                      <p:cBhvr>
                                        <p:cTn id="23" dur="1230" accel="100000" fill="hold">
                                          <p:stCondLst>
                                            <p:cond delay="770"/>
                                          </p:stCondLst>
                                        </p:cTn>
                                        <p:tgtEl>
                                          <p:spTgt spid="4"/>
                                        </p:tgtEl>
                                        <p:attrNameLst>
                                          <p:attrName>ppt_x</p:attrName>
                                        </p:attrNameLst>
                                      </p:cBhvr>
                                    </p:anim>
                                    <p:set>
                                      <p:cBhvr>
                                        <p:cTn id="24" dur="770" fill="hold"/>
                                        <p:tgtEl>
                                          <p:spTgt spid="4"/>
                                        </p:tgtEl>
                                        <p:attrNameLst>
                                          <p:attrName>ppt_y</p:attrName>
                                        </p:attrNameLst>
                                      </p:cBhvr>
                                      <p:to>
                                        <p:strVal val="(#ppt_y+0.4)"/>
                                      </p:to>
                                    </p:set>
                                    <p:anim from="(#ppt_y+0.4)" to="(#ppt_y)" calcmode="lin" valueType="num">
                                      <p:cBhvr>
                                        <p:cTn id="25" dur="1230" accel="100000" fill="hold">
                                          <p:stCondLst>
                                            <p:cond delay="770"/>
                                          </p:stCondLst>
                                        </p:cTn>
                                        <p:tgtEl>
                                          <p:spTgt spid="4"/>
                                        </p:tgtEl>
                                        <p:attrNameLst>
                                          <p:attrName>ppt_y</p:attrName>
                                        </p:attrNameLst>
                                      </p:cBhvr>
                                    </p:anim>
                                  </p:childTnLst>
                                </p:cTn>
                              </p:par>
                              <p:par>
                                <p:cTn id="26" presetID="51"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770" decel="100000"/>
                                        <p:tgtEl>
                                          <p:spTgt spid="5"/>
                                        </p:tgtEl>
                                      </p:cBhvr>
                                    </p:animEffect>
                                    <p:animScale>
                                      <p:cBhvr>
                                        <p:cTn id="29" dur="770" decel="100000"/>
                                        <p:tgtEl>
                                          <p:spTgt spid="5"/>
                                        </p:tgtEl>
                                      </p:cBhvr>
                                      <p:from x="10000" y="10000"/>
                                      <p:to x="200000" y="450000"/>
                                    </p:animScale>
                                    <p:animScale>
                                      <p:cBhvr>
                                        <p:cTn id="30" dur="1230" accel="100000" fill="hold">
                                          <p:stCondLst>
                                            <p:cond delay="770"/>
                                          </p:stCondLst>
                                        </p:cTn>
                                        <p:tgtEl>
                                          <p:spTgt spid="5"/>
                                        </p:tgtEl>
                                      </p:cBhvr>
                                      <p:from x="200000" y="450000"/>
                                      <p:to x="100000" y="100000"/>
                                    </p:animScale>
                                    <p:set>
                                      <p:cBhvr>
                                        <p:cTn id="31" dur="770" fill="hold"/>
                                        <p:tgtEl>
                                          <p:spTgt spid="5"/>
                                        </p:tgtEl>
                                        <p:attrNameLst>
                                          <p:attrName>ppt_x</p:attrName>
                                        </p:attrNameLst>
                                      </p:cBhvr>
                                      <p:to>
                                        <p:strVal val="(0.5)"/>
                                      </p:to>
                                    </p:set>
                                    <p:anim from="(0.5)" to="(#ppt_x)" calcmode="lin" valueType="num">
                                      <p:cBhvr>
                                        <p:cTn id="32" dur="1230" accel="100000" fill="hold">
                                          <p:stCondLst>
                                            <p:cond delay="770"/>
                                          </p:stCondLst>
                                        </p:cTn>
                                        <p:tgtEl>
                                          <p:spTgt spid="5"/>
                                        </p:tgtEl>
                                        <p:attrNameLst>
                                          <p:attrName>ppt_x</p:attrName>
                                        </p:attrNameLst>
                                      </p:cBhvr>
                                    </p:anim>
                                    <p:set>
                                      <p:cBhvr>
                                        <p:cTn id="33" dur="770" fill="hold"/>
                                        <p:tgtEl>
                                          <p:spTgt spid="5"/>
                                        </p:tgtEl>
                                        <p:attrNameLst>
                                          <p:attrName>ppt_y</p:attrName>
                                        </p:attrNameLst>
                                      </p:cBhvr>
                                      <p:to>
                                        <p:strVal val="(#ppt_y+0.4)"/>
                                      </p:to>
                                    </p:set>
                                    <p:anim from="(#ppt_y+0.4)" to="(#ppt_y)" calcmode="lin" valueType="num">
                                      <p:cBhvr>
                                        <p:cTn id="34" dur="1230" accel="100000" fill="hold">
                                          <p:stCondLst>
                                            <p:cond delay="770"/>
                                          </p:stCondLst>
                                        </p:cTn>
                                        <p:tgtEl>
                                          <p:spTgt spid="5"/>
                                        </p:tgtEl>
                                        <p:attrNameLst>
                                          <p:attrName>ppt_y</p:attrName>
                                        </p:attrNameLst>
                                      </p:cBhvr>
                                    </p:anim>
                                  </p:childTnLst>
                                </p:cTn>
                              </p:par>
                              <p:par>
                                <p:cTn id="35" presetID="5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770" decel="100000"/>
                                        <p:tgtEl>
                                          <p:spTgt spid="6"/>
                                        </p:tgtEl>
                                      </p:cBhvr>
                                    </p:animEffect>
                                    <p:animScale>
                                      <p:cBhvr>
                                        <p:cTn id="38" dur="770" decel="100000"/>
                                        <p:tgtEl>
                                          <p:spTgt spid="6"/>
                                        </p:tgtEl>
                                      </p:cBhvr>
                                      <p:from x="10000" y="10000"/>
                                      <p:to x="200000" y="450000"/>
                                    </p:animScale>
                                    <p:animScale>
                                      <p:cBhvr>
                                        <p:cTn id="39" dur="1230" accel="100000" fill="hold">
                                          <p:stCondLst>
                                            <p:cond delay="770"/>
                                          </p:stCondLst>
                                        </p:cTn>
                                        <p:tgtEl>
                                          <p:spTgt spid="6"/>
                                        </p:tgtEl>
                                      </p:cBhvr>
                                      <p:from x="200000" y="450000"/>
                                      <p:to x="100000" y="100000"/>
                                    </p:animScale>
                                    <p:set>
                                      <p:cBhvr>
                                        <p:cTn id="40" dur="770" fill="hold"/>
                                        <p:tgtEl>
                                          <p:spTgt spid="6"/>
                                        </p:tgtEl>
                                        <p:attrNameLst>
                                          <p:attrName>ppt_x</p:attrName>
                                        </p:attrNameLst>
                                      </p:cBhvr>
                                      <p:to>
                                        <p:strVal val="(0.5)"/>
                                      </p:to>
                                    </p:set>
                                    <p:anim from="(0.5)" to="(#ppt_x)" calcmode="lin" valueType="num">
                                      <p:cBhvr>
                                        <p:cTn id="41" dur="1230" accel="100000" fill="hold">
                                          <p:stCondLst>
                                            <p:cond delay="770"/>
                                          </p:stCondLst>
                                        </p:cTn>
                                        <p:tgtEl>
                                          <p:spTgt spid="6"/>
                                        </p:tgtEl>
                                        <p:attrNameLst>
                                          <p:attrName>ppt_x</p:attrName>
                                        </p:attrNameLst>
                                      </p:cBhvr>
                                    </p:anim>
                                    <p:set>
                                      <p:cBhvr>
                                        <p:cTn id="42" dur="770" fill="hold"/>
                                        <p:tgtEl>
                                          <p:spTgt spid="6"/>
                                        </p:tgtEl>
                                        <p:attrNameLst>
                                          <p:attrName>ppt_y</p:attrName>
                                        </p:attrNameLst>
                                      </p:cBhvr>
                                      <p:to>
                                        <p:strVal val="(#ppt_y+0.4)"/>
                                      </p:to>
                                    </p:set>
                                    <p:anim from="(#ppt_y+0.4)" to="(#ppt_y)" calcmode="lin" valueType="num">
                                      <p:cBhvr>
                                        <p:cTn id="43" dur="1230" accel="100000" fill="hold">
                                          <p:stCondLst>
                                            <p:cond delay="770"/>
                                          </p:stCondLst>
                                        </p:cTn>
                                        <p:tgtEl>
                                          <p:spTgt spid="6"/>
                                        </p:tgtEl>
                                        <p:attrNameLst>
                                          <p:attrName>ppt_y</p:attrName>
                                        </p:attrNameLst>
                                      </p:cBhvr>
                                    </p:anim>
                                  </p:childTnLst>
                                </p:cTn>
                              </p:par>
                              <p:par>
                                <p:cTn id="44" presetID="51"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770" decel="100000"/>
                                        <p:tgtEl>
                                          <p:spTgt spid="7"/>
                                        </p:tgtEl>
                                      </p:cBhvr>
                                    </p:animEffect>
                                    <p:animScale>
                                      <p:cBhvr>
                                        <p:cTn id="47" dur="770" decel="100000"/>
                                        <p:tgtEl>
                                          <p:spTgt spid="7"/>
                                        </p:tgtEl>
                                      </p:cBhvr>
                                      <p:from x="10000" y="10000"/>
                                      <p:to x="200000" y="450000"/>
                                    </p:animScale>
                                    <p:animScale>
                                      <p:cBhvr>
                                        <p:cTn id="48" dur="1230" accel="100000" fill="hold">
                                          <p:stCondLst>
                                            <p:cond delay="770"/>
                                          </p:stCondLst>
                                        </p:cTn>
                                        <p:tgtEl>
                                          <p:spTgt spid="7"/>
                                        </p:tgtEl>
                                      </p:cBhvr>
                                      <p:from x="200000" y="450000"/>
                                      <p:to x="100000" y="100000"/>
                                    </p:animScale>
                                    <p:set>
                                      <p:cBhvr>
                                        <p:cTn id="49" dur="770" fill="hold"/>
                                        <p:tgtEl>
                                          <p:spTgt spid="7"/>
                                        </p:tgtEl>
                                        <p:attrNameLst>
                                          <p:attrName>ppt_x</p:attrName>
                                        </p:attrNameLst>
                                      </p:cBhvr>
                                      <p:to>
                                        <p:strVal val="(0.5)"/>
                                      </p:to>
                                    </p:set>
                                    <p:anim from="(0.5)" to="(#ppt_x)" calcmode="lin" valueType="num">
                                      <p:cBhvr>
                                        <p:cTn id="50" dur="1230" accel="100000" fill="hold">
                                          <p:stCondLst>
                                            <p:cond delay="770"/>
                                          </p:stCondLst>
                                        </p:cTn>
                                        <p:tgtEl>
                                          <p:spTgt spid="7"/>
                                        </p:tgtEl>
                                        <p:attrNameLst>
                                          <p:attrName>ppt_x</p:attrName>
                                        </p:attrNameLst>
                                      </p:cBhvr>
                                    </p:anim>
                                    <p:set>
                                      <p:cBhvr>
                                        <p:cTn id="51" dur="770" fill="hold"/>
                                        <p:tgtEl>
                                          <p:spTgt spid="7"/>
                                        </p:tgtEl>
                                        <p:attrNameLst>
                                          <p:attrName>ppt_y</p:attrName>
                                        </p:attrNameLst>
                                      </p:cBhvr>
                                      <p:to>
                                        <p:strVal val="(#ppt_y+0.4)"/>
                                      </p:to>
                                    </p:set>
                                    <p:anim from="(#ppt_y+0.4)" to="(#ppt_y)" calcmode="lin" valueType="num">
                                      <p:cBhvr>
                                        <p:cTn id="52" dur="1230" accel="100000" fill="hold">
                                          <p:stCondLst>
                                            <p:cond delay="770"/>
                                          </p:stCondLst>
                                        </p:cTn>
                                        <p:tgtEl>
                                          <p:spTgt spid="7"/>
                                        </p:tgtEl>
                                        <p:attrNameLst>
                                          <p:attrName>ppt_y</p:attrName>
                                        </p:attrNameLst>
                                      </p:cBhvr>
                                    </p:anim>
                                  </p:childTnLst>
                                </p:cTn>
                              </p:par>
                              <p:par>
                                <p:cTn id="53" presetID="51" presetClass="entr" presetSubtype="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770" decel="100000"/>
                                        <p:tgtEl>
                                          <p:spTgt spid="8"/>
                                        </p:tgtEl>
                                      </p:cBhvr>
                                    </p:animEffect>
                                    <p:animScale>
                                      <p:cBhvr>
                                        <p:cTn id="56" dur="770" decel="100000"/>
                                        <p:tgtEl>
                                          <p:spTgt spid="8"/>
                                        </p:tgtEl>
                                      </p:cBhvr>
                                      <p:from x="10000" y="10000"/>
                                      <p:to x="200000" y="450000"/>
                                    </p:animScale>
                                    <p:animScale>
                                      <p:cBhvr>
                                        <p:cTn id="57" dur="1230" accel="100000" fill="hold">
                                          <p:stCondLst>
                                            <p:cond delay="770"/>
                                          </p:stCondLst>
                                        </p:cTn>
                                        <p:tgtEl>
                                          <p:spTgt spid="8"/>
                                        </p:tgtEl>
                                      </p:cBhvr>
                                      <p:from x="200000" y="450000"/>
                                      <p:to x="100000" y="100000"/>
                                    </p:animScale>
                                    <p:set>
                                      <p:cBhvr>
                                        <p:cTn id="58" dur="770" fill="hold"/>
                                        <p:tgtEl>
                                          <p:spTgt spid="8"/>
                                        </p:tgtEl>
                                        <p:attrNameLst>
                                          <p:attrName>ppt_x</p:attrName>
                                        </p:attrNameLst>
                                      </p:cBhvr>
                                      <p:to>
                                        <p:strVal val="(0.5)"/>
                                      </p:to>
                                    </p:set>
                                    <p:anim from="(0.5)" to="(#ppt_x)" calcmode="lin" valueType="num">
                                      <p:cBhvr>
                                        <p:cTn id="59" dur="1230" accel="100000" fill="hold">
                                          <p:stCondLst>
                                            <p:cond delay="770"/>
                                          </p:stCondLst>
                                        </p:cTn>
                                        <p:tgtEl>
                                          <p:spTgt spid="8"/>
                                        </p:tgtEl>
                                        <p:attrNameLst>
                                          <p:attrName>ppt_x</p:attrName>
                                        </p:attrNameLst>
                                      </p:cBhvr>
                                    </p:anim>
                                    <p:set>
                                      <p:cBhvr>
                                        <p:cTn id="60" dur="770" fill="hold"/>
                                        <p:tgtEl>
                                          <p:spTgt spid="8"/>
                                        </p:tgtEl>
                                        <p:attrNameLst>
                                          <p:attrName>ppt_y</p:attrName>
                                        </p:attrNameLst>
                                      </p:cBhvr>
                                      <p:to>
                                        <p:strVal val="(#ppt_y+0.4)"/>
                                      </p:to>
                                    </p:set>
                                    <p:anim from="(#ppt_y+0.4)" to="(#ppt_y)" calcmode="lin" valueType="num">
                                      <p:cBhvr>
                                        <p:cTn id="61" dur="1230" accel="100000" fill="hold">
                                          <p:stCondLst>
                                            <p:cond delay="770"/>
                                          </p:stCondLst>
                                        </p:cTn>
                                        <p:tgtEl>
                                          <p:spTgt spid="8"/>
                                        </p:tgtEl>
                                        <p:attrNameLst>
                                          <p:attrName>ppt_y</p:attrName>
                                        </p:attrNameLst>
                                      </p:cBhvr>
                                    </p:anim>
                                  </p:childTnLst>
                                </p:cTn>
                              </p:par>
                              <p:par>
                                <p:cTn id="62" presetID="51"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770" decel="100000"/>
                                        <p:tgtEl>
                                          <p:spTgt spid="9"/>
                                        </p:tgtEl>
                                      </p:cBhvr>
                                    </p:animEffect>
                                    <p:animScale>
                                      <p:cBhvr>
                                        <p:cTn id="65" dur="770" decel="100000"/>
                                        <p:tgtEl>
                                          <p:spTgt spid="9"/>
                                        </p:tgtEl>
                                      </p:cBhvr>
                                      <p:from x="10000" y="10000"/>
                                      <p:to x="200000" y="450000"/>
                                    </p:animScale>
                                    <p:animScale>
                                      <p:cBhvr>
                                        <p:cTn id="66" dur="1230" accel="100000" fill="hold">
                                          <p:stCondLst>
                                            <p:cond delay="770"/>
                                          </p:stCondLst>
                                        </p:cTn>
                                        <p:tgtEl>
                                          <p:spTgt spid="9"/>
                                        </p:tgtEl>
                                      </p:cBhvr>
                                      <p:from x="200000" y="450000"/>
                                      <p:to x="100000" y="100000"/>
                                    </p:animScale>
                                    <p:set>
                                      <p:cBhvr>
                                        <p:cTn id="67" dur="770" fill="hold"/>
                                        <p:tgtEl>
                                          <p:spTgt spid="9"/>
                                        </p:tgtEl>
                                        <p:attrNameLst>
                                          <p:attrName>ppt_x</p:attrName>
                                        </p:attrNameLst>
                                      </p:cBhvr>
                                      <p:to>
                                        <p:strVal val="(0.5)"/>
                                      </p:to>
                                    </p:set>
                                    <p:anim from="(0.5)" to="(#ppt_x)" calcmode="lin" valueType="num">
                                      <p:cBhvr>
                                        <p:cTn id="68" dur="1230" accel="100000" fill="hold">
                                          <p:stCondLst>
                                            <p:cond delay="770"/>
                                          </p:stCondLst>
                                        </p:cTn>
                                        <p:tgtEl>
                                          <p:spTgt spid="9"/>
                                        </p:tgtEl>
                                        <p:attrNameLst>
                                          <p:attrName>ppt_x</p:attrName>
                                        </p:attrNameLst>
                                      </p:cBhvr>
                                    </p:anim>
                                    <p:set>
                                      <p:cBhvr>
                                        <p:cTn id="69" dur="770" fill="hold"/>
                                        <p:tgtEl>
                                          <p:spTgt spid="9"/>
                                        </p:tgtEl>
                                        <p:attrNameLst>
                                          <p:attrName>ppt_y</p:attrName>
                                        </p:attrNameLst>
                                      </p:cBhvr>
                                      <p:to>
                                        <p:strVal val="(#ppt_y+0.4)"/>
                                      </p:to>
                                    </p:set>
                                    <p:anim from="(#ppt_y+0.4)" to="(#ppt_y)" calcmode="lin" valueType="num">
                                      <p:cBhvr>
                                        <p:cTn id="70" dur="1230" accel="100000" fill="hold">
                                          <p:stCondLst>
                                            <p:cond delay="770"/>
                                          </p:stCondLst>
                                        </p:cTn>
                                        <p:tgtEl>
                                          <p:spTgt spid="9"/>
                                        </p:tgtEl>
                                        <p:attrNameLst>
                                          <p:attrName>ppt_y</p:attrName>
                                        </p:attrNameLst>
                                      </p:cBhvr>
                                    </p:anim>
                                  </p:childTnLst>
                                </p:cTn>
                              </p:par>
                              <p:par>
                                <p:cTn id="71" presetID="51"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770" decel="100000"/>
                                        <p:tgtEl>
                                          <p:spTgt spid="10"/>
                                        </p:tgtEl>
                                      </p:cBhvr>
                                    </p:animEffect>
                                    <p:animScale>
                                      <p:cBhvr>
                                        <p:cTn id="74" dur="770" decel="100000"/>
                                        <p:tgtEl>
                                          <p:spTgt spid="10"/>
                                        </p:tgtEl>
                                      </p:cBhvr>
                                      <p:from x="10000" y="10000"/>
                                      <p:to x="200000" y="450000"/>
                                    </p:animScale>
                                    <p:animScale>
                                      <p:cBhvr>
                                        <p:cTn id="75" dur="1230" accel="100000" fill="hold">
                                          <p:stCondLst>
                                            <p:cond delay="770"/>
                                          </p:stCondLst>
                                        </p:cTn>
                                        <p:tgtEl>
                                          <p:spTgt spid="10"/>
                                        </p:tgtEl>
                                      </p:cBhvr>
                                      <p:from x="200000" y="450000"/>
                                      <p:to x="100000" y="100000"/>
                                    </p:animScale>
                                    <p:set>
                                      <p:cBhvr>
                                        <p:cTn id="76" dur="770" fill="hold"/>
                                        <p:tgtEl>
                                          <p:spTgt spid="10"/>
                                        </p:tgtEl>
                                        <p:attrNameLst>
                                          <p:attrName>ppt_x</p:attrName>
                                        </p:attrNameLst>
                                      </p:cBhvr>
                                      <p:to>
                                        <p:strVal val="(0.5)"/>
                                      </p:to>
                                    </p:set>
                                    <p:anim from="(0.5)" to="(#ppt_x)" calcmode="lin" valueType="num">
                                      <p:cBhvr>
                                        <p:cTn id="77" dur="1230" accel="100000" fill="hold">
                                          <p:stCondLst>
                                            <p:cond delay="770"/>
                                          </p:stCondLst>
                                        </p:cTn>
                                        <p:tgtEl>
                                          <p:spTgt spid="10"/>
                                        </p:tgtEl>
                                        <p:attrNameLst>
                                          <p:attrName>ppt_x</p:attrName>
                                        </p:attrNameLst>
                                      </p:cBhvr>
                                    </p:anim>
                                    <p:set>
                                      <p:cBhvr>
                                        <p:cTn id="78" dur="770" fill="hold"/>
                                        <p:tgtEl>
                                          <p:spTgt spid="10"/>
                                        </p:tgtEl>
                                        <p:attrNameLst>
                                          <p:attrName>ppt_y</p:attrName>
                                        </p:attrNameLst>
                                      </p:cBhvr>
                                      <p:to>
                                        <p:strVal val="(#ppt_y+0.4)"/>
                                      </p:to>
                                    </p:set>
                                    <p:anim from="(#ppt_y+0.4)" to="(#ppt_y)" calcmode="lin" valueType="num">
                                      <p:cBhvr>
                                        <p:cTn id="79" dur="1230" accel="100000" fill="hold">
                                          <p:stCondLst>
                                            <p:cond delay="770"/>
                                          </p:stCondLst>
                                        </p:cTn>
                                        <p:tgtEl>
                                          <p:spTgt spid="1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57166"/>
            <a:ext cx="8229600" cy="1154098"/>
          </a:xfrm>
        </p:spPr>
        <p:txBody>
          <a:bodyPr rtlCol="0">
            <a:normAutofit fontScale="90000"/>
            <a:scene3d>
              <a:camera prst="perspectiveLef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u-RU"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Интегралы тригонометрических функций на области определения выражаются через элементарные функции следующим образом:</a:t>
            </a:r>
            <a:br>
              <a:rPr lang="ru-RU"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Содержимое 3"/>
          <p:cNvPicPr>
            <a:picLocks noGrp="1"/>
          </p:cNvPicPr>
          <p:nvPr>
            <p:ph idx="1"/>
          </p:nvPr>
        </p:nvPicPr>
        <p:blipFill>
          <a:blip r:embed="rId2" cstate="print"/>
          <a:srcRect/>
          <a:stretch>
            <a:fillRect/>
          </a:stretch>
        </p:blipFill>
        <p:spPr>
          <a:xfrm>
            <a:off x="3357563" y="1571625"/>
            <a:ext cx="2452687" cy="598488"/>
          </a:xfrm>
        </p:spPr>
      </p:pic>
      <p:pic>
        <p:nvPicPr>
          <p:cNvPr id="5" name="Рисунок 4"/>
          <p:cNvPicPr>
            <a:picLocks noChangeAspect="1" noChangeArrowheads="1"/>
          </p:cNvPicPr>
          <p:nvPr/>
        </p:nvPicPr>
        <p:blipFill>
          <a:blip r:embed="rId3" cstate="print"/>
          <a:srcRect/>
          <a:stretch>
            <a:fillRect/>
          </a:stretch>
        </p:blipFill>
        <p:spPr bwMode="auto">
          <a:xfrm>
            <a:off x="3357563" y="2286000"/>
            <a:ext cx="2290762" cy="533400"/>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3357563" y="3000375"/>
            <a:ext cx="2381250" cy="571500"/>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3357563" y="3714750"/>
            <a:ext cx="2357437" cy="500063"/>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3357563" y="4357688"/>
            <a:ext cx="3000375" cy="642937"/>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3357563" y="5143500"/>
            <a:ext cx="3000375" cy="714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2.5"/>
                                          </p:val>
                                        </p:tav>
                                        <p:tav tm="100000">
                                          <p:val>
                                            <p:strVal val="#ppt_w"/>
                                          </p:val>
                                        </p:tav>
                                      </p:tavLst>
                                    </p:anim>
                                    <p:anim calcmode="lin" valueType="num">
                                      <p:cBhvr>
                                        <p:cTn id="8" dur="500" fill="hold"/>
                                        <p:tgtEl>
                                          <p:spTgt spid="2"/>
                                        </p:tgtEl>
                                        <p:attrNameLst>
                                          <p:attrName>ppt_h</p:attrName>
                                        </p:attrNameLst>
                                      </p:cBhvr>
                                      <p:tavLst>
                                        <p:tav tm="0">
                                          <p:val>
                                            <p:strVal val="#ppt_h*0.01"/>
                                          </p:val>
                                        </p:tav>
                                        <p:tav tm="100000">
                                          <p:val>
                                            <p:strVal val="#ppt_h"/>
                                          </p:val>
                                        </p:tav>
                                      </p:tavLst>
                                    </p:anim>
                                    <p:anim calcmode="lin" valueType="num">
                                      <p:cBhvr>
                                        <p:cTn id="9" dur="500" fill="hold"/>
                                        <p:tgtEl>
                                          <p:spTgt spid="2"/>
                                        </p:tgtEl>
                                        <p:attrNameLst>
                                          <p:attrName>ppt_x</p:attrName>
                                        </p:attrNameLst>
                                      </p:cBhvr>
                                      <p:tavLst>
                                        <p:tav tm="0">
                                          <p:val>
                                            <p:strVal val="#ppt_x"/>
                                          </p:val>
                                        </p:tav>
                                        <p:tav tm="100000">
                                          <p:val>
                                            <p:strVal val="#ppt_x"/>
                                          </p:val>
                                        </p:tav>
                                      </p:tavLst>
                                    </p:anim>
                                    <p:anim calcmode="lin" valueType="num">
                                      <p:cBhvr>
                                        <p:cTn id="10" dur="500" fill="hold"/>
                                        <p:tgtEl>
                                          <p:spTgt spid="2"/>
                                        </p:tgtEl>
                                        <p:attrNameLst>
                                          <p:attrName>ppt_y</p:attrName>
                                        </p:attrNameLst>
                                      </p:cBhvr>
                                      <p:tavLst>
                                        <p:tav tm="0">
                                          <p:val>
                                            <p:strVal val="#ppt_h+1"/>
                                          </p:val>
                                        </p:tav>
                                        <p:tav tm="100000">
                                          <p:val>
                                            <p:strVal val="#ppt_y"/>
                                          </p:val>
                                        </p:tav>
                                      </p:tavLst>
                                    </p:anim>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80">
                                          <p:stCondLst>
                                            <p:cond delay="0"/>
                                          </p:stCondLst>
                                        </p:cTn>
                                        <p:tgtEl>
                                          <p:spTgt spid="4"/>
                                        </p:tgtEl>
                                      </p:cBhvr>
                                    </p:animEffect>
                                    <p:anim calcmode="lin" valueType="num">
                                      <p:cBhvr>
                                        <p:cTn id="1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2" dur="26">
                                          <p:stCondLst>
                                            <p:cond delay="650"/>
                                          </p:stCondLst>
                                        </p:cTn>
                                        <p:tgtEl>
                                          <p:spTgt spid="4"/>
                                        </p:tgtEl>
                                      </p:cBhvr>
                                      <p:to x="100000" y="60000"/>
                                    </p:animScale>
                                    <p:animScale>
                                      <p:cBhvr>
                                        <p:cTn id="23" dur="166" decel="50000">
                                          <p:stCondLst>
                                            <p:cond delay="676"/>
                                          </p:stCondLst>
                                        </p:cTn>
                                        <p:tgtEl>
                                          <p:spTgt spid="4"/>
                                        </p:tgtEl>
                                      </p:cBhvr>
                                      <p:to x="100000" y="100000"/>
                                    </p:animScale>
                                    <p:animScale>
                                      <p:cBhvr>
                                        <p:cTn id="24" dur="26">
                                          <p:stCondLst>
                                            <p:cond delay="1312"/>
                                          </p:stCondLst>
                                        </p:cTn>
                                        <p:tgtEl>
                                          <p:spTgt spid="4"/>
                                        </p:tgtEl>
                                      </p:cBhvr>
                                      <p:to x="100000" y="80000"/>
                                    </p:animScale>
                                    <p:animScale>
                                      <p:cBhvr>
                                        <p:cTn id="25" dur="166" decel="50000">
                                          <p:stCondLst>
                                            <p:cond delay="1338"/>
                                          </p:stCondLst>
                                        </p:cTn>
                                        <p:tgtEl>
                                          <p:spTgt spid="4"/>
                                        </p:tgtEl>
                                      </p:cBhvr>
                                      <p:to x="100000" y="100000"/>
                                    </p:animScale>
                                    <p:animScale>
                                      <p:cBhvr>
                                        <p:cTn id="26" dur="26">
                                          <p:stCondLst>
                                            <p:cond delay="1642"/>
                                          </p:stCondLst>
                                        </p:cTn>
                                        <p:tgtEl>
                                          <p:spTgt spid="4"/>
                                        </p:tgtEl>
                                      </p:cBhvr>
                                      <p:to x="100000" y="90000"/>
                                    </p:animScale>
                                    <p:animScale>
                                      <p:cBhvr>
                                        <p:cTn id="27" dur="166" decel="50000">
                                          <p:stCondLst>
                                            <p:cond delay="1668"/>
                                          </p:stCondLst>
                                        </p:cTn>
                                        <p:tgtEl>
                                          <p:spTgt spid="4"/>
                                        </p:tgtEl>
                                      </p:cBhvr>
                                      <p:to x="100000" y="100000"/>
                                    </p:animScale>
                                    <p:animScale>
                                      <p:cBhvr>
                                        <p:cTn id="28" dur="26">
                                          <p:stCondLst>
                                            <p:cond delay="1808"/>
                                          </p:stCondLst>
                                        </p:cTn>
                                        <p:tgtEl>
                                          <p:spTgt spid="4"/>
                                        </p:tgtEl>
                                      </p:cBhvr>
                                      <p:to x="100000" y="95000"/>
                                    </p:animScale>
                                    <p:animScale>
                                      <p:cBhvr>
                                        <p:cTn id="29" dur="166" decel="50000">
                                          <p:stCondLst>
                                            <p:cond delay="1834"/>
                                          </p:stCondLst>
                                        </p:cTn>
                                        <p:tgtEl>
                                          <p:spTgt spid="4"/>
                                        </p:tgtEl>
                                      </p:cBhvr>
                                      <p:to x="100000" y="100000"/>
                                    </p:animScale>
                                  </p:childTnLst>
                                </p:cTn>
                              </p:par>
                              <p:par>
                                <p:cTn id="30" presetID="26"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80">
                                          <p:stCondLst>
                                            <p:cond delay="0"/>
                                          </p:stCondLst>
                                        </p:cTn>
                                        <p:tgtEl>
                                          <p:spTgt spid="5"/>
                                        </p:tgtEl>
                                      </p:cBhvr>
                                    </p:animEffect>
                                    <p:anim calcmode="lin" valueType="num">
                                      <p:cBhvr>
                                        <p:cTn id="3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8" dur="26">
                                          <p:stCondLst>
                                            <p:cond delay="650"/>
                                          </p:stCondLst>
                                        </p:cTn>
                                        <p:tgtEl>
                                          <p:spTgt spid="5"/>
                                        </p:tgtEl>
                                      </p:cBhvr>
                                      <p:to x="100000" y="60000"/>
                                    </p:animScale>
                                    <p:animScale>
                                      <p:cBhvr>
                                        <p:cTn id="39" dur="166" decel="50000">
                                          <p:stCondLst>
                                            <p:cond delay="676"/>
                                          </p:stCondLst>
                                        </p:cTn>
                                        <p:tgtEl>
                                          <p:spTgt spid="5"/>
                                        </p:tgtEl>
                                      </p:cBhvr>
                                      <p:to x="100000" y="100000"/>
                                    </p:animScale>
                                    <p:animScale>
                                      <p:cBhvr>
                                        <p:cTn id="40" dur="26">
                                          <p:stCondLst>
                                            <p:cond delay="1312"/>
                                          </p:stCondLst>
                                        </p:cTn>
                                        <p:tgtEl>
                                          <p:spTgt spid="5"/>
                                        </p:tgtEl>
                                      </p:cBhvr>
                                      <p:to x="100000" y="80000"/>
                                    </p:animScale>
                                    <p:animScale>
                                      <p:cBhvr>
                                        <p:cTn id="41" dur="166" decel="50000">
                                          <p:stCondLst>
                                            <p:cond delay="1338"/>
                                          </p:stCondLst>
                                        </p:cTn>
                                        <p:tgtEl>
                                          <p:spTgt spid="5"/>
                                        </p:tgtEl>
                                      </p:cBhvr>
                                      <p:to x="100000" y="100000"/>
                                    </p:animScale>
                                    <p:animScale>
                                      <p:cBhvr>
                                        <p:cTn id="42" dur="26">
                                          <p:stCondLst>
                                            <p:cond delay="1642"/>
                                          </p:stCondLst>
                                        </p:cTn>
                                        <p:tgtEl>
                                          <p:spTgt spid="5"/>
                                        </p:tgtEl>
                                      </p:cBhvr>
                                      <p:to x="100000" y="90000"/>
                                    </p:animScale>
                                    <p:animScale>
                                      <p:cBhvr>
                                        <p:cTn id="43" dur="166" decel="50000">
                                          <p:stCondLst>
                                            <p:cond delay="1668"/>
                                          </p:stCondLst>
                                        </p:cTn>
                                        <p:tgtEl>
                                          <p:spTgt spid="5"/>
                                        </p:tgtEl>
                                      </p:cBhvr>
                                      <p:to x="100000" y="100000"/>
                                    </p:animScale>
                                    <p:animScale>
                                      <p:cBhvr>
                                        <p:cTn id="44" dur="26">
                                          <p:stCondLst>
                                            <p:cond delay="1808"/>
                                          </p:stCondLst>
                                        </p:cTn>
                                        <p:tgtEl>
                                          <p:spTgt spid="5"/>
                                        </p:tgtEl>
                                      </p:cBhvr>
                                      <p:to x="100000" y="95000"/>
                                    </p:animScale>
                                    <p:animScale>
                                      <p:cBhvr>
                                        <p:cTn id="45" dur="166" decel="50000">
                                          <p:stCondLst>
                                            <p:cond delay="1834"/>
                                          </p:stCondLst>
                                        </p:cTn>
                                        <p:tgtEl>
                                          <p:spTgt spid="5"/>
                                        </p:tgtEl>
                                      </p:cBhvr>
                                      <p:to x="100000" y="100000"/>
                                    </p:animScale>
                                  </p:childTnLst>
                                </p:cTn>
                              </p:par>
                              <p:par>
                                <p:cTn id="46" presetID="26" presetClass="entr" presetSubtype="0"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down)">
                                      <p:cBhvr>
                                        <p:cTn id="48" dur="580">
                                          <p:stCondLst>
                                            <p:cond delay="0"/>
                                          </p:stCondLst>
                                        </p:cTn>
                                        <p:tgtEl>
                                          <p:spTgt spid="6"/>
                                        </p:tgtEl>
                                      </p:cBhvr>
                                    </p:animEffect>
                                    <p:anim calcmode="lin" valueType="num">
                                      <p:cBhvr>
                                        <p:cTn id="4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4" dur="26">
                                          <p:stCondLst>
                                            <p:cond delay="650"/>
                                          </p:stCondLst>
                                        </p:cTn>
                                        <p:tgtEl>
                                          <p:spTgt spid="6"/>
                                        </p:tgtEl>
                                      </p:cBhvr>
                                      <p:to x="100000" y="60000"/>
                                    </p:animScale>
                                    <p:animScale>
                                      <p:cBhvr>
                                        <p:cTn id="55" dur="166" decel="50000">
                                          <p:stCondLst>
                                            <p:cond delay="676"/>
                                          </p:stCondLst>
                                        </p:cTn>
                                        <p:tgtEl>
                                          <p:spTgt spid="6"/>
                                        </p:tgtEl>
                                      </p:cBhvr>
                                      <p:to x="100000" y="100000"/>
                                    </p:animScale>
                                    <p:animScale>
                                      <p:cBhvr>
                                        <p:cTn id="56" dur="26">
                                          <p:stCondLst>
                                            <p:cond delay="1312"/>
                                          </p:stCondLst>
                                        </p:cTn>
                                        <p:tgtEl>
                                          <p:spTgt spid="6"/>
                                        </p:tgtEl>
                                      </p:cBhvr>
                                      <p:to x="100000" y="80000"/>
                                    </p:animScale>
                                    <p:animScale>
                                      <p:cBhvr>
                                        <p:cTn id="57" dur="166" decel="50000">
                                          <p:stCondLst>
                                            <p:cond delay="1338"/>
                                          </p:stCondLst>
                                        </p:cTn>
                                        <p:tgtEl>
                                          <p:spTgt spid="6"/>
                                        </p:tgtEl>
                                      </p:cBhvr>
                                      <p:to x="100000" y="100000"/>
                                    </p:animScale>
                                    <p:animScale>
                                      <p:cBhvr>
                                        <p:cTn id="58" dur="26">
                                          <p:stCondLst>
                                            <p:cond delay="1642"/>
                                          </p:stCondLst>
                                        </p:cTn>
                                        <p:tgtEl>
                                          <p:spTgt spid="6"/>
                                        </p:tgtEl>
                                      </p:cBhvr>
                                      <p:to x="100000" y="90000"/>
                                    </p:animScale>
                                    <p:animScale>
                                      <p:cBhvr>
                                        <p:cTn id="59" dur="166" decel="50000">
                                          <p:stCondLst>
                                            <p:cond delay="1668"/>
                                          </p:stCondLst>
                                        </p:cTn>
                                        <p:tgtEl>
                                          <p:spTgt spid="6"/>
                                        </p:tgtEl>
                                      </p:cBhvr>
                                      <p:to x="100000" y="100000"/>
                                    </p:animScale>
                                    <p:animScale>
                                      <p:cBhvr>
                                        <p:cTn id="60" dur="26">
                                          <p:stCondLst>
                                            <p:cond delay="1808"/>
                                          </p:stCondLst>
                                        </p:cTn>
                                        <p:tgtEl>
                                          <p:spTgt spid="6"/>
                                        </p:tgtEl>
                                      </p:cBhvr>
                                      <p:to x="100000" y="95000"/>
                                    </p:animScale>
                                    <p:animScale>
                                      <p:cBhvr>
                                        <p:cTn id="61" dur="166" decel="50000">
                                          <p:stCondLst>
                                            <p:cond delay="1834"/>
                                          </p:stCondLst>
                                        </p:cTn>
                                        <p:tgtEl>
                                          <p:spTgt spid="6"/>
                                        </p:tgtEl>
                                      </p:cBhvr>
                                      <p:to x="100000" y="100000"/>
                                    </p:animScale>
                                  </p:childTnLst>
                                </p:cTn>
                              </p:par>
                              <p:par>
                                <p:cTn id="62" presetID="26" presetClass="entr" presetSubtype="0"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down)">
                                      <p:cBhvr>
                                        <p:cTn id="64" dur="580">
                                          <p:stCondLst>
                                            <p:cond delay="0"/>
                                          </p:stCondLst>
                                        </p:cTn>
                                        <p:tgtEl>
                                          <p:spTgt spid="7"/>
                                        </p:tgtEl>
                                      </p:cBhvr>
                                    </p:animEffect>
                                    <p:anim calcmode="lin" valueType="num">
                                      <p:cBhvr>
                                        <p:cTn id="65"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0" dur="26">
                                          <p:stCondLst>
                                            <p:cond delay="650"/>
                                          </p:stCondLst>
                                        </p:cTn>
                                        <p:tgtEl>
                                          <p:spTgt spid="7"/>
                                        </p:tgtEl>
                                      </p:cBhvr>
                                      <p:to x="100000" y="60000"/>
                                    </p:animScale>
                                    <p:animScale>
                                      <p:cBhvr>
                                        <p:cTn id="71" dur="166" decel="50000">
                                          <p:stCondLst>
                                            <p:cond delay="676"/>
                                          </p:stCondLst>
                                        </p:cTn>
                                        <p:tgtEl>
                                          <p:spTgt spid="7"/>
                                        </p:tgtEl>
                                      </p:cBhvr>
                                      <p:to x="100000" y="100000"/>
                                    </p:animScale>
                                    <p:animScale>
                                      <p:cBhvr>
                                        <p:cTn id="72" dur="26">
                                          <p:stCondLst>
                                            <p:cond delay="1312"/>
                                          </p:stCondLst>
                                        </p:cTn>
                                        <p:tgtEl>
                                          <p:spTgt spid="7"/>
                                        </p:tgtEl>
                                      </p:cBhvr>
                                      <p:to x="100000" y="80000"/>
                                    </p:animScale>
                                    <p:animScale>
                                      <p:cBhvr>
                                        <p:cTn id="73" dur="166" decel="50000">
                                          <p:stCondLst>
                                            <p:cond delay="1338"/>
                                          </p:stCondLst>
                                        </p:cTn>
                                        <p:tgtEl>
                                          <p:spTgt spid="7"/>
                                        </p:tgtEl>
                                      </p:cBhvr>
                                      <p:to x="100000" y="100000"/>
                                    </p:animScale>
                                    <p:animScale>
                                      <p:cBhvr>
                                        <p:cTn id="74" dur="26">
                                          <p:stCondLst>
                                            <p:cond delay="1642"/>
                                          </p:stCondLst>
                                        </p:cTn>
                                        <p:tgtEl>
                                          <p:spTgt spid="7"/>
                                        </p:tgtEl>
                                      </p:cBhvr>
                                      <p:to x="100000" y="90000"/>
                                    </p:animScale>
                                    <p:animScale>
                                      <p:cBhvr>
                                        <p:cTn id="75" dur="166" decel="50000">
                                          <p:stCondLst>
                                            <p:cond delay="1668"/>
                                          </p:stCondLst>
                                        </p:cTn>
                                        <p:tgtEl>
                                          <p:spTgt spid="7"/>
                                        </p:tgtEl>
                                      </p:cBhvr>
                                      <p:to x="100000" y="100000"/>
                                    </p:animScale>
                                    <p:animScale>
                                      <p:cBhvr>
                                        <p:cTn id="76" dur="26">
                                          <p:stCondLst>
                                            <p:cond delay="1808"/>
                                          </p:stCondLst>
                                        </p:cTn>
                                        <p:tgtEl>
                                          <p:spTgt spid="7"/>
                                        </p:tgtEl>
                                      </p:cBhvr>
                                      <p:to x="100000" y="95000"/>
                                    </p:animScale>
                                    <p:animScale>
                                      <p:cBhvr>
                                        <p:cTn id="77" dur="166" decel="50000">
                                          <p:stCondLst>
                                            <p:cond delay="1834"/>
                                          </p:stCondLst>
                                        </p:cTn>
                                        <p:tgtEl>
                                          <p:spTgt spid="7"/>
                                        </p:tgtEl>
                                      </p:cBhvr>
                                      <p:to x="100000" y="100000"/>
                                    </p:animScale>
                                  </p:childTnLst>
                                </p:cTn>
                              </p:par>
                              <p:par>
                                <p:cTn id="78" presetID="26" presetClass="entr" presetSubtype="0" fill="hold" nodeType="with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wipe(down)">
                                      <p:cBhvr>
                                        <p:cTn id="80" dur="580">
                                          <p:stCondLst>
                                            <p:cond delay="0"/>
                                          </p:stCondLst>
                                        </p:cTn>
                                        <p:tgtEl>
                                          <p:spTgt spid="8"/>
                                        </p:tgtEl>
                                      </p:cBhvr>
                                    </p:animEffect>
                                    <p:anim calcmode="lin" valueType="num">
                                      <p:cBhvr>
                                        <p:cTn id="8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86" dur="26">
                                          <p:stCondLst>
                                            <p:cond delay="650"/>
                                          </p:stCondLst>
                                        </p:cTn>
                                        <p:tgtEl>
                                          <p:spTgt spid="8"/>
                                        </p:tgtEl>
                                      </p:cBhvr>
                                      <p:to x="100000" y="60000"/>
                                    </p:animScale>
                                    <p:animScale>
                                      <p:cBhvr>
                                        <p:cTn id="87" dur="166" decel="50000">
                                          <p:stCondLst>
                                            <p:cond delay="676"/>
                                          </p:stCondLst>
                                        </p:cTn>
                                        <p:tgtEl>
                                          <p:spTgt spid="8"/>
                                        </p:tgtEl>
                                      </p:cBhvr>
                                      <p:to x="100000" y="100000"/>
                                    </p:animScale>
                                    <p:animScale>
                                      <p:cBhvr>
                                        <p:cTn id="88" dur="26">
                                          <p:stCondLst>
                                            <p:cond delay="1312"/>
                                          </p:stCondLst>
                                        </p:cTn>
                                        <p:tgtEl>
                                          <p:spTgt spid="8"/>
                                        </p:tgtEl>
                                      </p:cBhvr>
                                      <p:to x="100000" y="80000"/>
                                    </p:animScale>
                                    <p:animScale>
                                      <p:cBhvr>
                                        <p:cTn id="89" dur="166" decel="50000">
                                          <p:stCondLst>
                                            <p:cond delay="1338"/>
                                          </p:stCondLst>
                                        </p:cTn>
                                        <p:tgtEl>
                                          <p:spTgt spid="8"/>
                                        </p:tgtEl>
                                      </p:cBhvr>
                                      <p:to x="100000" y="100000"/>
                                    </p:animScale>
                                    <p:animScale>
                                      <p:cBhvr>
                                        <p:cTn id="90" dur="26">
                                          <p:stCondLst>
                                            <p:cond delay="1642"/>
                                          </p:stCondLst>
                                        </p:cTn>
                                        <p:tgtEl>
                                          <p:spTgt spid="8"/>
                                        </p:tgtEl>
                                      </p:cBhvr>
                                      <p:to x="100000" y="90000"/>
                                    </p:animScale>
                                    <p:animScale>
                                      <p:cBhvr>
                                        <p:cTn id="91" dur="166" decel="50000">
                                          <p:stCondLst>
                                            <p:cond delay="1668"/>
                                          </p:stCondLst>
                                        </p:cTn>
                                        <p:tgtEl>
                                          <p:spTgt spid="8"/>
                                        </p:tgtEl>
                                      </p:cBhvr>
                                      <p:to x="100000" y="100000"/>
                                    </p:animScale>
                                    <p:animScale>
                                      <p:cBhvr>
                                        <p:cTn id="92" dur="26">
                                          <p:stCondLst>
                                            <p:cond delay="1808"/>
                                          </p:stCondLst>
                                        </p:cTn>
                                        <p:tgtEl>
                                          <p:spTgt spid="8"/>
                                        </p:tgtEl>
                                      </p:cBhvr>
                                      <p:to x="100000" y="95000"/>
                                    </p:animScale>
                                    <p:animScale>
                                      <p:cBhvr>
                                        <p:cTn id="93" dur="166" decel="50000">
                                          <p:stCondLst>
                                            <p:cond delay="1834"/>
                                          </p:stCondLst>
                                        </p:cTn>
                                        <p:tgtEl>
                                          <p:spTgt spid="8"/>
                                        </p:tgtEl>
                                      </p:cBhvr>
                                      <p:to x="100000" y="100000"/>
                                    </p:animScale>
                                  </p:childTnLst>
                                </p:cTn>
                              </p:par>
                              <p:par>
                                <p:cTn id="94" presetID="26" presetClass="entr" presetSubtype="0" fill="hold" nodeType="with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wipe(down)">
                                      <p:cBhvr>
                                        <p:cTn id="96" dur="580">
                                          <p:stCondLst>
                                            <p:cond delay="0"/>
                                          </p:stCondLst>
                                        </p:cTn>
                                        <p:tgtEl>
                                          <p:spTgt spid="9"/>
                                        </p:tgtEl>
                                      </p:cBhvr>
                                    </p:animEffect>
                                    <p:anim calcmode="lin" valueType="num">
                                      <p:cBhvr>
                                        <p:cTn id="9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9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0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0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02" dur="26">
                                          <p:stCondLst>
                                            <p:cond delay="650"/>
                                          </p:stCondLst>
                                        </p:cTn>
                                        <p:tgtEl>
                                          <p:spTgt spid="9"/>
                                        </p:tgtEl>
                                      </p:cBhvr>
                                      <p:to x="100000" y="60000"/>
                                    </p:animScale>
                                    <p:animScale>
                                      <p:cBhvr>
                                        <p:cTn id="103" dur="166" decel="50000">
                                          <p:stCondLst>
                                            <p:cond delay="676"/>
                                          </p:stCondLst>
                                        </p:cTn>
                                        <p:tgtEl>
                                          <p:spTgt spid="9"/>
                                        </p:tgtEl>
                                      </p:cBhvr>
                                      <p:to x="100000" y="100000"/>
                                    </p:animScale>
                                    <p:animScale>
                                      <p:cBhvr>
                                        <p:cTn id="104" dur="26">
                                          <p:stCondLst>
                                            <p:cond delay="1312"/>
                                          </p:stCondLst>
                                        </p:cTn>
                                        <p:tgtEl>
                                          <p:spTgt spid="9"/>
                                        </p:tgtEl>
                                      </p:cBhvr>
                                      <p:to x="100000" y="80000"/>
                                    </p:animScale>
                                    <p:animScale>
                                      <p:cBhvr>
                                        <p:cTn id="105" dur="166" decel="50000">
                                          <p:stCondLst>
                                            <p:cond delay="1338"/>
                                          </p:stCondLst>
                                        </p:cTn>
                                        <p:tgtEl>
                                          <p:spTgt spid="9"/>
                                        </p:tgtEl>
                                      </p:cBhvr>
                                      <p:to x="100000" y="100000"/>
                                    </p:animScale>
                                    <p:animScale>
                                      <p:cBhvr>
                                        <p:cTn id="106" dur="26">
                                          <p:stCondLst>
                                            <p:cond delay="1642"/>
                                          </p:stCondLst>
                                        </p:cTn>
                                        <p:tgtEl>
                                          <p:spTgt spid="9"/>
                                        </p:tgtEl>
                                      </p:cBhvr>
                                      <p:to x="100000" y="90000"/>
                                    </p:animScale>
                                    <p:animScale>
                                      <p:cBhvr>
                                        <p:cTn id="107" dur="166" decel="50000">
                                          <p:stCondLst>
                                            <p:cond delay="1668"/>
                                          </p:stCondLst>
                                        </p:cTn>
                                        <p:tgtEl>
                                          <p:spTgt spid="9"/>
                                        </p:tgtEl>
                                      </p:cBhvr>
                                      <p:to x="100000" y="100000"/>
                                    </p:animScale>
                                    <p:animScale>
                                      <p:cBhvr>
                                        <p:cTn id="108" dur="26">
                                          <p:stCondLst>
                                            <p:cond delay="1808"/>
                                          </p:stCondLst>
                                        </p:cTn>
                                        <p:tgtEl>
                                          <p:spTgt spid="9"/>
                                        </p:tgtEl>
                                      </p:cBhvr>
                                      <p:to x="100000" y="95000"/>
                                    </p:animScale>
                                    <p:animScale>
                                      <p:cBhvr>
                                        <p:cTn id="109"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Тригонометрические функции комплексного аргумента</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5538" name="Содержимое 2"/>
          <p:cNvSpPr>
            <a:spLocks noGrp="1"/>
          </p:cNvSpPr>
          <p:nvPr>
            <p:ph idx="1"/>
          </p:nvPr>
        </p:nvSpPr>
        <p:spPr/>
        <p:txBody>
          <a:bodyPr/>
          <a:lstStyle/>
          <a:p>
            <a:pPr eaLnBrk="1" hangingPunct="1"/>
            <a:r>
              <a:rPr lang="ru-RU" smtClean="0"/>
              <a:t>Формула Эйлера:</a:t>
            </a:r>
          </a:p>
          <a:p>
            <a:pPr eaLnBrk="1" hangingPunct="1"/>
            <a:endParaRPr lang="ru-RU" smtClean="0"/>
          </a:p>
        </p:txBody>
      </p:sp>
      <p:pic>
        <p:nvPicPr>
          <p:cNvPr id="65539" name="Рисунок 3"/>
          <p:cNvPicPr>
            <a:picLocks noChangeAspect="1" noChangeArrowheads="1"/>
          </p:cNvPicPr>
          <p:nvPr/>
        </p:nvPicPr>
        <p:blipFill>
          <a:blip r:embed="rId2" cstate="print"/>
          <a:srcRect/>
          <a:stretch>
            <a:fillRect/>
          </a:stretch>
        </p:blipFill>
        <p:spPr bwMode="auto">
          <a:xfrm>
            <a:off x="500063" y="2286000"/>
            <a:ext cx="3071812" cy="1071563"/>
          </a:xfrm>
          <a:prstGeom prst="rect">
            <a:avLst/>
          </a:prstGeom>
          <a:noFill/>
          <a:ln w="9525">
            <a:noFill/>
            <a:miter lim="800000"/>
            <a:headEnd/>
            <a:tailEnd/>
          </a:ln>
        </p:spPr>
      </p:pic>
      <p:sp>
        <p:nvSpPr>
          <p:cNvPr id="65540" name="Rectangle 1"/>
          <p:cNvSpPr>
            <a:spLocks noChangeArrowheads="1"/>
          </p:cNvSpPr>
          <p:nvPr/>
        </p:nvSpPr>
        <p:spPr bwMode="auto">
          <a:xfrm>
            <a:off x="428625" y="3929063"/>
            <a:ext cx="7429500" cy="2246312"/>
          </a:xfrm>
          <a:prstGeom prst="rect">
            <a:avLst/>
          </a:prstGeom>
          <a:noFill/>
          <a:ln w="9525">
            <a:noFill/>
            <a:miter lim="800000"/>
            <a:headEnd/>
            <a:tailEnd/>
          </a:ln>
        </p:spPr>
        <p:txBody>
          <a:bodyPr anchor="ctr">
            <a:spAutoFit/>
          </a:bodyPr>
          <a:lstStyle/>
          <a:p>
            <a:r>
              <a:rPr lang="ru-RU" sz="2800">
                <a:latin typeface="Times New Roman" pitchFamily="18" charset="0"/>
                <a:ea typeface="Calibri" pitchFamily="34" charset="0"/>
                <a:cs typeface="Times New Roman" pitchFamily="18" charset="0"/>
              </a:rPr>
              <a:t>позволяет определить тригонометрические функции от комплексных аргументов через экспоненту или (с помощью рядов) как аналитическое продолжение их вещественных аналогов:</a:t>
            </a:r>
            <a:endParaRPr lang="ru-RU" sz="2800">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noChangeArrowheads="1"/>
          </p:cNvPicPr>
          <p:nvPr/>
        </p:nvPicPr>
        <p:blipFill>
          <a:blip r:embed="rId2" cstate="print"/>
          <a:srcRect/>
          <a:stretch>
            <a:fillRect/>
          </a:stretch>
        </p:blipFill>
        <p:spPr bwMode="auto">
          <a:xfrm>
            <a:off x="428625" y="285750"/>
            <a:ext cx="3857625" cy="514350"/>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428625" y="1000125"/>
            <a:ext cx="3419475" cy="514350"/>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428625" y="1785938"/>
            <a:ext cx="2500313" cy="571500"/>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428625" y="2571750"/>
            <a:ext cx="2500313" cy="642938"/>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428625" y="3500438"/>
            <a:ext cx="2571750" cy="642937"/>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428625" y="4429125"/>
            <a:ext cx="2571750" cy="571500"/>
          </a:xfrm>
          <a:prstGeom prst="rect">
            <a:avLst/>
          </a:prstGeom>
          <a:noFill/>
          <a:ln w="9525">
            <a:noFill/>
            <a:miter lim="800000"/>
            <a:headEnd/>
            <a:tailEnd/>
          </a:ln>
        </p:spPr>
      </p:pic>
      <p:sp>
        <p:nvSpPr>
          <p:cNvPr id="10" name="TextBox 9"/>
          <p:cNvSpPr txBox="1">
            <a:spLocks noChangeArrowheads="1"/>
          </p:cNvSpPr>
          <p:nvPr/>
        </p:nvSpPr>
        <p:spPr bwMode="auto">
          <a:xfrm>
            <a:off x="357188" y="5429250"/>
            <a:ext cx="8286750" cy="646113"/>
          </a:xfrm>
          <a:prstGeom prst="rect">
            <a:avLst/>
          </a:prstGeom>
          <a:noFill/>
          <a:ln w="9525">
            <a:noFill/>
            <a:miter lim="800000"/>
            <a:headEnd/>
            <a:tailEnd/>
          </a:ln>
        </p:spPr>
        <p:txBody>
          <a:bodyPr>
            <a:spAutoFit/>
          </a:bodyPr>
          <a:lstStyle/>
          <a:p>
            <a:r>
              <a:rPr lang="ru-RU">
                <a:latin typeface="Calibri" pitchFamily="34" charset="0"/>
              </a:rPr>
              <a:t>Соответственно, для вещественного x,</a:t>
            </a:r>
          </a:p>
          <a:p>
            <a:endParaRPr lang="ru-RU">
              <a:latin typeface="Calibri" pitchFamily="34" charset="0"/>
            </a:endParaRPr>
          </a:p>
        </p:txBody>
      </p:sp>
      <p:pic>
        <p:nvPicPr>
          <p:cNvPr id="11" name="Рисунок 10"/>
          <p:cNvPicPr>
            <a:picLocks noChangeAspect="1" noChangeArrowheads="1"/>
          </p:cNvPicPr>
          <p:nvPr/>
        </p:nvPicPr>
        <p:blipFill>
          <a:blip r:embed="rId8" cstate="print"/>
          <a:srcRect/>
          <a:stretch>
            <a:fillRect/>
          </a:stretch>
        </p:blipFill>
        <p:spPr bwMode="auto">
          <a:xfrm>
            <a:off x="428625" y="5857875"/>
            <a:ext cx="1257300" cy="219075"/>
          </a:xfrm>
          <a:prstGeom prst="rect">
            <a:avLst/>
          </a:prstGeom>
          <a:noFill/>
          <a:ln w="9525">
            <a:noFill/>
            <a:miter lim="800000"/>
            <a:headEnd/>
            <a:tailEnd/>
          </a:ln>
        </p:spPr>
      </p:pic>
      <p:pic>
        <p:nvPicPr>
          <p:cNvPr id="12" name="Рисунок 11"/>
          <p:cNvPicPr>
            <a:picLocks noChangeAspect="1" noChangeArrowheads="1"/>
          </p:cNvPicPr>
          <p:nvPr/>
        </p:nvPicPr>
        <p:blipFill>
          <a:blip r:embed="rId9" cstate="print"/>
          <a:srcRect/>
          <a:stretch>
            <a:fillRect/>
          </a:stretch>
        </p:blipFill>
        <p:spPr bwMode="auto">
          <a:xfrm>
            <a:off x="428625" y="6286500"/>
            <a:ext cx="1238250" cy="219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from="(-#ppt_w/2)" to="(#ppt_x)" calcmode="lin" valueType="num">
                                      <p:cBhvr>
                                        <p:cTn id="13" dur="600" fill="hold">
                                          <p:stCondLst>
                                            <p:cond delay="0"/>
                                          </p:stCondLst>
                                        </p:cTn>
                                        <p:tgtEl>
                                          <p:spTgt spid="5"/>
                                        </p:tgtEl>
                                        <p:attrNameLst>
                                          <p:attrName>ppt_x</p:attrName>
                                        </p:attrNameLst>
                                      </p:cBhvr>
                                    </p:anim>
                                    <p:anim from="0" to="-1.0" calcmode="lin" valueType="num">
                                      <p:cBhvr>
                                        <p:cTn id="14" dur="200" decel="50000" autoRev="1" fill="hold">
                                          <p:stCondLst>
                                            <p:cond delay="600"/>
                                          </p:stCondLst>
                                        </p:cTn>
                                        <p:tgtEl>
                                          <p:spTgt spid="5"/>
                                        </p:tgtEl>
                                        <p:attrNameLst>
                                          <p:attrName>xshear</p:attrName>
                                        </p:attrNameLst>
                                      </p:cBhvr>
                                    </p:anim>
                                    <p:animScale>
                                      <p:cBhvr>
                                        <p:cTn id="15" dur="200" decel="100000" autoRev="1" fill="hold">
                                          <p:stCondLst>
                                            <p:cond delay="600"/>
                                          </p:stCondLst>
                                        </p:cTn>
                                        <p:tgtEl>
                                          <p:spTgt spid="5"/>
                                        </p:tgtEl>
                                      </p:cBhvr>
                                      <p:from x="100000" y="100000"/>
                                      <p:to x="80000" y="100000"/>
                                    </p:animScale>
                                    <p:anim by="(#ppt_h/3+#ppt_w*0.1)" calcmode="lin" valueType="num">
                                      <p:cBhvr additive="sum">
                                        <p:cTn id="16" dur="200" decel="100000" autoRev="1" fill="hold">
                                          <p:stCondLst>
                                            <p:cond delay="600"/>
                                          </p:stCondLst>
                                        </p:cTn>
                                        <p:tgtEl>
                                          <p:spTgt spid="5"/>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from="(-#ppt_w/2)" to="(#ppt_x)" calcmode="lin" valueType="num">
                                      <p:cBhvr>
                                        <p:cTn id="19" dur="600" fill="hold">
                                          <p:stCondLst>
                                            <p:cond delay="0"/>
                                          </p:stCondLst>
                                        </p:cTn>
                                        <p:tgtEl>
                                          <p:spTgt spid="6"/>
                                        </p:tgtEl>
                                        <p:attrNameLst>
                                          <p:attrName>ppt_x</p:attrName>
                                        </p:attrNameLst>
                                      </p:cBhvr>
                                    </p:anim>
                                    <p:anim from="0" to="-1.0" calcmode="lin" valueType="num">
                                      <p:cBhvr>
                                        <p:cTn id="20" dur="200" decel="50000" autoRev="1" fill="hold">
                                          <p:stCondLst>
                                            <p:cond delay="600"/>
                                          </p:stCondLst>
                                        </p:cTn>
                                        <p:tgtEl>
                                          <p:spTgt spid="6"/>
                                        </p:tgtEl>
                                        <p:attrNameLst>
                                          <p:attrName>xshear</p:attrName>
                                        </p:attrNameLst>
                                      </p:cBhvr>
                                    </p:anim>
                                    <p:animScale>
                                      <p:cBhvr>
                                        <p:cTn id="21" dur="200" decel="100000" autoRev="1" fill="hold">
                                          <p:stCondLst>
                                            <p:cond delay="600"/>
                                          </p:stCondLst>
                                        </p:cTn>
                                        <p:tgtEl>
                                          <p:spTgt spid="6"/>
                                        </p:tgtEl>
                                      </p:cBhvr>
                                      <p:from x="100000" y="100000"/>
                                      <p:to x="80000" y="100000"/>
                                    </p:animScale>
                                    <p:anim by="(#ppt_h/3+#ppt_w*0.1)" calcmode="lin" valueType="num">
                                      <p:cBhvr additive="sum">
                                        <p:cTn id="22" dur="200" decel="100000" autoRev="1" fill="hold">
                                          <p:stCondLst>
                                            <p:cond delay="600"/>
                                          </p:stCondLst>
                                        </p:cTn>
                                        <p:tgtEl>
                                          <p:spTgt spid="6"/>
                                        </p:tgtEl>
                                        <p:attrNameLst>
                                          <p:attrName>ppt_x</p:attrName>
                                        </p:attrNameLst>
                                      </p:cBhvr>
                                    </p:anim>
                                  </p:childTnLst>
                                </p:cTn>
                              </p:par>
                              <p:par>
                                <p:cTn id="23" presetID="34"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from="(-#ppt_w/2)" to="(#ppt_x)" calcmode="lin" valueType="num">
                                      <p:cBhvr>
                                        <p:cTn id="25" dur="600" fill="hold">
                                          <p:stCondLst>
                                            <p:cond delay="0"/>
                                          </p:stCondLst>
                                        </p:cTn>
                                        <p:tgtEl>
                                          <p:spTgt spid="7"/>
                                        </p:tgtEl>
                                        <p:attrNameLst>
                                          <p:attrName>ppt_x</p:attrName>
                                        </p:attrNameLst>
                                      </p:cBhvr>
                                    </p:anim>
                                    <p:anim from="0" to="-1.0" calcmode="lin" valueType="num">
                                      <p:cBhvr>
                                        <p:cTn id="26" dur="200" decel="50000" autoRev="1" fill="hold">
                                          <p:stCondLst>
                                            <p:cond delay="600"/>
                                          </p:stCondLst>
                                        </p:cTn>
                                        <p:tgtEl>
                                          <p:spTgt spid="7"/>
                                        </p:tgtEl>
                                        <p:attrNameLst>
                                          <p:attrName>xshear</p:attrName>
                                        </p:attrNameLst>
                                      </p:cBhvr>
                                    </p:anim>
                                    <p:animScale>
                                      <p:cBhvr>
                                        <p:cTn id="27" dur="200" decel="100000" autoRev="1" fill="hold">
                                          <p:stCondLst>
                                            <p:cond delay="600"/>
                                          </p:stCondLst>
                                        </p:cTn>
                                        <p:tgtEl>
                                          <p:spTgt spid="7"/>
                                        </p:tgtEl>
                                      </p:cBhvr>
                                      <p:from x="100000" y="100000"/>
                                      <p:to x="80000" y="100000"/>
                                    </p:animScale>
                                    <p:anim by="(#ppt_h/3+#ppt_w*0.1)" calcmode="lin" valueType="num">
                                      <p:cBhvr additive="sum">
                                        <p:cTn id="28" dur="200" decel="100000" autoRev="1" fill="hold">
                                          <p:stCondLst>
                                            <p:cond delay="600"/>
                                          </p:stCondLst>
                                        </p:cTn>
                                        <p:tgtEl>
                                          <p:spTgt spid="7"/>
                                        </p:tgtEl>
                                        <p:attrNameLst>
                                          <p:attrName>ppt_x</p:attrName>
                                        </p:attrNameLst>
                                      </p:cBhvr>
                                    </p:anim>
                                  </p:childTnLst>
                                </p:cTn>
                              </p:par>
                              <p:par>
                                <p:cTn id="29" presetID="34"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from="(-#ppt_w/2)" to="(#ppt_x)" calcmode="lin" valueType="num">
                                      <p:cBhvr>
                                        <p:cTn id="31" dur="600" fill="hold">
                                          <p:stCondLst>
                                            <p:cond delay="0"/>
                                          </p:stCondLst>
                                        </p:cTn>
                                        <p:tgtEl>
                                          <p:spTgt spid="8"/>
                                        </p:tgtEl>
                                        <p:attrNameLst>
                                          <p:attrName>ppt_x</p:attrName>
                                        </p:attrNameLst>
                                      </p:cBhvr>
                                    </p:anim>
                                    <p:anim from="0" to="-1.0" calcmode="lin" valueType="num">
                                      <p:cBhvr>
                                        <p:cTn id="32" dur="200" decel="50000" autoRev="1" fill="hold">
                                          <p:stCondLst>
                                            <p:cond delay="600"/>
                                          </p:stCondLst>
                                        </p:cTn>
                                        <p:tgtEl>
                                          <p:spTgt spid="8"/>
                                        </p:tgtEl>
                                        <p:attrNameLst>
                                          <p:attrName>xshear</p:attrName>
                                        </p:attrNameLst>
                                      </p:cBhvr>
                                    </p:anim>
                                    <p:animScale>
                                      <p:cBhvr>
                                        <p:cTn id="33" dur="200" decel="100000" autoRev="1" fill="hold">
                                          <p:stCondLst>
                                            <p:cond delay="600"/>
                                          </p:stCondLst>
                                        </p:cTn>
                                        <p:tgtEl>
                                          <p:spTgt spid="8"/>
                                        </p:tgtEl>
                                      </p:cBhvr>
                                      <p:from x="100000" y="100000"/>
                                      <p:to x="80000" y="100000"/>
                                    </p:animScale>
                                    <p:anim by="(#ppt_h/3+#ppt_w*0.1)" calcmode="lin" valueType="num">
                                      <p:cBhvr additive="sum">
                                        <p:cTn id="34" dur="200" decel="100000" autoRev="1" fill="hold">
                                          <p:stCondLst>
                                            <p:cond delay="600"/>
                                          </p:stCondLst>
                                        </p:cTn>
                                        <p:tgtEl>
                                          <p:spTgt spid="8"/>
                                        </p:tgtEl>
                                        <p:attrNameLst>
                                          <p:attrName>ppt_x</p:attrName>
                                        </p:attrNameLst>
                                      </p:cBhvr>
                                    </p:anim>
                                  </p:childTnLst>
                                </p:cTn>
                              </p:par>
                              <p:par>
                                <p:cTn id="35" presetID="34"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from="(-#ppt_w/2)" to="(#ppt_x)" calcmode="lin" valueType="num">
                                      <p:cBhvr>
                                        <p:cTn id="37" dur="600" fill="hold">
                                          <p:stCondLst>
                                            <p:cond delay="0"/>
                                          </p:stCondLst>
                                        </p:cTn>
                                        <p:tgtEl>
                                          <p:spTgt spid="9"/>
                                        </p:tgtEl>
                                        <p:attrNameLst>
                                          <p:attrName>ppt_x</p:attrName>
                                        </p:attrNameLst>
                                      </p:cBhvr>
                                    </p:anim>
                                    <p:anim from="0" to="-1.0" calcmode="lin" valueType="num">
                                      <p:cBhvr>
                                        <p:cTn id="38" dur="200" decel="50000" autoRev="1" fill="hold">
                                          <p:stCondLst>
                                            <p:cond delay="600"/>
                                          </p:stCondLst>
                                        </p:cTn>
                                        <p:tgtEl>
                                          <p:spTgt spid="9"/>
                                        </p:tgtEl>
                                        <p:attrNameLst>
                                          <p:attrName>xshear</p:attrName>
                                        </p:attrNameLst>
                                      </p:cBhvr>
                                    </p:anim>
                                    <p:animScale>
                                      <p:cBhvr>
                                        <p:cTn id="39" dur="200" decel="100000" autoRev="1" fill="hold">
                                          <p:stCondLst>
                                            <p:cond delay="600"/>
                                          </p:stCondLst>
                                        </p:cTn>
                                        <p:tgtEl>
                                          <p:spTgt spid="9"/>
                                        </p:tgtEl>
                                      </p:cBhvr>
                                      <p:from x="100000" y="100000"/>
                                      <p:to x="80000" y="100000"/>
                                    </p:animScale>
                                    <p:anim by="(#ppt_h/3+#ppt_w*0.1)" calcmode="lin" valueType="num">
                                      <p:cBhvr additive="sum">
                                        <p:cTn id="40" dur="200" decel="100000" autoRev="1" fill="hold">
                                          <p:stCondLst>
                                            <p:cond delay="600"/>
                                          </p:stCondLst>
                                        </p:cTn>
                                        <p:tgtEl>
                                          <p:spTgt spid="9"/>
                                        </p:tgtEl>
                                        <p:attrNameLst>
                                          <p:attrName>ppt_x</p:attrName>
                                        </p:attrNameLst>
                                      </p:cBhvr>
                                    </p:anim>
                                  </p:childTnLst>
                                </p:cTn>
                              </p:par>
                              <p:par>
                                <p:cTn id="41" presetID="34"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from="(-#ppt_w/2)" to="(#ppt_x)" calcmode="lin" valueType="num">
                                      <p:cBhvr>
                                        <p:cTn id="43" dur="600" fill="hold">
                                          <p:stCondLst>
                                            <p:cond delay="0"/>
                                          </p:stCondLst>
                                        </p:cTn>
                                        <p:tgtEl>
                                          <p:spTgt spid="11"/>
                                        </p:tgtEl>
                                        <p:attrNameLst>
                                          <p:attrName>ppt_x</p:attrName>
                                        </p:attrNameLst>
                                      </p:cBhvr>
                                    </p:anim>
                                    <p:anim from="0" to="-1.0" calcmode="lin" valueType="num">
                                      <p:cBhvr>
                                        <p:cTn id="44" dur="200" decel="50000" autoRev="1" fill="hold">
                                          <p:stCondLst>
                                            <p:cond delay="600"/>
                                          </p:stCondLst>
                                        </p:cTn>
                                        <p:tgtEl>
                                          <p:spTgt spid="11"/>
                                        </p:tgtEl>
                                        <p:attrNameLst>
                                          <p:attrName>xshear</p:attrName>
                                        </p:attrNameLst>
                                      </p:cBhvr>
                                    </p:anim>
                                    <p:animScale>
                                      <p:cBhvr>
                                        <p:cTn id="45" dur="200" decel="100000" autoRev="1" fill="hold">
                                          <p:stCondLst>
                                            <p:cond delay="600"/>
                                          </p:stCondLst>
                                        </p:cTn>
                                        <p:tgtEl>
                                          <p:spTgt spid="11"/>
                                        </p:tgtEl>
                                      </p:cBhvr>
                                      <p:from x="100000" y="100000"/>
                                      <p:to x="80000" y="100000"/>
                                    </p:animScale>
                                    <p:anim by="(#ppt_h/3+#ppt_w*0.1)" calcmode="lin" valueType="num">
                                      <p:cBhvr additive="sum">
                                        <p:cTn id="46" dur="200" decel="100000" autoRev="1" fill="hold">
                                          <p:stCondLst>
                                            <p:cond delay="600"/>
                                          </p:stCondLst>
                                        </p:cTn>
                                        <p:tgtEl>
                                          <p:spTgt spid="11"/>
                                        </p:tgtEl>
                                        <p:attrNameLst>
                                          <p:attrName>ppt_x</p:attrName>
                                        </p:attrNameLst>
                                      </p:cBhvr>
                                    </p:anim>
                                  </p:childTnLst>
                                </p:cTn>
                              </p:par>
                              <p:par>
                                <p:cTn id="47" presetID="34"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from="(-#ppt_w/2)" to="(#ppt_x)" calcmode="lin" valueType="num">
                                      <p:cBhvr>
                                        <p:cTn id="49" dur="600" fill="hold">
                                          <p:stCondLst>
                                            <p:cond delay="0"/>
                                          </p:stCondLst>
                                        </p:cTn>
                                        <p:tgtEl>
                                          <p:spTgt spid="12"/>
                                        </p:tgtEl>
                                        <p:attrNameLst>
                                          <p:attrName>ppt_x</p:attrName>
                                        </p:attrNameLst>
                                      </p:cBhvr>
                                    </p:anim>
                                    <p:anim from="0" to="-1.0" calcmode="lin" valueType="num">
                                      <p:cBhvr>
                                        <p:cTn id="50" dur="200" decel="50000" autoRev="1" fill="hold">
                                          <p:stCondLst>
                                            <p:cond delay="600"/>
                                          </p:stCondLst>
                                        </p:cTn>
                                        <p:tgtEl>
                                          <p:spTgt spid="12"/>
                                        </p:tgtEl>
                                        <p:attrNameLst>
                                          <p:attrName>xshear</p:attrName>
                                        </p:attrNameLst>
                                      </p:cBhvr>
                                    </p:anim>
                                    <p:animScale>
                                      <p:cBhvr>
                                        <p:cTn id="51" dur="200" decel="100000" autoRev="1" fill="hold">
                                          <p:stCondLst>
                                            <p:cond delay="600"/>
                                          </p:stCondLst>
                                        </p:cTn>
                                        <p:tgtEl>
                                          <p:spTgt spid="12"/>
                                        </p:tgtEl>
                                      </p:cBhvr>
                                      <p:from x="100000" y="100000"/>
                                      <p:to x="80000" y="100000"/>
                                    </p:animScale>
                                    <p:anim by="(#ppt_h/3+#ppt_w*0.1)" calcmode="lin" valueType="num">
                                      <p:cBhvr additive="sum">
                                        <p:cTn id="52" dur="200" decel="100000" autoRev="1" fill="hold">
                                          <p:stCondLst>
                                            <p:cond delay="600"/>
                                          </p:stCondLst>
                                        </p:cTn>
                                        <p:tgtEl>
                                          <p:spTgt spid="12"/>
                                        </p:tgtEl>
                                        <p:attrNameLst>
                                          <p:attrName>ppt_x</p:attrName>
                                        </p:attrNameLst>
                                      </p:cBhvr>
                                    </p:anim>
                                  </p:childTnLst>
                                </p:cTn>
                              </p:par>
                              <p:par>
                                <p:cTn id="53" presetID="56" presetClass="entr" presetSubtype="0" fill="hold" grpId="0" nodeType="withEffect">
                                  <p:stCondLst>
                                    <p:cond delay="0"/>
                                  </p:stCondLst>
                                  <p:iterate type="lt">
                                    <p:tmPct val="10000"/>
                                  </p:iterate>
                                  <p:childTnLst>
                                    <p:set>
                                      <p:cBhvr>
                                        <p:cTn id="54" dur="1" fill="hold">
                                          <p:stCondLst>
                                            <p:cond delay="0"/>
                                          </p:stCondLst>
                                        </p:cTn>
                                        <p:tgtEl>
                                          <p:spTgt spid="10"/>
                                        </p:tgtEl>
                                        <p:attrNameLst>
                                          <p:attrName>style.visibility</p:attrName>
                                        </p:attrNameLst>
                                      </p:cBhvr>
                                      <p:to>
                                        <p:strVal val="visible"/>
                                      </p:to>
                                    </p:set>
                                    <p:anim by="(-#ppt_w*2)" calcmode="lin" valueType="num">
                                      <p:cBhvr rctx="PPT">
                                        <p:cTn id="55" dur="500" autoRev="1" fill="hold">
                                          <p:stCondLst>
                                            <p:cond delay="0"/>
                                          </p:stCondLst>
                                        </p:cTn>
                                        <p:tgtEl>
                                          <p:spTgt spid="10"/>
                                        </p:tgtEl>
                                        <p:attrNameLst>
                                          <p:attrName>ppt_w</p:attrName>
                                        </p:attrNameLst>
                                      </p:cBhvr>
                                    </p:anim>
                                    <p:anim by="(#ppt_w*0.50)" calcmode="lin" valueType="num">
                                      <p:cBhvr>
                                        <p:cTn id="56" dur="500" decel="50000" autoRev="1" fill="hold">
                                          <p:stCondLst>
                                            <p:cond delay="0"/>
                                          </p:stCondLst>
                                        </p:cTn>
                                        <p:tgtEl>
                                          <p:spTgt spid="10"/>
                                        </p:tgtEl>
                                        <p:attrNameLst>
                                          <p:attrName>ppt_x</p:attrName>
                                        </p:attrNameLst>
                                      </p:cBhvr>
                                    </p:anim>
                                    <p:anim from="(-#ppt_h/2)" to="(#ppt_y)" calcmode="lin" valueType="num">
                                      <p:cBhvr>
                                        <p:cTn id="57" dur="1000" fill="hold">
                                          <p:stCondLst>
                                            <p:cond delay="0"/>
                                          </p:stCondLst>
                                        </p:cTn>
                                        <p:tgtEl>
                                          <p:spTgt spid="10"/>
                                        </p:tgtEl>
                                        <p:attrNameLst>
                                          <p:attrName>ppt_y</p:attrName>
                                        </p:attrNameLst>
                                      </p:cBhvr>
                                    </p:anim>
                                    <p:animRot by="21600000">
                                      <p:cBhvr>
                                        <p:cTn id="58"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Содержимое 2"/>
          <p:cNvSpPr>
            <a:spLocks noGrp="1"/>
          </p:cNvSpPr>
          <p:nvPr>
            <p:ph idx="1"/>
          </p:nvPr>
        </p:nvSpPr>
        <p:spPr>
          <a:xfrm>
            <a:off x="457200" y="500063"/>
            <a:ext cx="8229600" cy="5626100"/>
          </a:xfrm>
        </p:spPr>
        <p:txBody>
          <a:bodyPr/>
          <a:lstStyle/>
          <a:p>
            <a:pPr eaLnBrk="1" hangingPunct="1"/>
            <a:r>
              <a:rPr lang="ru-RU" sz="2800" smtClean="0"/>
              <a:t>Комплексные синус и косинус тесно связаны с гиперболическими функциями:</a:t>
            </a:r>
          </a:p>
          <a:p>
            <a:pPr eaLnBrk="1" hangingPunct="1"/>
            <a:endParaRPr lang="ru-RU" smtClean="0"/>
          </a:p>
        </p:txBody>
      </p:sp>
      <p:pic>
        <p:nvPicPr>
          <p:cNvPr id="4" name="Рисунок 3"/>
          <p:cNvPicPr>
            <a:picLocks noChangeAspect="1" noChangeArrowheads="1"/>
          </p:cNvPicPr>
          <p:nvPr/>
        </p:nvPicPr>
        <p:blipFill>
          <a:blip r:embed="rId2" cstate="print"/>
          <a:srcRect/>
          <a:stretch>
            <a:fillRect/>
          </a:stretch>
        </p:blipFill>
        <p:spPr bwMode="auto">
          <a:xfrm>
            <a:off x="571500" y="1500188"/>
            <a:ext cx="3090863" cy="385762"/>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571500" y="2071688"/>
            <a:ext cx="3243263" cy="314325"/>
          </a:xfrm>
          <a:prstGeom prst="rect">
            <a:avLst/>
          </a:prstGeom>
          <a:noFill/>
          <a:ln w="9525">
            <a:noFill/>
            <a:miter lim="800000"/>
            <a:headEnd/>
            <a:tailEnd/>
          </a:ln>
        </p:spPr>
      </p:pic>
      <p:sp>
        <p:nvSpPr>
          <p:cNvPr id="67588" name="TextBox 5"/>
          <p:cNvSpPr txBox="1">
            <a:spLocks noChangeArrowheads="1"/>
          </p:cNvSpPr>
          <p:nvPr/>
        </p:nvSpPr>
        <p:spPr bwMode="auto">
          <a:xfrm>
            <a:off x="500063" y="2857500"/>
            <a:ext cx="8286750" cy="4246563"/>
          </a:xfrm>
          <a:prstGeom prst="rect">
            <a:avLst/>
          </a:prstGeom>
          <a:noFill/>
          <a:ln w="9525">
            <a:noFill/>
            <a:miter lim="800000"/>
            <a:headEnd/>
            <a:tailEnd/>
          </a:ln>
        </p:spPr>
        <p:txBody>
          <a:bodyPr>
            <a:spAutoFit/>
          </a:bodyPr>
          <a:lstStyle/>
          <a:p>
            <a:r>
              <a:rPr lang="ru-RU" sz="2800">
                <a:latin typeface="Calibri" pitchFamily="34" charset="0"/>
              </a:rPr>
              <a:t>Большинство перечисленных выше свойств тригонометрических функций сохраняются и в комплексном случае. Некоторые дополнительные свойства:</a:t>
            </a:r>
          </a:p>
          <a:p>
            <a:r>
              <a:rPr lang="ru-RU" sz="2800">
                <a:latin typeface="Calibri" pitchFamily="34" charset="0"/>
              </a:rPr>
              <a:t>♦ комплексные синус и косинус, в отличие от вещественных, могут принимать сколь угодно большие по модулю значения;</a:t>
            </a:r>
          </a:p>
          <a:p>
            <a:r>
              <a:rPr lang="ru-RU" sz="2800">
                <a:latin typeface="Calibri" pitchFamily="34" charset="0"/>
              </a:rPr>
              <a:t>♦ все нули комплексных синуса и косинуса лежат на вещественной оси.</a:t>
            </a:r>
          </a:p>
          <a:p>
            <a:endParaRPr lang="ru-RU">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Комплексные графики</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buFont typeface="Arial" charset="0"/>
              <a:buNone/>
            </a:pPr>
            <a:r>
              <a:rPr lang="ru-RU" b="1" i="1" smtClean="0"/>
              <a:t> </a:t>
            </a:r>
            <a:endParaRPr lang="ru-RU" smtClean="0"/>
          </a:p>
          <a:p>
            <a:pPr eaLnBrk="1" hangingPunct="1"/>
            <a:r>
              <a:rPr lang="ru-RU" b="1" i="1" smtClean="0"/>
              <a:t>На следующих графиках изображена комплексная плоскость, а значения функций выделены цветом. Яркость отражает абсолютное значение (чёрный — ноль). Цвет изменяется от аргумента и угла согласно карте</a:t>
            </a:r>
            <a:endParaRPr lang="ru-RU" smtClean="0"/>
          </a:p>
          <a:p>
            <a:pPr eaLnBrk="1" hangingPunct="1"/>
            <a:endParaRPr lang="ru-RU"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25"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27" dur="80"/>
                                        <p:tgtEl>
                                          <p:spTgt spid="3">
                                            <p:txEl>
                                              <p:pRg st="0" end="0"/>
                                            </p:txEl>
                                          </p:spTgt>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7" presetClass="entr" presetSubtype="0" fill="hold" grpId="0" nodeType="clickEffect">
                                  <p:stCondLst>
                                    <p:cond delay="0"/>
                                  </p:stCondLst>
                                  <p:iterate type="lt">
                                    <p:tmPct val="50000"/>
                                  </p:iterate>
                                  <p:childTnLst>
                                    <p:set>
                                      <p:cBhvr>
                                        <p:cTn id="31"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32"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34" dur="80"/>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1143000"/>
          </a:xfrm>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63500">
                    <a:schemeClr val="accent2">
                      <a:satMod val="175000"/>
                      <a:alpha val="40000"/>
                    </a:schemeClr>
                  </a:glow>
                  <a:outerShdw blurRad="50800" dist="39000" dir="5460000" algn="tl">
                    <a:srgbClr val="000000">
                      <a:alpha val="38000"/>
                    </a:srgbClr>
                  </a:outerShdw>
                </a:effectLst>
              </a:rPr>
              <a:t> Тригонометрические функции в комплексной плоскости</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63500">
                  <a:schemeClr val="accent2">
                    <a:satMod val="175000"/>
                    <a:alpha val="40000"/>
                  </a:schemeClr>
                </a:glow>
                <a:outerShdw blurRad="50800" dist="39000" dir="5460000" algn="tl">
                  <a:srgbClr val="000000">
                    <a:alpha val="38000"/>
                  </a:srgbClr>
                </a:outerShdw>
              </a:effectLst>
            </a:endParaRPr>
          </a:p>
        </p:txBody>
      </p:sp>
      <p:pic>
        <p:nvPicPr>
          <p:cNvPr id="4" name="Содержимое 3"/>
          <p:cNvPicPr>
            <a:picLocks noGrp="1"/>
          </p:cNvPicPr>
          <p:nvPr>
            <p:ph idx="1"/>
          </p:nvPr>
        </p:nvPicPr>
        <p:blipFill>
          <a:blip r:embed="rId2" cstate="print"/>
          <a:srcRect/>
          <a:stretch>
            <a:fillRect/>
          </a:stretch>
        </p:blipFill>
        <p:spPr>
          <a:xfrm>
            <a:off x="785813" y="1785938"/>
            <a:ext cx="1357312" cy="1428750"/>
          </a:xfrm>
        </p:spPr>
      </p:pic>
      <p:pic>
        <p:nvPicPr>
          <p:cNvPr id="5" name="Рисунок 4"/>
          <p:cNvPicPr>
            <a:picLocks noChangeAspect="1" noChangeArrowheads="1"/>
          </p:cNvPicPr>
          <p:nvPr/>
        </p:nvPicPr>
        <p:blipFill>
          <a:blip r:embed="rId3" cstate="print"/>
          <a:srcRect/>
          <a:stretch>
            <a:fillRect/>
          </a:stretch>
        </p:blipFill>
        <p:spPr bwMode="auto">
          <a:xfrm>
            <a:off x="2643188" y="1785938"/>
            <a:ext cx="1400175" cy="1452562"/>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4572000" y="1785938"/>
            <a:ext cx="1390650" cy="1428750"/>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6500813" y="1857375"/>
            <a:ext cx="1381125" cy="1381125"/>
          </a:xfrm>
          <a:prstGeom prst="rect">
            <a:avLst/>
          </a:prstGeom>
          <a:noFill/>
          <a:ln w="9525">
            <a:noFill/>
            <a:miter lim="800000"/>
            <a:headEnd/>
            <a:tailEnd/>
          </a:ln>
        </p:spPr>
      </p:pic>
      <p:pic>
        <p:nvPicPr>
          <p:cNvPr id="8" name="Рисунок 7"/>
          <p:cNvPicPr>
            <a:picLocks noChangeAspect="1" noChangeArrowheads="1"/>
          </p:cNvPicPr>
          <p:nvPr/>
        </p:nvPicPr>
        <p:blipFill>
          <a:blip r:embed="rId6" cstate="print"/>
          <a:srcRect/>
          <a:stretch>
            <a:fillRect/>
          </a:stretch>
        </p:blipFill>
        <p:spPr bwMode="auto">
          <a:xfrm>
            <a:off x="1143000" y="3357563"/>
            <a:ext cx="619125" cy="214312"/>
          </a:xfrm>
          <a:prstGeom prst="rect">
            <a:avLst/>
          </a:prstGeom>
          <a:noFill/>
          <a:ln w="9525">
            <a:noFill/>
            <a:miter lim="800000"/>
            <a:headEnd/>
            <a:tailEnd/>
          </a:ln>
        </p:spPr>
      </p:pic>
      <p:pic>
        <p:nvPicPr>
          <p:cNvPr id="9" name="Рисунок 8"/>
          <p:cNvPicPr>
            <a:picLocks noChangeAspect="1" noChangeArrowheads="1"/>
          </p:cNvPicPr>
          <p:nvPr/>
        </p:nvPicPr>
        <p:blipFill>
          <a:blip r:embed="rId7" cstate="print"/>
          <a:srcRect/>
          <a:stretch>
            <a:fillRect/>
          </a:stretch>
        </p:blipFill>
        <p:spPr bwMode="auto">
          <a:xfrm>
            <a:off x="3143250" y="3429000"/>
            <a:ext cx="557213" cy="185738"/>
          </a:xfrm>
          <a:prstGeom prst="rect">
            <a:avLst/>
          </a:prstGeom>
          <a:noFill/>
          <a:ln w="9525">
            <a:noFill/>
            <a:miter lim="800000"/>
            <a:headEnd/>
            <a:tailEnd/>
          </a:ln>
        </p:spPr>
      </p:pic>
      <p:pic>
        <p:nvPicPr>
          <p:cNvPr id="10" name="Рисунок 9"/>
          <p:cNvPicPr>
            <a:picLocks noChangeAspect="1" noChangeArrowheads="1"/>
          </p:cNvPicPr>
          <p:nvPr/>
        </p:nvPicPr>
        <p:blipFill>
          <a:blip r:embed="rId8" cstate="print"/>
          <a:srcRect/>
          <a:stretch>
            <a:fillRect/>
          </a:stretch>
        </p:blipFill>
        <p:spPr bwMode="auto">
          <a:xfrm>
            <a:off x="5000625" y="3357563"/>
            <a:ext cx="519113" cy="223837"/>
          </a:xfrm>
          <a:prstGeom prst="rect">
            <a:avLst/>
          </a:prstGeom>
          <a:noFill/>
          <a:ln w="9525">
            <a:noFill/>
            <a:miter lim="800000"/>
            <a:headEnd/>
            <a:tailEnd/>
          </a:ln>
        </p:spPr>
      </p:pic>
      <p:pic>
        <p:nvPicPr>
          <p:cNvPr id="11" name="Рисунок 10"/>
          <p:cNvPicPr>
            <a:picLocks noChangeAspect="1" noChangeArrowheads="1"/>
          </p:cNvPicPr>
          <p:nvPr/>
        </p:nvPicPr>
        <p:blipFill>
          <a:blip r:embed="rId9" cstate="print"/>
          <a:srcRect/>
          <a:stretch>
            <a:fillRect/>
          </a:stretch>
        </p:blipFill>
        <p:spPr bwMode="auto">
          <a:xfrm>
            <a:off x="6929438" y="3429000"/>
            <a:ext cx="561975" cy="223838"/>
          </a:xfrm>
          <a:prstGeom prst="rect">
            <a:avLst/>
          </a:prstGeom>
          <a:noFill/>
          <a:ln w="9525">
            <a:noFill/>
            <a:miter lim="800000"/>
            <a:headEnd/>
            <a:tailEnd/>
          </a:ln>
        </p:spPr>
      </p:pic>
      <p:pic>
        <p:nvPicPr>
          <p:cNvPr id="12" name="Рисунок 11"/>
          <p:cNvPicPr>
            <a:picLocks noChangeAspect="1" noChangeArrowheads="1"/>
          </p:cNvPicPr>
          <p:nvPr/>
        </p:nvPicPr>
        <p:blipFill>
          <a:blip r:embed="rId10" cstate="print"/>
          <a:srcRect/>
          <a:stretch>
            <a:fillRect/>
          </a:stretch>
        </p:blipFill>
        <p:spPr bwMode="auto">
          <a:xfrm>
            <a:off x="857250" y="4071938"/>
            <a:ext cx="1333500" cy="1333500"/>
          </a:xfrm>
          <a:prstGeom prst="rect">
            <a:avLst/>
          </a:prstGeom>
          <a:noFill/>
          <a:ln w="9525">
            <a:noFill/>
            <a:miter lim="800000"/>
            <a:headEnd/>
            <a:tailEnd/>
          </a:ln>
        </p:spPr>
      </p:pic>
      <p:pic>
        <p:nvPicPr>
          <p:cNvPr id="13" name="Рисунок 12"/>
          <p:cNvPicPr>
            <a:picLocks noChangeAspect="1" noChangeArrowheads="1"/>
          </p:cNvPicPr>
          <p:nvPr/>
        </p:nvPicPr>
        <p:blipFill>
          <a:blip r:embed="rId11" cstate="print"/>
          <a:srcRect/>
          <a:stretch>
            <a:fillRect/>
          </a:stretch>
        </p:blipFill>
        <p:spPr bwMode="auto">
          <a:xfrm>
            <a:off x="3000375" y="4143375"/>
            <a:ext cx="1333500" cy="1333500"/>
          </a:xfrm>
          <a:prstGeom prst="rect">
            <a:avLst/>
          </a:prstGeom>
          <a:noFill/>
          <a:ln w="9525">
            <a:noFill/>
            <a:miter lim="800000"/>
            <a:headEnd/>
            <a:tailEnd/>
          </a:ln>
        </p:spPr>
      </p:pic>
      <p:pic>
        <p:nvPicPr>
          <p:cNvPr id="14" name="Рисунок 13"/>
          <p:cNvPicPr>
            <a:picLocks noChangeAspect="1" noChangeArrowheads="1"/>
          </p:cNvPicPr>
          <p:nvPr/>
        </p:nvPicPr>
        <p:blipFill>
          <a:blip r:embed="rId12" cstate="print"/>
          <a:srcRect/>
          <a:stretch>
            <a:fillRect/>
          </a:stretch>
        </p:blipFill>
        <p:spPr bwMode="auto">
          <a:xfrm>
            <a:off x="1214438" y="5643563"/>
            <a:ext cx="485775" cy="185737"/>
          </a:xfrm>
          <a:prstGeom prst="rect">
            <a:avLst/>
          </a:prstGeom>
          <a:noFill/>
          <a:ln w="9525">
            <a:noFill/>
            <a:miter lim="800000"/>
            <a:headEnd/>
            <a:tailEnd/>
          </a:ln>
        </p:spPr>
      </p:pic>
      <p:pic>
        <p:nvPicPr>
          <p:cNvPr id="15" name="Рисунок 14"/>
          <p:cNvPicPr>
            <a:picLocks noChangeAspect="1" noChangeArrowheads="1"/>
          </p:cNvPicPr>
          <p:nvPr/>
        </p:nvPicPr>
        <p:blipFill>
          <a:blip r:embed="rId13" cstate="print"/>
          <a:srcRect/>
          <a:stretch>
            <a:fillRect/>
          </a:stretch>
        </p:blipFill>
        <p:spPr bwMode="auto">
          <a:xfrm>
            <a:off x="3286125" y="5643563"/>
            <a:ext cx="714375" cy="1857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style.rotation</p:attrName>
                                        </p:attrNameLst>
                                      </p:cBhvr>
                                      <p:tavLst>
                                        <p:tav tm="0">
                                          <p:val>
                                            <p:fltVal val="720"/>
                                          </p:val>
                                        </p:tav>
                                        <p:tav tm="100000">
                                          <p:val>
                                            <p:fltVal val="0"/>
                                          </p:val>
                                        </p:tav>
                                      </p:tavLst>
                                    </p:anim>
                                    <p:anim calcmode="lin" valueType="num">
                                      <p:cBhvr>
                                        <p:cTn id="15" dur="2000" fill="hold"/>
                                        <p:tgtEl>
                                          <p:spTgt spid="5"/>
                                        </p:tgtEl>
                                        <p:attrNameLst>
                                          <p:attrName>ppt_h</p:attrName>
                                        </p:attrNameLst>
                                      </p:cBhvr>
                                      <p:tavLst>
                                        <p:tav tm="0">
                                          <p:val>
                                            <p:fltVal val="0"/>
                                          </p:val>
                                        </p:tav>
                                        <p:tav tm="100000">
                                          <p:val>
                                            <p:strVal val="#ppt_h"/>
                                          </p:val>
                                        </p:tav>
                                      </p:tavLst>
                                    </p:anim>
                                    <p:anim calcmode="lin" valueType="num">
                                      <p:cBhvr>
                                        <p:cTn id="16" dur="2000" fill="hold"/>
                                        <p:tgtEl>
                                          <p:spTgt spid="5"/>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style.rotation</p:attrName>
                                        </p:attrNameLst>
                                      </p:cBhvr>
                                      <p:tavLst>
                                        <p:tav tm="0">
                                          <p:val>
                                            <p:fltVal val="720"/>
                                          </p:val>
                                        </p:tav>
                                        <p:tav tm="100000">
                                          <p:val>
                                            <p:fltVal val="0"/>
                                          </p:val>
                                        </p:tav>
                                      </p:tavLst>
                                    </p:anim>
                                    <p:anim calcmode="lin" valueType="num">
                                      <p:cBhvr>
                                        <p:cTn id="21" dur="2000" fill="hold"/>
                                        <p:tgtEl>
                                          <p:spTgt spid="6"/>
                                        </p:tgtEl>
                                        <p:attrNameLst>
                                          <p:attrName>ppt_h</p:attrName>
                                        </p:attrNameLst>
                                      </p:cBhvr>
                                      <p:tavLst>
                                        <p:tav tm="0">
                                          <p:val>
                                            <p:fltVal val="0"/>
                                          </p:val>
                                        </p:tav>
                                        <p:tav tm="100000">
                                          <p:val>
                                            <p:strVal val="#ppt_h"/>
                                          </p:val>
                                        </p:tav>
                                      </p:tavLst>
                                    </p:anim>
                                    <p:anim calcmode="lin" valueType="num">
                                      <p:cBhvr>
                                        <p:cTn id="22" dur="2000" fill="hold"/>
                                        <p:tgtEl>
                                          <p:spTgt spid="6"/>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style.rotation</p:attrName>
                                        </p:attrNameLst>
                                      </p:cBhvr>
                                      <p:tavLst>
                                        <p:tav tm="0">
                                          <p:val>
                                            <p:fltVal val="720"/>
                                          </p:val>
                                        </p:tav>
                                        <p:tav tm="100000">
                                          <p:val>
                                            <p:fltVal val="0"/>
                                          </p:val>
                                        </p:tav>
                                      </p:tavLst>
                                    </p:anim>
                                    <p:anim calcmode="lin" valueType="num">
                                      <p:cBhvr>
                                        <p:cTn id="27" dur="2000" fill="hold"/>
                                        <p:tgtEl>
                                          <p:spTgt spid="7"/>
                                        </p:tgtEl>
                                        <p:attrNameLst>
                                          <p:attrName>ppt_h</p:attrName>
                                        </p:attrNameLst>
                                      </p:cBhvr>
                                      <p:tavLst>
                                        <p:tav tm="0">
                                          <p:val>
                                            <p:fltVal val="0"/>
                                          </p:val>
                                        </p:tav>
                                        <p:tav tm="100000">
                                          <p:val>
                                            <p:strVal val="#ppt_h"/>
                                          </p:val>
                                        </p:tav>
                                      </p:tavLst>
                                    </p:anim>
                                    <p:anim calcmode="lin" valueType="num">
                                      <p:cBhvr>
                                        <p:cTn id="28" dur="2000" fill="hold"/>
                                        <p:tgtEl>
                                          <p:spTgt spid="7"/>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anim calcmode="lin" valueType="num">
                                      <p:cBhvr>
                                        <p:cTn id="32" dur="2000" fill="hold"/>
                                        <p:tgtEl>
                                          <p:spTgt spid="8"/>
                                        </p:tgtEl>
                                        <p:attrNameLst>
                                          <p:attrName>style.rotation</p:attrName>
                                        </p:attrNameLst>
                                      </p:cBhvr>
                                      <p:tavLst>
                                        <p:tav tm="0">
                                          <p:val>
                                            <p:fltVal val="720"/>
                                          </p:val>
                                        </p:tav>
                                        <p:tav tm="100000">
                                          <p:val>
                                            <p:fltVal val="0"/>
                                          </p:val>
                                        </p:tav>
                                      </p:tavLst>
                                    </p:anim>
                                    <p:anim calcmode="lin" valueType="num">
                                      <p:cBhvr>
                                        <p:cTn id="33" dur="2000" fill="hold"/>
                                        <p:tgtEl>
                                          <p:spTgt spid="8"/>
                                        </p:tgtEl>
                                        <p:attrNameLst>
                                          <p:attrName>ppt_h</p:attrName>
                                        </p:attrNameLst>
                                      </p:cBhvr>
                                      <p:tavLst>
                                        <p:tav tm="0">
                                          <p:val>
                                            <p:fltVal val="0"/>
                                          </p:val>
                                        </p:tav>
                                        <p:tav tm="100000">
                                          <p:val>
                                            <p:strVal val="#ppt_h"/>
                                          </p:val>
                                        </p:tav>
                                      </p:tavLst>
                                    </p:anim>
                                    <p:anim calcmode="lin" valueType="num">
                                      <p:cBhvr>
                                        <p:cTn id="34" dur="2000" fill="hold"/>
                                        <p:tgtEl>
                                          <p:spTgt spid="8"/>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000"/>
                                        <p:tgtEl>
                                          <p:spTgt spid="9"/>
                                        </p:tgtEl>
                                      </p:cBhvr>
                                    </p:animEffect>
                                    <p:anim calcmode="lin" valueType="num">
                                      <p:cBhvr>
                                        <p:cTn id="38" dur="2000" fill="hold"/>
                                        <p:tgtEl>
                                          <p:spTgt spid="9"/>
                                        </p:tgtEl>
                                        <p:attrNameLst>
                                          <p:attrName>style.rotation</p:attrName>
                                        </p:attrNameLst>
                                      </p:cBhvr>
                                      <p:tavLst>
                                        <p:tav tm="0">
                                          <p:val>
                                            <p:fltVal val="720"/>
                                          </p:val>
                                        </p:tav>
                                        <p:tav tm="100000">
                                          <p:val>
                                            <p:fltVal val="0"/>
                                          </p:val>
                                        </p:tav>
                                      </p:tavLst>
                                    </p:anim>
                                    <p:anim calcmode="lin" valueType="num">
                                      <p:cBhvr>
                                        <p:cTn id="39" dur="2000" fill="hold"/>
                                        <p:tgtEl>
                                          <p:spTgt spid="9"/>
                                        </p:tgtEl>
                                        <p:attrNameLst>
                                          <p:attrName>ppt_h</p:attrName>
                                        </p:attrNameLst>
                                      </p:cBhvr>
                                      <p:tavLst>
                                        <p:tav tm="0">
                                          <p:val>
                                            <p:fltVal val="0"/>
                                          </p:val>
                                        </p:tav>
                                        <p:tav tm="100000">
                                          <p:val>
                                            <p:strVal val="#ppt_h"/>
                                          </p:val>
                                        </p:tav>
                                      </p:tavLst>
                                    </p:anim>
                                    <p:anim calcmode="lin" valueType="num">
                                      <p:cBhvr>
                                        <p:cTn id="40" dur="2000" fill="hold"/>
                                        <p:tgtEl>
                                          <p:spTgt spid="9"/>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000"/>
                                        <p:tgtEl>
                                          <p:spTgt spid="10"/>
                                        </p:tgtEl>
                                      </p:cBhvr>
                                    </p:animEffect>
                                    <p:anim calcmode="lin" valueType="num">
                                      <p:cBhvr>
                                        <p:cTn id="44" dur="2000" fill="hold"/>
                                        <p:tgtEl>
                                          <p:spTgt spid="10"/>
                                        </p:tgtEl>
                                        <p:attrNameLst>
                                          <p:attrName>style.rotation</p:attrName>
                                        </p:attrNameLst>
                                      </p:cBhvr>
                                      <p:tavLst>
                                        <p:tav tm="0">
                                          <p:val>
                                            <p:fltVal val="720"/>
                                          </p:val>
                                        </p:tav>
                                        <p:tav tm="100000">
                                          <p:val>
                                            <p:fltVal val="0"/>
                                          </p:val>
                                        </p:tav>
                                      </p:tavLst>
                                    </p:anim>
                                    <p:anim calcmode="lin" valueType="num">
                                      <p:cBhvr>
                                        <p:cTn id="45" dur="2000" fill="hold"/>
                                        <p:tgtEl>
                                          <p:spTgt spid="10"/>
                                        </p:tgtEl>
                                        <p:attrNameLst>
                                          <p:attrName>ppt_h</p:attrName>
                                        </p:attrNameLst>
                                      </p:cBhvr>
                                      <p:tavLst>
                                        <p:tav tm="0">
                                          <p:val>
                                            <p:fltVal val="0"/>
                                          </p:val>
                                        </p:tav>
                                        <p:tav tm="100000">
                                          <p:val>
                                            <p:strVal val="#ppt_h"/>
                                          </p:val>
                                        </p:tav>
                                      </p:tavLst>
                                    </p:anim>
                                    <p:anim calcmode="lin" valueType="num">
                                      <p:cBhvr>
                                        <p:cTn id="46" dur="2000" fill="hold"/>
                                        <p:tgtEl>
                                          <p:spTgt spid="10"/>
                                        </p:tgtEl>
                                        <p:attrNameLst>
                                          <p:attrName>ppt_w</p:attrName>
                                        </p:attrNameLst>
                                      </p:cBhvr>
                                      <p:tavLst>
                                        <p:tav tm="0">
                                          <p:val>
                                            <p:fltVal val="0"/>
                                          </p:val>
                                        </p:tav>
                                        <p:tav tm="100000">
                                          <p:val>
                                            <p:strVal val="#ppt_w"/>
                                          </p:val>
                                        </p:tav>
                                      </p:tavLst>
                                    </p:anim>
                                  </p:childTnLst>
                                </p:cTn>
                              </p:par>
                              <p:par>
                                <p:cTn id="47" presetID="35"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2000"/>
                                        <p:tgtEl>
                                          <p:spTgt spid="11"/>
                                        </p:tgtEl>
                                      </p:cBhvr>
                                    </p:animEffect>
                                    <p:anim calcmode="lin" valueType="num">
                                      <p:cBhvr>
                                        <p:cTn id="50" dur="2000" fill="hold"/>
                                        <p:tgtEl>
                                          <p:spTgt spid="11"/>
                                        </p:tgtEl>
                                        <p:attrNameLst>
                                          <p:attrName>style.rotation</p:attrName>
                                        </p:attrNameLst>
                                      </p:cBhvr>
                                      <p:tavLst>
                                        <p:tav tm="0">
                                          <p:val>
                                            <p:fltVal val="720"/>
                                          </p:val>
                                        </p:tav>
                                        <p:tav tm="100000">
                                          <p:val>
                                            <p:fltVal val="0"/>
                                          </p:val>
                                        </p:tav>
                                      </p:tavLst>
                                    </p:anim>
                                    <p:anim calcmode="lin" valueType="num">
                                      <p:cBhvr>
                                        <p:cTn id="51" dur="2000" fill="hold"/>
                                        <p:tgtEl>
                                          <p:spTgt spid="11"/>
                                        </p:tgtEl>
                                        <p:attrNameLst>
                                          <p:attrName>ppt_h</p:attrName>
                                        </p:attrNameLst>
                                      </p:cBhvr>
                                      <p:tavLst>
                                        <p:tav tm="0">
                                          <p:val>
                                            <p:fltVal val="0"/>
                                          </p:val>
                                        </p:tav>
                                        <p:tav tm="100000">
                                          <p:val>
                                            <p:strVal val="#ppt_h"/>
                                          </p:val>
                                        </p:tav>
                                      </p:tavLst>
                                    </p:anim>
                                    <p:anim calcmode="lin" valueType="num">
                                      <p:cBhvr>
                                        <p:cTn id="52" dur="2000" fill="hold"/>
                                        <p:tgtEl>
                                          <p:spTgt spid="11"/>
                                        </p:tgtEl>
                                        <p:attrNameLst>
                                          <p:attrName>ppt_w</p:attrName>
                                        </p:attrNameLst>
                                      </p:cBhvr>
                                      <p:tavLst>
                                        <p:tav tm="0">
                                          <p:val>
                                            <p:fltVal val="0"/>
                                          </p:val>
                                        </p:tav>
                                        <p:tav tm="100000">
                                          <p:val>
                                            <p:strVal val="#ppt_w"/>
                                          </p:val>
                                        </p:tav>
                                      </p:tavLst>
                                    </p:anim>
                                  </p:childTnLst>
                                </p:cTn>
                              </p:par>
                              <p:par>
                                <p:cTn id="53" presetID="35"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2000"/>
                                        <p:tgtEl>
                                          <p:spTgt spid="12"/>
                                        </p:tgtEl>
                                      </p:cBhvr>
                                    </p:animEffect>
                                    <p:anim calcmode="lin" valueType="num">
                                      <p:cBhvr>
                                        <p:cTn id="56" dur="2000" fill="hold"/>
                                        <p:tgtEl>
                                          <p:spTgt spid="12"/>
                                        </p:tgtEl>
                                        <p:attrNameLst>
                                          <p:attrName>style.rotation</p:attrName>
                                        </p:attrNameLst>
                                      </p:cBhvr>
                                      <p:tavLst>
                                        <p:tav tm="0">
                                          <p:val>
                                            <p:fltVal val="720"/>
                                          </p:val>
                                        </p:tav>
                                        <p:tav tm="100000">
                                          <p:val>
                                            <p:fltVal val="0"/>
                                          </p:val>
                                        </p:tav>
                                      </p:tavLst>
                                    </p:anim>
                                    <p:anim calcmode="lin" valueType="num">
                                      <p:cBhvr>
                                        <p:cTn id="57" dur="2000" fill="hold"/>
                                        <p:tgtEl>
                                          <p:spTgt spid="12"/>
                                        </p:tgtEl>
                                        <p:attrNameLst>
                                          <p:attrName>ppt_h</p:attrName>
                                        </p:attrNameLst>
                                      </p:cBhvr>
                                      <p:tavLst>
                                        <p:tav tm="0">
                                          <p:val>
                                            <p:fltVal val="0"/>
                                          </p:val>
                                        </p:tav>
                                        <p:tav tm="100000">
                                          <p:val>
                                            <p:strVal val="#ppt_h"/>
                                          </p:val>
                                        </p:tav>
                                      </p:tavLst>
                                    </p:anim>
                                    <p:anim calcmode="lin" valueType="num">
                                      <p:cBhvr>
                                        <p:cTn id="58" dur="2000" fill="hold"/>
                                        <p:tgtEl>
                                          <p:spTgt spid="12"/>
                                        </p:tgtEl>
                                        <p:attrNameLst>
                                          <p:attrName>ppt_w</p:attrName>
                                        </p:attrNameLst>
                                      </p:cBhvr>
                                      <p:tavLst>
                                        <p:tav tm="0">
                                          <p:val>
                                            <p:fltVal val="0"/>
                                          </p:val>
                                        </p:tav>
                                        <p:tav tm="100000">
                                          <p:val>
                                            <p:strVal val="#ppt_w"/>
                                          </p:val>
                                        </p:tav>
                                      </p:tavLst>
                                    </p:anim>
                                  </p:childTnLst>
                                </p:cTn>
                              </p:par>
                              <p:par>
                                <p:cTn id="59" presetID="35" presetClass="entr" presetSubtype="0"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000"/>
                                        <p:tgtEl>
                                          <p:spTgt spid="13"/>
                                        </p:tgtEl>
                                      </p:cBhvr>
                                    </p:animEffect>
                                    <p:anim calcmode="lin" valueType="num">
                                      <p:cBhvr>
                                        <p:cTn id="62" dur="2000" fill="hold"/>
                                        <p:tgtEl>
                                          <p:spTgt spid="13"/>
                                        </p:tgtEl>
                                        <p:attrNameLst>
                                          <p:attrName>style.rotation</p:attrName>
                                        </p:attrNameLst>
                                      </p:cBhvr>
                                      <p:tavLst>
                                        <p:tav tm="0">
                                          <p:val>
                                            <p:fltVal val="720"/>
                                          </p:val>
                                        </p:tav>
                                        <p:tav tm="100000">
                                          <p:val>
                                            <p:fltVal val="0"/>
                                          </p:val>
                                        </p:tav>
                                      </p:tavLst>
                                    </p:anim>
                                    <p:anim calcmode="lin" valueType="num">
                                      <p:cBhvr>
                                        <p:cTn id="63" dur="2000" fill="hold"/>
                                        <p:tgtEl>
                                          <p:spTgt spid="13"/>
                                        </p:tgtEl>
                                        <p:attrNameLst>
                                          <p:attrName>ppt_h</p:attrName>
                                        </p:attrNameLst>
                                      </p:cBhvr>
                                      <p:tavLst>
                                        <p:tav tm="0">
                                          <p:val>
                                            <p:fltVal val="0"/>
                                          </p:val>
                                        </p:tav>
                                        <p:tav tm="100000">
                                          <p:val>
                                            <p:strVal val="#ppt_h"/>
                                          </p:val>
                                        </p:tav>
                                      </p:tavLst>
                                    </p:anim>
                                    <p:anim calcmode="lin" valueType="num">
                                      <p:cBhvr>
                                        <p:cTn id="64" dur="2000" fill="hold"/>
                                        <p:tgtEl>
                                          <p:spTgt spid="13"/>
                                        </p:tgtEl>
                                        <p:attrNameLst>
                                          <p:attrName>ppt_w</p:attrName>
                                        </p:attrNameLst>
                                      </p:cBhvr>
                                      <p:tavLst>
                                        <p:tav tm="0">
                                          <p:val>
                                            <p:fltVal val="0"/>
                                          </p:val>
                                        </p:tav>
                                        <p:tav tm="100000">
                                          <p:val>
                                            <p:strVal val="#ppt_w"/>
                                          </p:val>
                                        </p:tav>
                                      </p:tavLst>
                                    </p:anim>
                                  </p:childTnLst>
                                </p:cTn>
                              </p:par>
                              <p:par>
                                <p:cTn id="65" presetID="35" presetClass="entr" presetSubtype="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2000"/>
                                        <p:tgtEl>
                                          <p:spTgt spid="14"/>
                                        </p:tgtEl>
                                      </p:cBhvr>
                                    </p:animEffect>
                                    <p:anim calcmode="lin" valueType="num">
                                      <p:cBhvr>
                                        <p:cTn id="68" dur="2000" fill="hold"/>
                                        <p:tgtEl>
                                          <p:spTgt spid="14"/>
                                        </p:tgtEl>
                                        <p:attrNameLst>
                                          <p:attrName>style.rotation</p:attrName>
                                        </p:attrNameLst>
                                      </p:cBhvr>
                                      <p:tavLst>
                                        <p:tav tm="0">
                                          <p:val>
                                            <p:fltVal val="720"/>
                                          </p:val>
                                        </p:tav>
                                        <p:tav tm="100000">
                                          <p:val>
                                            <p:fltVal val="0"/>
                                          </p:val>
                                        </p:tav>
                                      </p:tavLst>
                                    </p:anim>
                                    <p:anim calcmode="lin" valueType="num">
                                      <p:cBhvr>
                                        <p:cTn id="69" dur="2000" fill="hold"/>
                                        <p:tgtEl>
                                          <p:spTgt spid="14"/>
                                        </p:tgtEl>
                                        <p:attrNameLst>
                                          <p:attrName>ppt_h</p:attrName>
                                        </p:attrNameLst>
                                      </p:cBhvr>
                                      <p:tavLst>
                                        <p:tav tm="0">
                                          <p:val>
                                            <p:fltVal val="0"/>
                                          </p:val>
                                        </p:tav>
                                        <p:tav tm="100000">
                                          <p:val>
                                            <p:strVal val="#ppt_h"/>
                                          </p:val>
                                        </p:tav>
                                      </p:tavLst>
                                    </p:anim>
                                    <p:anim calcmode="lin" valueType="num">
                                      <p:cBhvr>
                                        <p:cTn id="70" dur="2000" fill="hold"/>
                                        <p:tgtEl>
                                          <p:spTgt spid="14"/>
                                        </p:tgtEl>
                                        <p:attrNameLst>
                                          <p:attrName>ppt_w</p:attrName>
                                        </p:attrNameLst>
                                      </p:cBhvr>
                                      <p:tavLst>
                                        <p:tav tm="0">
                                          <p:val>
                                            <p:fltVal val="0"/>
                                          </p:val>
                                        </p:tav>
                                        <p:tav tm="100000">
                                          <p:val>
                                            <p:strVal val="#ppt_w"/>
                                          </p:val>
                                        </p:tav>
                                      </p:tavLst>
                                    </p:anim>
                                  </p:childTnLst>
                                </p:cTn>
                              </p:par>
                              <p:par>
                                <p:cTn id="71" presetID="35" presetClass="entr" presetSubtype="0"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2000"/>
                                        <p:tgtEl>
                                          <p:spTgt spid="15"/>
                                        </p:tgtEl>
                                      </p:cBhvr>
                                    </p:animEffect>
                                    <p:anim calcmode="lin" valueType="num">
                                      <p:cBhvr>
                                        <p:cTn id="74" dur="2000" fill="hold"/>
                                        <p:tgtEl>
                                          <p:spTgt spid="15"/>
                                        </p:tgtEl>
                                        <p:attrNameLst>
                                          <p:attrName>style.rotation</p:attrName>
                                        </p:attrNameLst>
                                      </p:cBhvr>
                                      <p:tavLst>
                                        <p:tav tm="0">
                                          <p:val>
                                            <p:fltVal val="720"/>
                                          </p:val>
                                        </p:tav>
                                        <p:tav tm="100000">
                                          <p:val>
                                            <p:fltVal val="0"/>
                                          </p:val>
                                        </p:tav>
                                      </p:tavLst>
                                    </p:anim>
                                    <p:anim calcmode="lin" valueType="num">
                                      <p:cBhvr>
                                        <p:cTn id="75" dur="2000" fill="hold"/>
                                        <p:tgtEl>
                                          <p:spTgt spid="15"/>
                                        </p:tgtEl>
                                        <p:attrNameLst>
                                          <p:attrName>ppt_h</p:attrName>
                                        </p:attrNameLst>
                                      </p:cBhvr>
                                      <p:tavLst>
                                        <p:tav tm="0">
                                          <p:val>
                                            <p:fltVal val="0"/>
                                          </p:val>
                                        </p:tav>
                                        <p:tav tm="100000">
                                          <p:val>
                                            <p:strVal val="#ppt_h"/>
                                          </p:val>
                                        </p:tav>
                                      </p:tavLst>
                                    </p:anim>
                                    <p:anim calcmode="lin" valueType="num">
                                      <p:cBhvr>
                                        <p:cTn id="76" dur="2000" fill="hold"/>
                                        <p:tgtEl>
                                          <p:spTgt spid="1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sz="3100" dirty="0" smtClean="0"/>
              <a:t>Графики тригонометрических функций: </a:t>
            </a:r>
            <a:r>
              <a:rPr lang="ru-RU" sz="3100" dirty="0" smtClean="0">
                <a:solidFill>
                  <a:schemeClr val="bg2"/>
                </a:solidFill>
              </a:rPr>
              <a:t>синуса</a:t>
            </a:r>
            <a:r>
              <a:rPr lang="ru-RU" sz="3100" dirty="0" smtClean="0"/>
              <a:t>, </a:t>
            </a:r>
            <a:r>
              <a:rPr lang="ru-RU" sz="3100" dirty="0" smtClean="0">
                <a:solidFill>
                  <a:srgbClr val="00B050"/>
                </a:solidFill>
              </a:rPr>
              <a:t>косинуса</a:t>
            </a:r>
            <a:r>
              <a:rPr lang="ru-RU" sz="3100" dirty="0" smtClean="0"/>
              <a:t>, </a:t>
            </a:r>
            <a:r>
              <a:rPr lang="ru-RU" sz="3100" dirty="0" smtClean="0">
                <a:solidFill>
                  <a:srgbClr val="FF0000"/>
                </a:solidFill>
              </a:rPr>
              <a:t>тангенса</a:t>
            </a:r>
            <a:r>
              <a:rPr lang="ru-RU" sz="3100" dirty="0" smtClean="0"/>
              <a:t>, </a:t>
            </a:r>
            <a:r>
              <a:rPr lang="ru-RU" sz="3100" dirty="0" smtClean="0">
                <a:solidFill>
                  <a:srgbClr val="00B0F0"/>
                </a:solidFill>
              </a:rPr>
              <a:t>котангенса</a:t>
            </a:r>
            <a:r>
              <a:rPr lang="ru-RU" sz="3100" dirty="0" smtClean="0"/>
              <a:t>, </a:t>
            </a:r>
            <a:r>
              <a:rPr lang="ru-RU" sz="3100" dirty="0" smtClean="0">
                <a:solidFill>
                  <a:srgbClr val="7030A0"/>
                </a:solidFill>
              </a:rPr>
              <a:t>секанса</a:t>
            </a:r>
            <a:r>
              <a:rPr lang="ru-RU" sz="3100" dirty="0" smtClean="0"/>
              <a:t>, </a:t>
            </a:r>
            <a:r>
              <a:rPr lang="ru-RU" sz="3100" dirty="0" smtClean="0">
                <a:solidFill>
                  <a:srgbClr val="FFFF00"/>
                </a:solidFill>
              </a:rPr>
              <a:t>косеканса</a:t>
            </a:r>
            <a:r>
              <a:rPr lang="ru-RU" dirty="0" smtClean="0"/>
              <a:t/>
            </a:r>
            <a:br>
              <a:rPr lang="ru-RU" dirty="0" smtClean="0"/>
            </a:br>
            <a:endParaRPr lang="ru-RU" dirty="0"/>
          </a:p>
        </p:txBody>
      </p:sp>
      <p:pic>
        <p:nvPicPr>
          <p:cNvPr id="4" name="Содержимое 3"/>
          <p:cNvPicPr>
            <a:picLocks noGrp="1"/>
          </p:cNvPicPr>
          <p:nvPr>
            <p:ph idx="1"/>
          </p:nvPr>
        </p:nvPicPr>
        <p:blipFill>
          <a:blip r:embed="rId2" cstate="print"/>
          <a:srcRect/>
          <a:stretch>
            <a:fillRect/>
          </a:stretch>
        </p:blipFill>
        <p:spPr>
          <a:xfrm>
            <a:off x="714375" y="1071563"/>
            <a:ext cx="7858125" cy="557212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Обратные тригонометрические функции</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1682" name="Содержимое 2"/>
          <p:cNvSpPr>
            <a:spLocks noGrp="1"/>
          </p:cNvSpPr>
          <p:nvPr>
            <p:ph idx="1"/>
          </p:nvPr>
        </p:nvSpPr>
        <p:spPr/>
        <p:txBody>
          <a:bodyPr/>
          <a:lstStyle/>
          <a:p>
            <a:pPr eaLnBrk="1" hangingPunct="1"/>
            <a:r>
              <a:rPr lang="ru-RU" sz="2000" smtClean="0"/>
              <a:t>Обра́тные тригонометри́ческие фу́нкции (круговые функции, аркфункции) — математические функции, являющиеся обратными к тригонометрическим функциям. К обратным тригонометрическим функциям обычно относят шесть функций:</a:t>
            </a:r>
          </a:p>
          <a:p>
            <a:pPr eaLnBrk="1" hangingPunct="1"/>
            <a:r>
              <a:rPr lang="ru-RU" sz="2000" smtClean="0"/>
              <a:t>аркси́нус (обозначение: arcsin)</a:t>
            </a:r>
          </a:p>
          <a:p>
            <a:pPr eaLnBrk="1" hangingPunct="1"/>
            <a:r>
              <a:rPr lang="ru-RU" sz="2000" smtClean="0"/>
              <a:t>аркко́синус (обозначение: arccos)</a:t>
            </a:r>
          </a:p>
          <a:p>
            <a:pPr eaLnBrk="1" hangingPunct="1"/>
            <a:r>
              <a:rPr lang="ru-RU" sz="2000" smtClean="0"/>
              <a:t>аркта́нгенс (обозначение: arctg; в иностранной литературе arctan)</a:t>
            </a:r>
          </a:p>
          <a:p>
            <a:pPr eaLnBrk="1" hangingPunct="1"/>
            <a:r>
              <a:rPr lang="ru-RU" sz="2000" smtClean="0"/>
              <a:t>арккота́нгенс (обозначение: arcctg; в иностранной литературе arccot или arccotan)</a:t>
            </a:r>
          </a:p>
          <a:p>
            <a:pPr eaLnBrk="1" hangingPunct="1"/>
            <a:r>
              <a:rPr lang="ru-RU" sz="2000" smtClean="0"/>
              <a:t>арксе́канс (обозначение: arcsec)</a:t>
            </a:r>
          </a:p>
          <a:p>
            <a:pPr eaLnBrk="1" hangingPunct="1"/>
            <a:r>
              <a:rPr lang="ru-RU" sz="2000" smtClean="0"/>
              <a:t>арккосе́канс (обозначение: arccosec; в иностранной литературе arccsc)</a:t>
            </a:r>
          </a:p>
          <a:p>
            <a:pPr eaLnBrk="1" hangingPunct="1"/>
            <a:endParaRPr lang="ru-RU" sz="20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25"/>
            <a:ext cx="8229600" cy="5697538"/>
          </a:xfrm>
        </p:spPr>
        <p:txBody>
          <a:bodyPr rtlCol="0">
            <a:normAutofit fontScale="92500" lnSpcReduction="20000"/>
          </a:bodyPr>
          <a:lstStyle/>
          <a:p>
            <a:pPr eaLnBrk="1" fontAlgn="auto" hangingPunct="1">
              <a:spcAft>
                <a:spcPts val="0"/>
              </a:spcAft>
              <a:buFont typeface="Arial" pitchFamily="34" charset="0"/>
              <a:buChar char="•"/>
              <a:defRPr/>
            </a:pPr>
            <a:r>
              <a:rPr lang="ru-RU" dirty="0" smtClean="0"/>
              <a:t>Название обратной тригонометрической функции образуется от названия соответствующей ей тригонометрической функции добавлением приставки «</a:t>
            </a:r>
            <a:r>
              <a:rPr lang="ru-RU" dirty="0" err="1" smtClean="0"/>
              <a:t>арк</a:t>
            </a:r>
            <a:r>
              <a:rPr lang="ru-RU" dirty="0" smtClean="0"/>
              <a:t>-» (от лат. </a:t>
            </a:r>
            <a:r>
              <a:rPr lang="ru-RU" dirty="0" err="1" smtClean="0"/>
              <a:t>arc</a:t>
            </a:r>
            <a:r>
              <a:rPr lang="ru-RU" dirty="0" smtClean="0"/>
              <a:t> — дуга). Это связано с тем, что геометрически значение обратной тригонометрической функции можно связать с длиной дуги единичной окружности (или углом, стягивающим эту дугу), соответствующей тому или иному отрезку. Изредка в иностранной литературе пользуются обозначениями типа sin−1 для арксинуса и т. п.; это считается не совсем корректным, так как возможна путаница с возведением функции в степень −1.</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Содержимое 2"/>
          <p:cNvSpPr>
            <a:spLocks noGrp="1"/>
          </p:cNvSpPr>
          <p:nvPr>
            <p:ph idx="1"/>
          </p:nvPr>
        </p:nvSpPr>
        <p:spPr>
          <a:xfrm>
            <a:off x="457200" y="428625"/>
            <a:ext cx="8229600" cy="5697538"/>
          </a:xfrm>
        </p:spPr>
        <p:txBody>
          <a:bodyPr/>
          <a:lstStyle/>
          <a:p>
            <a:pPr eaLnBrk="1" hangingPunct="1"/>
            <a:r>
              <a:rPr lang="ru-RU" smtClean="0"/>
              <a:t>Основное соотношение</a:t>
            </a:r>
          </a:p>
          <a:p>
            <a:pPr eaLnBrk="1" hangingPunct="1"/>
            <a:endParaRPr lang="ru-RU" smtClean="0"/>
          </a:p>
          <a:p>
            <a:pPr eaLnBrk="1" hangingPunct="1"/>
            <a:endParaRPr lang="ru-RU" smtClean="0"/>
          </a:p>
        </p:txBody>
      </p:sp>
      <p:pic>
        <p:nvPicPr>
          <p:cNvPr id="4" name="Рисунок 3"/>
          <p:cNvPicPr>
            <a:picLocks noChangeAspect="1" noChangeArrowheads="1"/>
          </p:cNvPicPr>
          <p:nvPr/>
        </p:nvPicPr>
        <p:blipFill>
          <a:blip r:embed="rId2" cstate="print"/>
          <a:srcRect/>
          <a:stretch>
            <a:fillRect/>
          </a:stretch>
        </p:blipFill>
        <p:spPr bwMode="auto">
          <a:xfrm>
            <a:off x="785813" y="1214438"/>
            <a:ext cx="4929187" cy="1643062"/>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857250" y="3214688"/>
            <a:ext cx="4929188" cy="1714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par>
                                <p:cTn id="14" presetID="51"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70" decel="100000"/>
                                        <p:tgtEl>
                                          <p:spTgt spid="5"/>
                                        </p:tgtEl>
                                      </p:cBhvr>
                                    </p:animEffect>
                                    <p:animScale>
                                      <p:cBhvr>
                                        <p:cTn id="17" dur="770" decel="100000"/>
                                        <p:tgtEl>
                                          <p:spTgt spid="5"/>
                                        </p:tgtEl>
                                      </p:cBhvr>
                                      <p:from x="10000" y="10000"/>
                                      <p:to x="200000" y="450000"/>
                                    </p:animScale>
                                    <p:animScale>
                                      <p:cBhvr>
                                        <p:cTn id="18" dur="1230" accel="100000" fill="hold">
                                          <p:stCondLst>
                                            <p:cond delay="770"/>
                                          </p:stCondLst>
                                        </p:cTn>
                                        <p:tgtEl>
                                          <p:spTgt spid="5"/>
                                        </p:tgtEl>
                                      </p:cBhvr>
                                      <p:from x="200000" y="450000"/>
                                      <p:to x="100000" y="100000"/>
                                    </p:animScale>
                                    <p:set>
                                      <p:cBhvr>
                                        <p:cTn id="19" dur="770" fill="hold"/>
                                        <p:tgtEl>
                                          <p:spTgt spid="5"/>
                                        </p:tgtEl>
                                        <p:attrNameLst>
                                          <p:attrName>ppt_x</p:attrName>
                                        </p:attrNameLst>
                                      </p:cBhvr>
                                      <p:to>
                                        <p:strVal val="(0.5)"/>
                                      </p:to>
                                    </p:set>
                                    <p:anim from="(0.5)" to="(#ppt_x)" calcmode="lin" valueType="num">
                                      <p:cBhvr>
                                        <p:cTn id="20" dur="1230" accel="100000" fill="hold">
                                          <p:stCondLst>
                                            <p:cond delay="770"/>
                                          </p:stCondLst>
                                        </p:cTn>
                                        <p:tgtEl>
                                          <p:spTgt spid="5"/>
                                        </p:tgtEl>
                                        <p:attrNameLst>
                                          <p:attrName>ppt_x</p:attrName>
                                        </p:attrNameLst>
                                      </p:cBhvr>
                                    </p:anim>
                                    <p:set>
                                      <p:cBhvr>
                                        <p:cTn id="21" dur="770" fill="hold"/>
                                        <p:tgtEl>
                                          <p:spTgt spid="5"/>
                                        </p:tgtEl>
                                        <p:attrNameLst>
                                          <p:attrName>ppt_y</p:attrName>
                                        </p:attrNameLst>
                                      </p:cBhvr>
                                      <p:to>
                                        <p:strVal val="(#ppt_y+0.4)"/>
                                      </p:to>
                                    </p:set>
                                    <p:anim from="(#ppt_y+0.4)" to="(#ppt_y)" calcmode="lin" valueType="num">
                                      <p:cBhvr>
                                        <p:cTn id="22"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u-RU" b="1" i="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Функция arcsin</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4754" name="Содержимое 2"/>
          <p:cNvSpPr>
            <a:spLocks noGrp="1"/>
          </p:cNvSpPr>
          <p:nvPr>
            <p:ph idx="1"/>
          </p:nvPr>
        </p:nvSpPr>
        <p:spPr/>
        <p:txBody>
          <a:bodyPr/>
          <a:lstStyle/>
          <a:p>
            <a:pPr eaLnBrk="1" hangingPunct="1"/>
            <a:r>
              <a:rPr lang="ru-RU" smtClean="0"/>
              <a:t>Арксинусом числа m называется такое значение угла x, для которого</a:t>
            </a:r>
          </a:p>
        </p:txBody>
      </p:sp>
      <p:pic>
        <p:nvPicPr>
          <p:cNvPr id="4" name="Рисунок 3"/>
          <p:cNvPicPr>
            <a:picLocks noChangeAspect="1" noChangeArrowheads="1"/>
          </p:cNvPicPr>
          <p:nvPr/>
        </p:nvPicPr>
        <p:blipFill>
          <a:blip r:embed="rId2" cstate="print"/>
          <a:srcRect/>
          <a:stretch>
            <a:fillRect/>
          </a:stretch>
        </p:blipFill>
        <p:spPr bwMode="auto">
          <a:xfrm>
            <a:off x="857250" y="2714625"/>
            <a:ext cx="3148013" cy="457200"/>
          </a:xfrm>
          <a:prstGeom prst="rect">
            <a:avLst/>
          </a:prstGeom>
          <a:noFill/>
          <a:ln w="9525">
            <a:noFill/>
            <a:miter lim="800000"/>
            <a:headEnd/>
            <a:tailEnd/>
          </a:ln>
        </p:spPr>
      </p:pic>
      <p:sp>
        <p:nvSpPr>
          <p:cNvPr id="74756" name="Rectangle 1"/>
          <p:cNvSpPr>
            <a:spLocks noChangeArrowheads="1"/>
          </p:cNvSpPr>
          <p:nvPr/>
        </p:nvSpPr>
        <p:spPr bwMode="auto">
          <a:xfrm>
            <a:off x="214313" y="4214813"/>
            <a:ext cx="7143750" cy="2062162"/>
          </a:xfrm>
          <a:prstGeom prst="rect">
            <a:avLst/>
          </a:prstGeom>
          <a:noFill/>
          <a:ln w="9525">
            <a:noFill/>
            <a:miter lim="800000"/>
            <a:headEnd/>
            <a:tailEnd/>
          </a:ln>
        </p:spPr>
        <p:txBody>
          <a:bodyPr anchor="ctr">
            <a:spAutoFit/>
          </a:bodyPr>
          <a:lstStyle/>
          <a:p>
            <a:r>
              <a:rPr lang="ru-RU" sz="3200">
                <a:latin typeface="Times New Roman" pitchFamily="18" charset="0"/>
                <a:ea typeface="Calibri" pitchFamily="34" charset="0"/>
                <a:cs typeface="Times New Roman" pitchFamily="18" charset="0"/>
              </a:rPr>
              <a:t>Функция y = sin x непрерывна и ограничена на всей своей числовой прямой. Функция y = arcsinx является строго возрастающей.</a:t>
            </a:r>
            <a:endParaRPr lang="ru-RU" sz="3200">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График функции </a:t>
            </a:r>
            <a:r>
              <a:rPr lang="ru-RU"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y</a:t>
            </a: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 arcsin x.</a:t>
            </a:r>
            <a:endParaRPr lang="ru-RU"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75778" name="Содержимое 3"/>
          <p:cNvPicPr>
            <a:picLocks noGrp="1"/>
          </p:cNvPicPr>
          <p:nvPr>
            <p:ph idx="1"/>
          </p:nvPr>
        </p:nvPicPr>
        <p:blipFill>
          <a:blip r:embed="rId2" cstate="print"/>
          <a:srcRect/>
          <a:stretch>
            <a:fillRect/>
          </a:stretch>
        </p:blipFill>
        <p:spPr>
          <a:xfrm>
            <a:off x="2286000" y="1571625"/>
            <a:ext cx="4643438" cy="5072063"/>
          </a:xfrm>
        </p:spPr>
      </p:pic>
      <p:sp>
        <p:nvSpPr>
          <p:cNvPr id="5" name="Стрелка вниз 4"/>
          <p:cNvSpPr/>
          <p:nvPr/>
        </p:nvSpPr>
        <p:spPr>
          <a:xfrm>
            <a:off x="6429375" y="1285875"/>
            <a:ext cx="142875" cy="428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0382 0.0463 C -0.00486 0.06157 -0.00573 0.07708 -0.01094 0.0956 C -0.01615 0.11412 -0.02466 0.13796 -0.03472 0.15741 C -0.04479 0.17685 -0.05469 0.19005 -0.0717 0.21296 C -0.08872 0.23588 -0.11285 0.26829 -0.13716 0.2956 C -0.16146 0.32292 -0.19115 0.34954 -0.21806 0.37639 C -0.24497 0.40324 -0.27552 0.43264 -0.29896 0.45741 C -0.3224 0.48218 -0.34011 0.50093 -0.35851 0.52569 C -0.37691 0.55046 -0.39809 0.5831 -0.40972 0.60671 C -0.42136 0.63032 -0.425 0.64954 -0.42882 0.6669 C -0.43264 0.68426 -0.43143 0.7037 -0.43229 0.71134 " pathEditMode="relative" ptsTypes="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p:cNvPicPr>
            <a:picLocks noGrp="1"/>
          </p:cNvPicPr>
          <p:nvPr>
            <p:ph idx="1"/>
          </p:nvPr>
        </p:nvPicPr>
        <p:blipFill>
          <a:blip r:embed="rId2" cstate="print"/>
          <a:srcRect/>
          <a:stretch>
            <a:fillRect/>
          </a:stretch>
        </p:blipFill>
        <p:spPr>
          <a:xfrm>
            <a:off x="285750" y="1071563"/>
            <a:ext cx="2738438" cy="736600"/>
          </a:xfrm>
        </p:spPr>
      </p:pic>
      <p:sp>
        <p:nvSpPr>
          <p:cNvPr id="7" name="TextBox 6"/>
          <p:cNvSpPr txBox="1">
            <a:spLocks noChangeArrowheads="1"/>
          </p:cNvSpPr>
          <p:nvPr/>
        </p:nvSpPr>
        <p:spPr bwMode="auto">
          <a:xfrm>
            <a:off x="3286125" y="1428750"/>
            <a:ext cx="857250" cy="369888"/>
          </a:xfrm>
          <a:prstGeom prst="rect">
            <a:avLst/>
          </a:prstGeom>
          <a:noFill/>
          <a:ln w="9525">
            <a:noFill/>
            <a:miter lim="800000"/>
            <a:headEnd/>
            <a:tailEnd/>
          </a:ln>
        </p:spPr>
        <p:txBody>
          <a:bodyPr>
            <a:spAutoFit/>
          </a:bodyPr>
          <a:lstStyle/>
          <a:p>
            <a:r>
              <a:rPr lang="ru-RU">
                <a:solidFill>
                  <a:schemeClr val="bg1"/>
                </a:solidFill>
                <a:latin typeface="Calibri" pitchFamily="34" charset="0"/>
              </a:rPr>
              <a:t>при</a:t>
            </a:r>
          </a:p>
        </p:txBody>
      </p:sp>
      <p:pic>
        <p:nvPicPr>
          <p:cNvPr id="8" name="Рисунок 7"/>
          <p:cNvPicPr>
            <a:picLocks noChangeAspect="1" noChangeArrowheads="1"/>
          </p:cNvPicPr>
          <p:nvPr/>
        </p:nvPicPr>
        <p:blipFill>
          <a:blip r:embed="rId3" cstate="print"/>
          <a:srcRect/>
          <a:stretch>
            <a:fillRect/>
          </a:stretch>
        </p:blipFill>
        <p:spPr bwMode="auto">
          <a:xfrm>
            <a:off x="4000500" y="1357313"/>
            <a:ext cx="1562100" cy="442912"/>
          </a:xfrm>
          <a:prstGeom prst="rect">
            <a:avLst/>
          </a:prstGeom>
          <a:noFill/>
          <a:ln w="9525">
            <a:noFill/>
            <a:miter lim="800000"/>
            <a:headEnd/>
            <a:tailEnd/>
          </a:ln>
        </p:spPr>
      </p:pic>
      <p:pic>
        <p:nvPicPr>
          <p:cNvPr id="9" name="Рисунок 8"/>
          <p:cNvPicPr>
            <a:picLocks noChangeAspect="1" noChangeArrowheads="1"/>
          </p:cNvPicPr>
          <p:nvPr/>
        </p:nvPicPr>
        <p:blipFill>
          <a:blip r:embed="rId4" cstate="print"/>
          <a:srcRect/>
          <a:stretch>
            <a:fillRect/>
          </a:stretch>
        </p:blipFill>
        <p:spPr bwMode="auto">
          <a:xfrm>
            <a:off x="357188" y="2500313"/>
            <a:ext cx="2090737" cy="600075"/>
          </a:xfrm>
          <a:prstGeom prst="rect">
            <a:avLst/>
          </a:prstGeom>
          <a:noFill/>
          <a:ln w="9525">
            <a:noFill/>
            <a:miter lim="800000"/>
            <a:headEnd/>
            <a:tailEnd/>
          </a:ln>
        </p:spPr>
      </p:pic>
      <p:sp>
        <p:nvSpPr>
          <p:cNvPr id="10" name="TextBox 9"/>
          <p:cNvSpPr txBox="1">
            <a:spLocks noChangeArrowheads="1"/>
          </p:cNvSpPr>
          <p:nvPr/>
        </p:nvSpPr>
        <p:spPr bwMode="auto">
          <a:xfrm>
            <a:off x="2714625" y="2714625"/>
            <a:ext cx="785813" cy="369888"/>
          </a:xfrm>
          <a:prstGeom prst="rect">
            <a:avLst/>
          </a:prstGeom>
          <a:noFill/>
          <a:ln w="9525">
            <a:noFill/>
            <a:miter lim="800000"/>
            <a:headEnd/>
            <a:tailEnd/>
          </a:ln>
        </p:spPr>
        <p:txBody>
          <a:bodyPr>
            <a:spAutoFit/>
          </a:bodyPr>
          <a:lstStyle/>
          <a:p>
            <a:r>
              <a:rPr lang="ru-RU">
                <a:solidFill>
                  <a:schemeClr val="bg1"/>
                </a:solidFill>
                <a:latin typeface="Calibri" pitchFamily="34" charset="0"/>
              </a:rPr>
              <a:t>при</a:t>
            </a:r>
          </a:p>
        </p:txBody>
      </p:sp>
      <p:pic>
        <p:nvPicPr>
          <p:cNvPr id="11" name="Рисунок 10"/>
          <p:cNvPicPr>
            <a:picLocks noChangeAspect="1" noChangeArrowheads="1"/>
          </p:cNvPicPr>
          <p:nvPr/>
        </p:nvPicPr>
        <p:blipFill>
          <a:blip r:embed="rId5" cstate="print"/>
          <a:srcRect/>
          <a:stretch>
            <a:fillRect/>
          </a:stretch>
        </p:blipFill>
        <p:spPr bwMode="auto">
          <a:xfrm>
            <a:off x="3357563" y="2571750"/>
            <a:ext cx="1538287" cy="528638"/>
          </a:xfrm>
          <a:prstGeom prst="rect">
            <a:avLst/>
          </a:prstGeom>
          <a:noFill/>
          <a:ln w="9525">
            <a:noFill/>
            <a:miter lim="800000"/>
            <a:headEnd/>
            <a:tailEnd/>
          </a:ln>
        </p:spPr>
      </p:pic>
      <p:pic>
        <p:nvPicPr>
          <p:cNvPr id="12" name="Рисунок 11"/>
          <p:cNvPicPr>
            <a:picLocks noChangeAspect="1" noChangeArrowheads="1"/>
          </p:cNvPicPr>
          <p:nvPr/>
        </p:nvPicPr>
        <p:blipFill>
          <a:blip r:embed="rId6" cstate="print"/>
          <a:srcRect/>
          <a:stretch>
            <a:fillRect/>
          </a:stretch>
        </p:blipFill>
        <p:spPr bwMode="auto">
          <a:xfrm>
            <a:off x="357188" y="4000500"/>
            <a:ext cx="2481262" cy="600075"/>
          </a:xfrm>
          <a:prstGeom prst="rect">
            <a:avLst/>
          </a:prstGeom>
          <a:noFill/>
          <a:ln w="9525">
            <a:noFill/>
            <a:miter lim="800000"/>
            <a:headEnd/>
            <a:tailEnd/>
          </a:ln>
        </p:spPr>
      </p:pic>
      <p:sp>
        <p:nvSpPr>
          <p:cNvPr id="13" name="TextBox 12"/>
          <p:cNvSpPr txBox="1">
            <a:spLocks noChangeArrowheads="1"/>
          </p:cNvSpPr>
          <p:nvPr/>
        </p:nvSpPr>
        <p:spPr bwMode="auto">
          <a:xfrm>
            <a:off x="3000375" y="4000500"/>
            <a:ext cx="3929063" cy="646113"/>
          </a:xfrm>
          <a:prstGeom prst="rect">
            <a:avLst/>
          </a:prstGeom>
          <a:noFill/>
          <a:ln w="9525">
            <a:noFill/>
            <a:miter lim="800000"/>
            <a:headEnd/>
            <a:tailEnd/>
          </a:ln>
        </p:spPr>
        <p:txBody>
          <a:bodyPr>
            <a:spAutoFit/>
          </a:bodyPr>
          <a:lstStyle/>
          <a:p>
            <a:r>
              <a:rPr lang="ru-RU">
                <a:solidFill>
                  <a:schemeClr val="bg1"/>
                </a:solidFill>
                <a:latin typeface="Calibri" pitchFamily="34" charset="0"/>
              </a:rPr>
              <a:t>(область определения),</a:t>
            </a:r>
          </a:p>
          <a:p>
            <a:endParaRPr lang="ru-RU">
              <a:solidFill>
                <a:schemeClr val="bg1"/>
              </a:solidFill>
              <a:latin typeface="Calibri" pitchFamily="34" charset="0"/>
            </a:endParaRPr>
          </a:p>
        </p:txBody>
      </p:sp>
      <p:pic>
        <p:nvPicPr>
          <p:cNvPr id="14" name="Рисунок 13"/>
          <p:cNvPicPr>
            <a:picLocks noChangeAspect="1" noChangeArrowheads="1"/>
          </p:cNvPicPr>
          <p:nvPr/>
        </p:nvPicPr>
        <p:blipFill>
          <a:blip r:embed="rId7" cstate="print"/>
          <a:srcRect/>
          <a:stretch>
            <a:fillRect/>
          </a:stretch>
        </p:blipFill>
        <p:spPr bwMode="auto">
          <a:xfrm>
            <a:off x="357188" y="5214938"/>
            <a:ext cx="2195512" cy="547687"/>
          </a:xfrm>
          <a:prstGeom prst="rect">
            <a:avLst/>
          </a:prstGeom>
          <a:noFill/>
          <a:ln w="9525">
            <a:noFill/>
            <a:miter lim="800000"/>
            <a:headEnd/>
            <a:tailEnd/>
          </a:ln>
        </p:spPr>
      </p:pic>
      <p:sp>
        <p:nvSpPr>
          <p:cNvPr id="15" name="Прямоугольник 14"/>
          <p:cNvSpPr>
            <a:spLocks noChangeArrowheads="1"/>
          </p:cNvSpPr>
          <p:nvPr/>
        </p:nvSpPr>
        <p:spPr bwMode="auto">
          <a:xfrm>
            <a:off x="2786063" y="5429250"/>
            <a:ext cx="2130425" cy="369888"/>
          </a:xfrm>
          <a:prstGeom prst="rect">
            <a:avLst/>
          </a:prstGeom>
          <a:noFill/>
          <a:ln w="9525">
            <a:noFill/>
            <a:miter lim="800000"/>
            <a:headEnd/>
            <a:tailEnd/>
          </a:ln>
        </p:spPr>
        <p:txBody>
          <a:bodyPr wrap="none">
            <a:spAutoFit/>
          </a:bodyPr>
          <a:lstStyle/>
          <a:p>
            <a:r>
              <a:rPr lang="ru-RU">
                <a:solidFill>
                  <a:schemeClr val="bg1"/>
                </a:solidFill>
                <a:latin typeface="Calibri" pitchFamily="34" charset="0"/>
              </a:rPr>
              <a:t>(область значений).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4)">
                                      <p:cBhvr>
                                        <p:cTn id="10" dur="2000"/>
                                        <p:tgtEl>
                                          <p:spTgt spid="7"/>
                                        </p:tgtEl>
                                      </p:cBhvr>
                                    </p:animEffect>
                                  </p:childTnLst>
                                </p:cTn>
                              </p:par>
                              <p:par>
                                <p:cTn id="11" presetID="21"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4)">
                                      <p:cBhvr>
                                        <p:cTn id="13" dur="2000"/>
                                        <p:tgtEl>
                                          <p:spTgt spid="8"/>
                                        </p:tgtEl>
                                      </p:cBhvr>
                                    </p:animEffect>
                                  </p:childTnLst>
                                </p:cTn>
                              </p:par>
                              <p:par>
                                <p:cTn id="14" presetID="21"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4)">
                                      <p:cBhvr>
                                        <p:cTn id="16" dur="2000"/>
                                        <p:tgtEl>
                                          <p:spTgt spid="9"/>
                                        </p:tgtEl>
                                      </p:cBhvr>
                                    </p:animEffect>
                                  </p:childTnLst>
                                </p:cTn>
                              </p:par>
                              <p:par>
                                <p:cTn id="17" presetID="21"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4)">
                                      <p:cBhvr>
                                        <p:cTn id="19" dur="2000"/>
                                        <p:tgtEl>
                                          <p:spTgt spid="10"/>
                                        </p:tgtEl>
                                      </p:cBhvr>
                                    </p:animEffect>
                                  </p:childTnLst>
                                </p:cTn>
                              </p:par>
                              <p:par>
                                <p:cTn id="20" presetID="21"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4)">
                                      <p:cBhvr>
                                        <p:cTn id="22" dur="2000"/>
                                        <p:tgtEl>
                                          <p:spTgt spid="11"/>
                                        </p:tgtEl>
                                      </p:cBhvr>
                                    </p:animEffect>
                                  </p:childTnLst>
                                </p:cTn>
                              </p:par>
                              <p:par>
                                <p:cTn id="23" presetID="21"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heel(4)">
                                      <p:cBhvr>
                                        <p:cTn id="25" dur="2000"/>
                                        <p:tgtEl>
                                          <p:spTgt spid="12"/>
                                        </p:tgtEl>
                                      </p:cBhvr>
                                    </p:animEffect>
                                  </p:childTnLst>
                                </p:cTn>
                              </p:par>
                              <p:par>
                                <p:cTn id="26" presetID="21"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heel(4)">
                                      <p:cBhvr>
                                        <p:cTn id="28" dur="2000"/>
                                        <p:tgtEl>
                                          <p:spTgt spid="13"/>
                                        </p:tgtEl>
                                      </p:cBhvr>
                                    </p:animEffect>
                                  </p:childTnLst>
                                </p:cTn>
                              </p:par>
                              <p:par>
                                <p:cTn id="29" presetID="21"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heel(4)">
                                      <p:cBhvr>
                                        <p:cTn id="31" dur="2000"/>
                                        <p:tgtEl>
                                          <p:spTgt spid="14"/>
                                        </p:tgtEl>
                                      </p:cBhvr>
                                    </p:animEffect>
                                  </p:childTnLst>
                                </p:cTn>
                              </p:par>
                              <p:par>
                                <p:cTn id="32" presetID="21" presetClass="entr" presetSubtype="4"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heel(4)">
                                      <p:cBhvr>
                                        <p:cTn id="3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3" grpId="0"/>
      <p:bldP spid="1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Свойства функции arcsin</a:t>
            </a:r>
            <a:r>
              <a:rPr lang="ru-RU" dirty="0" smtClean="0"/>
              <a:t/>
            </a:r>
            <a:br>
              <a:rPr lang="ru-RU" dirty="0" smtClean="0"/>
            </a:br>
            <a:endParaRPr lang="ru-RU" dirty="0"/>
          </a:p>
        </p:txBody>
      </p:sp>
      <p:pic>
        <p:nvPicPr>
          <p:cNvPr id="4" name="Содержимое 3"/>
          <p:cNvPicPr>
            <a:picLocks noGrp="1"/>
          </p:cNvPicPr>
          <p:nvPr>
            <p:ph idx="1"/>
          </p:nvPr>
        </p:nvPicPr>
        <p:blipFill>
          <a:blip r:embed="rId2" cstate="print"/>
          <a:srcRect/>
          <a:stretch>
            <a:fillRect/>
          </a:stretch>
        </p:blipFill>
        <p:spPr>
          <a:xfrm>
            <a:off x="642938" y="1571625"/>
            <a:ext cx="2462212" cy="450850"/>
          </a:xfrm>
        </p:spPr>
      </p:pic>
      <p:sp>
        <p:nvSpPr>
          <p:cNvPr id="5" name="TextBox 4"/>
          <p:cNvSpPr txBox="1">
            <a:spLocks noChangeArrowheads="1"/>
          </p:cNvSpPr>
          <p:nvPr/>
        </p:nvSpPr>
        <p:spPr bwMode="auto">
          <a:xfrm>
            <a:off x="285750" y="1643063"/>
            <a:ext cx="214313" cy="369887"/>
          </a:xfrm>
          <a:prstGeom prst="rect">
            <a:avLst/>
          </a:prstGeom>
          <a:noFill/>
          <a:ln w="9525">
            <a:noFill/>
            <a:miter lim="800000"/>
            <a:headEnd/>
            <a:tailEnd/>
          </a:ln>
        </p:spPr>
        <p:txBody>
          <a:bodyPr>
            <a:spAutoFit/>
          </a:bodyPr>
          <a:lstStyle/>
          <a:p>
            <a:r>
              <a:rPr lang="ru-RU">
                <a:latin typeface="Calibri" pitchFamily="34" charset="0"/>
              </a:rPr>
              <a:t>♦</a:t>
            </a:r>
          </a:p>
        </p:txBody>
      </p:sp>
      <p:sp>
        <p:nvSpPr>
          <p:cNvPr id="66561" name="Rectangle 1"/>
          <p:cNvSpPr>
            <a:spLocks noChangeArrowheads="1"/>
          </p:cNvSpPr>
          <p:nvPr/>
        </p:nvSpPr>
        <p:spPr bwMode="auto">
          <a:xfrm>
            <a:off x="3286125" y="1571625"/>
            <a:ext cx="3286125" cy="369888"/>
          </a:xfrm>
          <a:prstGeom prst="rect">
            <a:avLst/>
          </a:prstGeom>
          <a:noFill/>
          <a:ln w="9525">
            <a:noFill/>
            <a:miter lim="800000"/>
            <a:headEnd/>
            <a:tailEnd/>
          </a:ln>
        </p:spPr>
        <p:txBody>
          <a:bodyPr anchor="ctr">
            <a:spAutoFit/>
          </a:bodyPr>
          <a:lstStyle/>
          <a:p>
            <a:r>
              <a:rPr lang="ru-RU">
                <a:solidFill>
                  <a:schemeClr val="bg1"/>
                </a:solidFill>
                <a:latin typeface="Times New Roman" pitchFamily="18" charset="0"/>
                <a:ea typeface="Calibri" pitchFamily="34" charset="0"/>
                <a:cs typeface="Times New Roman" pitchFamily="18" charset="0"/>
              </a:rPr>
              <a:t>(функция является нечётной).</a:t>
            </a:r>
            <a:endParaRPr lang="ru-RU">
              <a:solidFill>
                <a:schemeClr val="bg1"/>
              </a:solidFill>
              <a:ea typeface="Calibri" pitchFamily="34" charset="0"/>
              <a:cs typeface="Times New Roman" pitchFamily="18" charset="0"/>
            </a:endParaRPr>
          </a:p>
        </p:txBody>
      </p:sp>
      <p:sp>
        <p:nvSpPr>
          <p:cNvPr id="7" name="TextBox 6"/>
          <p:cNvSpPr txBox="1">
            <a:spLocks noChangeArrowheads="1"/>
          </p:cNvSpPr>
          <p:nvPr/>
        </p:nvSpPr>
        <p:spPr bwMode="auto">
          <a:xfrm>
            <a:off x="285750" y="2428875"/>
            <a:ext cx="142875" cy="369888"/>
          </a:xfrm>
          <a:prstGeom prst="rect">
            <a:avLst/>
          </a:prstGeom>
          <a:noFill/>
          <a:ln w="9525">
            <a:noFill/>
            <a:miter lim="800000"/>
            <a:headEnd/>
            <a:tailEnd/>
          </a:ln>
        </p:spPr>
        <p:txBody>
          <a:bodyPr>
            <a:spAutoFit/>
          </a:bodyPr>
          <a:lstStyle/>
          <a:p>
            <a:r>
              <a:rPr lang="ru-RU">
                <a:latin typeface="Calibri" pitchFamily="34" charset="0"/>
              </a:rPr>
              <a:t>♦</a:t>
            </a:r>
          </a:p>
        </p:txBody>
      </p:sp>
      <p:pic>
        <p:nvPicPr>
          <p:cNvPr id="8" name="Рисунок 7"/>
          <p:cNvPicPr>
            <a:picLocks noChangeAspect="1" noChangeArrowheads="1"/>
          </p:cNvPicPr>
          <p:nvPr/>
        </p:nvPicPr>
        <p:blipFill>
          <a:blip r:embed="rId3" cstate="print"/>
          <a:srcRect/>
          <a:stretch>
            <a:fillRect/>
          </a:stretch>
        </p:blipFill>
        <p:spPr bwMode="auto">
          <a:xfrm>
            <a:off x="642938" y="2357438"/>
            <a:ext cx="1543050" cy="428625"/>
          </a:xfrm>
          <a:prstGeom prst="rect">
            <a:avLst/>
          </a:prstGeom>
          <a:noFill/>
          <a:ln w="9525">
            <a:noFill/>
            <a:miter lim="800000"/>
            <a:headEnd/>
            <a:tailEnd/>
          </a:ln>
        </p:spPr>
      </p:pic>
      <p:sp>
        <p:nvSpPr>
          <p:cNvPr id="9" name="TextBox 8"/>
          <p:cNvSpPr txBox="1">
            <a:spLocks noChangeArrowheads="1"/>
          </p:cNvSpPr>
          <p:nvPr/>
        </p:nvSpPr>
        <p:spPr bwMode="auto">
          <a:xfrm>
            <a:off x="2428875" y="2571750"/>
            <a:ext cx="857250" cy="369888"/>
          </a:xfrm>
          <a:prstGeom prst="rect">
            <a:avLst/>
          </a:prstGeom>
          <a:noFill/>
          <a:ln w="9525">
            <a:noFill/>
            <a:miter lim="800000"/>
            <a:headEnd/>
            <a:tailEnd/>
          </a:ln>
        </p:spPr>
        <p:txBody>
          <a:bodyPr>
            <a:spAutoFit/>
          </a:bodyPr>
          <a:lstStyle/>
          <a:p>
            <a:r>
              <a:rPr lang="ru-RU">
                <a:solidFill>
                  <a:schemeClr val="bg1"/>
                </a:solidFill>
                <a:latin typeface="Calibri" pitchFamily="34" charset="0"/>
              </a:rPr>
              <a:t>При </a:t>
            </a:r>
          </a:p>
        </p:txBody>
      </p:sp>
      <p:pic>
        <p:nvPicPr>
          <p:cNvPr id="10" name="Рисунок 9"/>
          <p:cNvPicPr>
            <a:picLocks noChangeAspect="1" noChangeArrowheads="1"/>
          </p:cNvPicPr>
          <p:nvPr/>
        </p:nvPicPr>
        <p:blipFill>
          <a:blip r:embed="rId4" cstate="print"/>
          <a:srcRect/>
          <a:stretch>
            <a:fillRect/>
          </a:stretch>
        </p:blipFill>
        <p:spPr bwMode="auto">
          <a:xfrm>
            <a:off x="3214688" y="2428875"/>
            <a:ext cx="1357312" cy="438150"/>
          </a:xfrm>
          <a:prstGeom prst="rect">
            <a:avLst/>
          </a:prstGeom>
          <a:noFill/>
          <a:ln w="9525">
            <a:noFill/>
            <a:miter lim="800000"/>
            <a:headEnd/>
            <a:tailEnd/>
          </a:ln>
        </p:spPr>
      </p:pic>
      <p:sp>
        <p:nvSpPr>
          <p:cNvPr id="11" name="TextBox 10"/>
          <p:cNvSpPr txBox="1">
            <a:spLocks noChangeArrowheads="1"/>
          </p:cNvSpPr>
          <p:nvPr/>
        </p:nvSpPr>
        <p:spPr bwMode="auto">
          <a:xfrm>
            <a:off x="285750" y="3286125"/>
            <a:ext cx="214313" cy="369888"/>
          </a:xfrm>
          <a:prstGeom prst="rect">
            <a:avLst/>
          </a:prstGeom>
          <a:noFill/>
          <a:ln w="9525">
            <a:noFill/>
            <a:miter lim="800000"/>
            <a:headEnd/>
            <a:tailEnd/>
          </a:ln>
        </p:spPr>
        <p:txBody>
          <a:bodyPr>
            <a:spAutoFit/>
          </a:bodyPr>
          <a:lstStyle/>
          <a:p>
            <a:r>
              <a:rPr lang="ru-RU">
                <a:latin typeface="Calibri" pitchFamily="34" charset="0"/>
              </a:rPr>
              <a:t>♦</a:t>
            </a:r>
          </a:p>
        </p:txBody>
      </p:sp>
      <p:pic>
        <p:nvPicPr>
          <p:cNvPr id="12" name="Рисунок 11"/>
          <p:cNvPicPr>
            <a:picLocks noChangeAspect="1" noChangeArrowheads="1"/>
          </p:cNvPicPr>
          <p:nvPr/>
        </p:nvPicPr>
        <p:blipFill>
          <a:blip r:embed="rId5" cstate="print"/>
          <a:srcRect/>
          <a:stretch>
            <a:fillRect/>
          </a:stretch>
        </p:blipFill>
        <p:spPr bwMode="auto">
          <a:xfrm>
            <a:off x="642938" y="3214688"/>
            <a:ext cx="1471612" cy="500062"/>
          </a:xfrm>
          <a:prstGeom prst="rect">
            <a:avLst/>
          </a:prstGeom>
          <a:noFill/>
          <a:ln w="9525">
            <a:noFill/>
            <a:miter lim="800000"/>
            <a:headEnd/>
            <a:tailEnd/>
          </a:ln>
        </p:spPr>
      </p:pic>
      <p:sp>
        <p:nvSpPr>
          <p:cNvPr id="13" name="Прямоугольник 12"/>
          <p:cNvSpPr>
            <a:spLocks noChangeArrowheads="1"/>
          </p:cNvSpPr>
          <p:nvPr/>
        </p:nvSpPr>
        <p:spPr bwMode="auto">
          <a:xfrm>
            <a:off x="2357438" y="3357563"/>
            <a:ext cx="1100137" cy="369887"/>
          </a:xfrm>
          <a:prstGeom prst="rect">
            <a:avLst/>
          </a:prstGeom>
          <a:noFill/>
          <a:ln w="9525">
            <a:noFill/>
            <a:miter lim="800000"/>
            <a:headEnd/>
            <a:tailEnd/>
          </a:ln>
        </p:spPr>
        <p:txBody>
          <a:bodyPr wrap="none">
            <a:spAutoFit/>
          </a:bodyPr>
          <a:lstStyle/>
          <a:p>
            <a:r>
              <a:rPr lang="ru-RU">
                <a:solidFill>
                  <a:schemeClr val="bg1"/>
                </a:solidFill>
                <a:latin typeface="Calibri" pitchFamily="34" charset="0"/>
              </a:rPr>
              <a:t>при x = 0.</a:t>
            </a:r>
          </a:p>
        </p:txBody>
      </p:sp>
      <p:sp>
        <p:nvSpPr>
          <p:cNvPr id="14" name="TextBox 13"/>
          <p:cNvSpPr txBox="1">
            <a:spLocks noChangeArrowheads="1"/>
          </p:cNvSpPr>
          <p:nvPr/>
        </p:nvSpPr>
        <p:spPr bwMode="auto">
          <a:xfrm>
            <a:off x="357188" y="4000500"/>
            <a:ext cx="285750" cy="369888"/>
          </a:xfrm>
          <a:prstGeom prst="rect">
            <a:avLst/>
          </a:prstGeom>
          <a:noFill/>
          <a:ln w="9525">
            <a:noFill/>
            <a:miter lim="800000"/>
            <a:headEnd/>
            <a:tailEnd/>
          </a:ln>
        </p:spPr>
        <p:txBody>
          <a:bodyPr>
            <a:spAutoFit/>
          </a:bodyPr>
          <a:lstStyle/>
          <a:p>
            <a:r>
              <a:rPr lang="ru-RU">
                <a:latin typeface="Calibri" pitchFamily="34" charset="0"/>
              </a:rPr>
              <a:t>♦</a:t>
            </a:r>
          </a:p>
        </p:txBody>
      </p:sp>
      <p:pic>
        <p:nvPicPr>
          <p:cNvPr id="15" name="Рисунок 14"/>
          <p:cNvPicPr>
            <a:picLocks noChangeAspect="1" noChangeArrowheads="1"/>
          </p:cNvPicPr>
          <p:nvPr/>
        </p:nvPicPr>
        <p:blipFill>
          <a:blip r:embed="rId6" cstate="print"/>
          <a:srcRect/>
          <a:stretch>
            <a:fillRect/>
          </a:stretch>
        </p:blipFill>
        <p:spPr bwMode="auto">
          <a:xfrm>
            <a:off x="714375" y="4000500"/>
            <a:ext cx="1428750" cy="500063"/>
          </a:xfrm>
          <a:prstGeom prst="rect">
            <a:avLst/>
          </a:prstGeom>
          <a:noFill/>
          <a:ln w="9525">
            <a:noFill/>
            <a:miter lim="800000"/>
            <a:headEnd/>
            <a:tailEnd/>
          </a:ln>
        </p:spPr>
      </p:pic>
      <p:sp>
        <p:nvSpPr>
          <p:cNvPr id="16" name="TextBox 15"/>
          <p:cNvSpPr txBox="1">
            <a:spLocks noChangeArrowheads="1"/>
          </p:cNvSpPr>
          <p:nvPr/>
        </p:nvSpPr>
        <p:spPr bwMode="auto">
          <a:xfrm>
            <a:off x="2428875" y="4143375"/>
            <a:ext cx="714375" cy="369888"/>
          </a:xfrm>
          <a:prstGeom prst="rect">
            <a:avLst/>
          </a:prstGeom>
          <a:noFill/>
          <a:ln w="9525">
            <a:noFill/>
            <a:miter lim="800000"/>
            <a:headEnd/>
            <a:tailEnd/>
          </a:ln>
        </p:spPr>
        <p:txBody>
          <a:bodyPr>
            <a:spAutoFit/>
          </a:bodyPr>
          <a:lstStyle/>
          <a:p>
            <a:r>
              <a:rPr lang="ru-RU">
                <a:solidFill>
                  <a:schemeClr val="bg1"/>
                </a:solidFill>
                <a:latin typeface="Calibri" pitchFamily="34" charset="0"/>
              </a:rPr>
              <a:t>При </a:t>
            </a:r>
          </a:p>
        </p:txBody>
      </p:sp>
      <p:pic>
        <p:nvPicPr>
          <p:cNvPr id="17" name="Рисунок 16"/>
          <p:cNvPicPr>
            <a:picLocks noChangeAspect="1" noChangeArrowheads="1"/>
          </p:cNvPicPr>
          <p:nvPr/>
        </p:nvPicPr>
        <p:blipFill>
          <a:blip r:embed="rId7" cstate="print"/>
          <a:srcRect/>
          <a:stretch>
            <a:fillRect/>
          </a:stretch>
        </p:blipFill>
        <p:spPr bwMode="auto">
          <a:xfrm>
            <a:off x="3143250" y="4000500"/>
            <a:ext cx="1490663" cy="509588"/>
          </a:xfrm>
          <a:prstGeom prst="rect">
            <a:avLst/>
          </a:prstGeom>
          <a:noFill/>
          <a:ln w="9525">
            <a:noFill/>
            <a:miter lim="800000"/>
            <a:headEnd/>
            <a:tailEnd/>
          </a:ln>
        </p:spPr>
      </p:pic>
      <p:pic>
        <p:nvPicPr>
          <p:cNvPr id="18" name="Рисунок 17"/>
          <p:cNvPicPr>
            <a:picLocks noChangeAspect="1" noChangeArrowheads="1"/>
          </p:cNvPicPr>
          <p:nvPr/>
        </p:nvPicPr>
        <p:blipFill>
          <a:blip r:embed="rId8" cstate="print"/>
          <a:srcRect/>
          <a:stretch>
            <a:fillRect/>
          </a:stretch>
        </p:blipFill>
        <p:spPr bwMode="auto">
          <a:xfrm>
            <a:off x="714375" y="4786313"/>
            <a:ext cx="3771900" cy="457200"/>
          </a:xfrm>
          <a:prstGeom prst="rect">
            <a:avLst/>
          </a:prstGeom>
          <a:noFill/>
          <a:ln w="9525">
            <a:noFill/>
            <a:miter lim="800000"/>
            <a:headEnd/>
            <a:tailEnd/>
          </a:ln>
        </p:spPr>
      </p:pic>
      <p:pic>
        <p:nvPicPr>
          <p:cNvPr id="19" name="Рисунок 18"/>
          <p:cNvPicPr>
            <a:picLocks noChangeAspect="1" noChangeArrowheads="1"/>
          </p:cNvPicPr>
          <p:nvPr/>
        </p:nvPicPr>
        <p:blipFill>
          <a:blip r:embed="rId9" cstate="print"/>
          <a:srcRect/>
          <a:stretch>
            <a:fillRect/>
          </a:stretch>
        </p:blipFill>
        <p:spPr bwMode="auto">
          <a:xfrm>
            <a:off x="714375" y="5429250"/>
            <a:ext cx="2000250" cy="400050"/>
          </a:xfrm>
          <a:prstGeom prst="rect">
            <a:avLst/>
          </a:prstGeom>
          <a:noFill/>
          <a:ln w="9525">
            <a:noFill/>
            <a:miter lim="800000"/>
            <a:headEnd/>
            <a:tailEnd/>
          </a:ln>
        </p:spPr>
      </p:pic>
      <p:pic>
        <p:nvPicPr>
          <p:cNvPr id="20" name="Рисунок 19"/>
          <p:cNvPicPr>
            <a:picLocks noChangeAspect="1" noChangeArrowheads="1"/>
          </p:cNvPicPr>
          <p:nvPr/>
        </p:nvPicPr>
        <p:blipFill>
          <a:blip r:embed="rId10" cstate="print"/>
          <a:srcRect/>
          <a:stretch>
            <a:fillRect/>
          </a:stretch>
        </p:blipFill>
        <p:spPr bwMode="auto">
          <a:xfrm>
            <a:off x="714375" y="6000750"/>
            <a:ext cx="3952875" cy="571500"/>
          </a:xfrm>
          <a:prstGeom prst="rect">
            <a:avLst/>
          </a:prstGeom>
          <a:noFill/>
          <a:ln w="9525">
            <a:noFill/>
            <a:miter lim="800000"/>
            <a:headEnd/>
            <a:tailEnd/>
          </a:ln>
        </p:spPr>
      </p:pic>
      <p:sp>
        <p:nvSpPr>
          <p:cNvPr id="21" name="TextBox 20"/>
          <p:cNvSpPr txBox="1">
            <a:spLocks noChangeArrowheads="1"/>
          </p:cNvSpPr>
          <p:nvPr/>
        </p:nvSpPr>
        <p:spPr bwMode="auto">
          <a:xfrm>
            <a:off x="357188" y="4857750"/>
            <a:ext cx="285750" cy="369888"/>
          </a:xfrm>
          <a:prstGeom prst="rect">
            <a:avLst/>
          </a:prstGeom>
          <a:noFill/>
          <a:ln w="9525">
            <a:noFill/>
            <a:miter lim="800000"/>
            <a:headEnd/>
            <a:tailEnd/>
          </a:ln>
        </p:spPr>
        <p:txBody>
          <a:bodyPr>
            <a:spAutoFit/>
          </a:bodyPr>
          <a:lstStyle/>
          <a:p>
            <a:r>
              <a:rPr lang="ru-RU">
                <a:latin typeface="Calibri" pitchFamily="34" charset="0"/>
              </a:rPr>
              <a:t>♦</a:t>
            </a:r>
          </a:p>
        </p:txBody>
      </p:sp>
      <p:sp>
        <p:nvSpPr>
          <p:cNvPr id="22" name="TextBox 21"/>
          <p:cNvSpPr txBox="1">
            <a:spLocks noChangeArrowheads="1"/>
          </p:cNvSpPr>
          <p:nvPr/>
        </p:nvSpPr>
        <p:spPr bwMode="auto">
          <a:xfrm>
            <a:off x="285750" y="5429250"/>
            <a:ext cx="357188" cy="369888"/>
          </a:xfrm>
          <a:prstGeom prst="rect">
            <a:avLst/>
          </a:prstGeom>
          <a:noFill/>
          <a:ln w="9525">
            <a:noFill/>
            <a:miter lim="800000"/>
            <a:headEnd/>
            <a:tailEnd/>
          </a:ln>
        </p:spPr>
        <p:txBody>
          <a:bodyPr>
            <a:spAutoFit/>
          </a:bodyPr>
          <a:lstStyle/>
          <a:p>
            <a:r>
              <a:rPr lang="ru-RU">
                <a:latin typeface="Calibri" pitchFamily="34" charset="0"/>
              </a:rPr>
              <a:t>♦</a:t>
            </a:r>
          </a:p>
        </p:txBody>
      </p:sp>
      <p:sp>
        <p:nvSpPr>
          <p:cNvPr id="23" name="TextBox 22"/>
          <p:cNvSpPr txBox="1">
            <a:spLocks noChangeArrowheads="1"/>
          </p:cNvSpPr>
          <p:nvPr/>
        </p:nvSpPr>
        <p:spPr bwMode="auto">
          <a:xfrm>
            <a:off x="285750" y="6000750"/>
            <a:ext cx="357188" cy="369888"/>
          </a:xfrm>
          <a:prstGeom prst="rect">
            <a:avLst/>
          </a:prstGeom>
          <a:noFill/>
          <a:ln w="9525">
            <a:noFill/>
            <a:miter lim="800000"/>
            <a:headEnd/>
            <a:tailEnd/>
          </a:ln>
        </p:spPr>
        <p:txBody>
          <a:bodyPr>
            <a:spAutoFit/>
          </a:bodyPr>
          <a:lstStyle/>
          <a:p>
            <a:r>
              <a:rPr lang="ru-RU">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70" decel="100000"/>
                                        <p:tgtEl>
                                          <p:spTgt spid="5"/>
                                        </p:tgtEl>
                                      </p:cBhvr>
                                    </p:animEffect>
                                    <p:animScale>
                                      <p:cBhvr>
                                        <p:cTn id="17" dur="770" decel="100000"/>
                                        <p:tgtEl>
                                          <p:spTgt spid="5"/>
                                        </p:tgtEl>
                                      </p:cBhvr>
                                      <p:from x="10000" y="10000"/>
                                      <p:to x="200000" y="450000"/>
                                    </p:animScale>
                                    <p:animScale>
                                      <p:cBhvr>
                                        <p:cTn id="18" dur="1230" accel="100000" fill="hold">
                                          <p:stCondLst>
                                            <p:cond delay="770"/>
                                          </p:stCondLst>
                                        </p:cTn>
                                        <p:tgtEl>
                                          <p:spTgt spid="5"/>
                                        </p:tgtEl>
                                      </p:cBhvr>
                                      <p:from x="200000" y="450000"/>
                                      <p:to x="100000" y="100000"/>
                                    </p:animScale>
                                    <p:set>
                                      <p:cBhvr>
                                        <p:cTn id="19" dur="770" fill="hold"/>
                                        <p:tgtEl>
                                          <p:spTgt spid="5"/>
                                        </p:tgtEl>
                                        <p:attrNameLst>
                                          <p:attrName>ppt_x</p:attrName>
                                        </p:attrNameLst>
                                      </p:cBhvr>
                                      <p:to>
                                        <p:strVal val="(0.5)"/>
                                      </p:to>
                                    </p:set>
                                    <p:anim from="(0.5)" to="(#ppt_x)" calcmode="lin" valueType="num">
                                      <p:cBhvr>
                                        <p:cTn id="20" dur="1230" accel="100000" fill="hold">
                                          <p:stCondLst>
                                            <p:cond delay="770"/>
                                          </p:stCondLst>
                                        </p:cTn>
                                        <p:tgtEl>
                                          <p:spTgt spid="5"/>
                                        </p:tgtEl>
                                        <p:attrNameLst>
                                          <p:attrName>ppt_x</p:attrName>
                                        </p:attrNameLst>
                                      </p:cBhvr>
                                    </p:anim>
                                    <p:set>
                                      <p:cBhvr>
                                        <p:cTn id="21" dur="770" fill="hold"/>
                                        <p:tgtEl>
                                          <p:spTgt spid="5"/>
                                        </p:tgtEl>
                                        <p:attrNameLst>
                                          <p:attrName>ppt_y</p:attrName>
                                        </p:attrNameLst>
                                      </p:cBhvr>
                                      <p:to>
                                        <p:strVal val="(#ppt_y+0.4)"/>
                                      </p:to>
                                    </p:set>
                                    <p:anim from="(#ppt_y+0.4)" to="(#ppt_y)" calcmode="lin" valueType="num">
                                      <p:cBhvr>
                                        <p:cTn id="22" dur="1230" accel="100000" fill="hold">
                                          <p:stCondLst>
                                            <p:cond delay="770"/>
                                          </p:stCondLst>
                                        </p:cTn>
                                        <p:tgtEl>
                                          <p:spTgt spid="5"/>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66561"/>
                                        </p:tgtEl>
                                        <p:attrNameLst>
                                          <p:attrName>style.visibility</p:attrName>
                                        </p:attrNameLst>
                                      </p:cBhvr>
                                      <p:to>
                                        <p:strVal val="visible"/>
                                      </p:to>
                                    </p:set>
                                    <p:animEffect transition="in" filter="fade">
                                      <p:cBhvr>
                                        <p:cTn id="25" dur="770" decel="100000"/>
                                        <p:tgtEl>
                                          <p:spTgt spid="66561"/>
                                        </p:tgtEl>
                                      </p:cBhvr>
                                    </p:animEffect>
                                    <p:animScale>
                                      <p:cBhvr>
                                        <p:cTn id="26" dur="770" decel="100000"/>
                                        <p:tgtEl>
                                          <p:spTgt spid="66561"/>
                                        </p:tgtEl>
                                      </p:cBhvr>
                                      <p:from x="10000" y="10000"/>
                                      <p:to x="200000" y="450000"/>
                                    </p:animScale>
                                    <p:animScale>
                                      <p:cBhvr>
                                        <p:cTn id="27" dur="1230" accel="100000" fill="hold">
                                          <p:stCondLst>
                                            <p:cond delay="770"/>
                                          </p:stCondLst>
                                        </p:cTn>
                                        <p:tgtEl>
                                          <p:spTgt spid="66561"/>
                                        </p:tgtEl>
                                      </p:cBhvr>
                                      <p:from x="200000" y="450000"/>
                                      <p:to x="100000" y="100000"/>
                                    </p:animScale>
                                    <p:set>
                                      <p:cBhvr>
                                        <p:cTn id="28" dur="770" fill="hold"/>
                                        <p:tgtEl>
                                          <p:spTgt spid="66561"/>
                                        </p:tgtEl>
                                        <p:attrNameLst>
                                          <p:attrName>ppt_x</p:attrName>
                                        </p:attrNameLst>
                                      </p:cBhvr>
                                      <p:to>
                                        <p:strVal val="(0.5)"/>
                                      </p:to>
                                    </p:set>
                                    <p:anim from="(0.5)" to="(#ppt_x)" calcmode="lin" valueType="num">
                                      <p:cBhvr>
                                        <p:cTn id="29" dur="1230" accel="100000" fill="hold">
                                          <p:stCondLst>
                                            <p:cond delay="770"/>
                                          </p:stCondLst>
                                        </p:cTn>
                                        <p:tgtEl>
                                          <p:spTgt spid="66561"/>
                                        </p:tgtEl>
                                        <p:attrNameLst>
                                          <p:attrName>ppt_x</p:attrName>
                                        </p:attrNameLst>
                                      </p:cBhvr>
                                    </p:anim>
                                    <p:set>
                                      <p:cBhvr>
                                        <p:cTn id="30" dur="770" fill="hold"/>
                                        <p:tgtEl>
                                          <p:spTgt spid="66561"/>
                                        </p:tgtEl>
                                        <p:attrNameLst>
                                          <p:attrName>ppt_y</p:attrName>
                                        </p:attrNameLst>
                                      </p:cBhvr>
                                      <p:to>
                                        <p:strVal val="(#ppt_y+0.4)"/>
                                      </p:to>
                                    </p:set>
                                    <p:anim from="(#ppt_y+0.4)" to="(#ppt_y)" calcmode="lin" valueType="num">
                                      <p:cBhvr>
                                        <p:cTn id="31" dur="1230" accel="100000" fill="hold">
                                          <p:stCondLst>
                                            <p:cond delay="770"/>
                                          </p:stCondLst>
                                        </p:cTn>
                                        <p:tgtEl>
                                          <p:spTgt spid="66561"/>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770" decel="100000"/>
                                        <p:tgtEl>
                                          <p:spTgt spid="7"/>
                                        </p:tgtEl>
                                      </p:cBhvr>
                                    </p:animEffect>
                                    <p:animScale>
                                      <p:cBhvr>
                                        <p:cTn id="35" dur="770" decel="100000"/>
                                        <p:tgtEl>
                                          <p:spTgt spid="7"/>
                                        </p:tgtEl>
                                      </p:cBhvr>
                                      <p:from x="10000" y="10000"/>
                                      <p:to x="200000" y="450000"/>
                                    </p:animScale>
                                    <p:animScale>
                                      <p:cBhvr>
                                        <p:cTn id="36" dur="1230" accel="100000" fill="hold">
                                          <p:stCondLst>
                                            <p:cond delay="770"/>
                                          </p:stCondLst>
                                        </p:cTn>
                                        <p:tgtEl>
                                          <p:spTgt spid="7"/>
                                        </p:tgtEl>
                                      </p:cBhvr>
                                      <p:from x="200000" y="450000"/>
                                      <p:to x="100000" y="100000"/>
                                    </p:animScale>
                                    <p:set>
                                      <p:cBhvr>
                                        <p:cTn id="37" dur="770" fill="hold"/>
                                        <p:tgtEl>
                                          <p:spTgt spid="7"/>
                                        </p:tgtEl>
                                        <p:attrNameLst>
                                          <p:attrName>ppt_x</p:attrName>
                                        </p:attrNameLst>
                                      </p:cBhvr>
                                      <p:to>
                                        <p:strVal val="(0.5)"/>
                                      </p:to>
                                    </p:set>
                                    <p:anim from="(0.5)" to="(#ppt_x)" calcmode="lin" valueType="num">
                                      <p:cBhvr>
                                        <p:cTn id="38" dur="1230" accel="100000" fill="hold">
                                          <p:stCondLst>
                                            <p:cond delay="770"/>
                                          </p:stCondLst>
                                        </p:cTn>
                                        <p:tgtEl>
                                          <p:spTgt spid="7"/>
                                        </p:tgtEl>
                                        <p:attrNameLst>
                                          <p:attrName>ppt_x</p:attrName>
                                        </p:attrNameLst>
                                      </p:cBhvr>
                                    </p:anim>
                                    <p:set>
                                      <p:cBhvr>
                                        <p:cTn id="39" dur="770" fill="hold"/>
                                        <p:tgtEl>
                                          <p:spTgt spid="7"/>
                                        </p:tgtEl>
                                        <p:attrNameLst>
                                          <p:attrName>ppt_y</p:attrName>
                                        </p:attrNameLst>
                                      </p:cBhvr>
                                      <p:to>
                                        <p:strVal val="(#ppt_y+0.4)"/>
                                      </p:to>
                                    </p:set>
                                    <p:anim from="(#ppt_y+0.4)" to="(#ppt_y)" calcmode="lin" valueType="num">
                                      <p:cBhvr>
                                        <p:cTn id="40" dur="1230" accel="100000" fill="hold">
                                          <p:stCondLst>
                                            <p:cond delay="770"/>
                                          </p:stCondLst>
                                        </p:cTn>
                                        <p:tgtEl>
                                          <p:spTgt spid="7"/>
                                        </p:tgtEl>
                                        <p:attrNameLst>
                                          <p:attrName>ppt_y</p:attrName>
                                        </p:attrNameLst>
                                      </p:cBhvr>
                                    </p:anim>
                                  </p:childTnLst>
                                </p:cTn>
                              </p:par>
                              <p:par>
                                <p:cTn id="41" presetID="5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770" decel="100000"/>
                                        <p:tgtEl>
                                          <p:spTgt spid="8"/>
                                        </p:tgtEl>
                                      </p:cBhvr>
                                    </p:animEffect>
                                    <p:animScale>
                                      <p:cBhvr>
                                        <p:cTn id="44" dur="770" decel="100000"/>
                                        <p:tgtEl>
                                          <p:spTgt spid="8"/>
                                        </p:tgtEl>
                                      </p:cBhvr>
                                      <p:from x="10000" y="10000"/>
                                      <p:to x="200000" y="450000"/>
                                    </p:animScale>
                                    <p:animScale>
                                      <p:cBhvr>
                                        <p:cTn id="45" dur="1230" accel="100000" fill="hold">
                                          <p:stCondLst>
                                            <p:cond delay="770"/>
                                          </p:stCondLst>
                                        </p:cTn>
                                        <p:tgtEl>
                                          <p:spTgt spid="8"/>
                                        </p:tgtEl>
                                      </p:cBhvr>
                                      <p:from x="200000" y="450000"/>
                                      <p:to x="100000" y="100000"/>
                                    </p:animScale>
                                    <p:set>
                                      <p:cBhvr>
                                        <p:cTn id="46" dur="770" fill="hold"/>
                                        <p:tgtEl>
                                          <p:spTgt spid="8"/>
                                        </p:tgtEl>
                                        <p:attrNameLst>
                                          <p:attrName>ppt_x</p:attrName>
                                        </p:attrNameLst>
                                      </p:cBhvr>
                                      <p:to>
                                        <p:strVal val="(0.5)"/>
                                      </p:to>
                                    </p:set>
                                    <p:anim from="(0.5)" to="(#ppt_x)" calcmode="lin" valueType="num">
                                      <p:cBhvr>
                                        <p:cTn id="47" dur="1230" accel="100000" fill="hold">
                                          <p:stCondLst>
                                            <p:cond delay="770"/>
                                          </p:stCondLst>
                                        </p:cTn>
                                        <p:tgtEl>
                                          <p:spTgt spid="8"/>
                                        </p:tgtEl>
                                        <p:attrNameLst>
                                          <p:attrName>ppt_x</p:attrName>
                                        </p:attrNameLst>
                                      </p:cBhvr>
                                    </p:anim>
                                    <p:set>
                                      <p:cBhvr>
                                        <p:cTn id="48" dur="770" fill="hold"/>
                                        <p:tgtEl>
                                          <p:spTgt spid="8"/>
                                        </p:tgtEl>
                                        <p:attrNameLst>
                                          <p:attrName>ppt_y</p:attrName>
                                        </p:attrNameLst>
                                      </p:cBhvr>
                                      <p:to>
                                        <p:strVal val="(#ppt_y+0.4)"/>
                                      </p:to>
                                    </p:set>
                                    <p:anim from="(#ppt_y+0.4)" to="(#ppt_y)" calcmode="lin" valueType="num">
                                      <p:cBhvr>
                                        <p:cTn id="49" dur="1230" accel="100000" fill="hold">
                                          <p:stCondLst>
                                            <p:cond delay="770"/>
                                          </p:stCondLst>
                                        </p:cTn>
                                        <p:tgtEl>
                                          <p:spTgt spid="8"/>
                                        </p:tgtEl>
                                        <p:attrNameLst>
                                          <p:attrName>ppt_y</p:attrName>
                                        </p:attrNameLst>
                                      </p:cBhvr>
                                    </p:anim>
                                  </p:childTnLst>
                                </p:cTn>
                              </p:par>
                              <p:par>
                                <p:cTn id="50" presetID="51" presetClass="entr" presetSubtype="0"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770" decel="100000"/>
                                        <p:tgtEl>
                                          <p:spTgt spid="9"/>
                                        </p:tgtEl>
                                      </p:cBhvr>
                                    </p:animEffect>
                                    <p:animScale>
                                      <p:cBhvr>
                                        <p:cTn id="53" dur="770" decel="100000"/>
                                        <p:tgtEl>
                                          <p:spTgt spid="9"/>
                                        </p:tgtEl>
                                      </p:cBhvr>
                                      <p:from x="10000" y="10000"/>
                                      <p:to x="200000" y="450000"/>
                                    </p:animScale>
                                    <p:animScale>
                                      <p:cBhvr>
                                        <p:cTn id="54" dur="1230" accel="100000" fill="hold">
                                          <p:stCondLst>
                                            <p:cond delay="770"/>
                                          </p:stCondLst>
                                        </p:cTn>
                                        <p:tgtEl>
                                          <p:spTgt spid="9"/>
                                        </p:tgtEl>
                                      </p:cBhvr>
                                      <p:from x="200000" y="450000"/>
                                      <p:to x="100000" y="100000"/>
                                    </p:animScale>
                                    <p:set>
                                      <p:cBhvr>
                                        <p:cTn id="55" dur="770" fill="hold"/>
                                        <p:tgtEl>
                                          <p:spTgt spid="9"/>
                                        </p:tgtEl>
                                        <p:attrNameLst>
                                          <p:attrName>ppt_x</p:attrName>
                                        </p:attrNameLst>
                                      </p:cBhvr>
                                      <p:to>
                                        <p:strVal val="(0.5)"/>
                                      </p:to>
                                    </p:set>
                                    <p:anim from="(0.5)" to="(#ppt_x)" calcmode="lin" valueType="num">
                                      <p:cBhvr>
                                        <p:cTn id="56" dur="1230" accel="100000" fill="hold">
                                          <p:stCondLst>
                                            <p:cond delay="770"/>
                                          </p:stCondLst>
                                        </p:cTn>
                                        <p:tgtEl>
                                          <p:spTgt spid="9"/>
                                        </p:tgtEl>
                                        <p:attrNameLst>
                                          <p:attrName>ppt_x</p:attrName>
                                        </p:attrNameLst>
                                      </p:cBhvr>
                                    </p:anim>
                                    <p:set>
                                      <p:cBhvr>
                                        <p:cTn id="57" dur="770" fill="hold"/>
                                        <p:tgtEl>
                                          <p:spTgt spid="9"/>
                                        </p:tgtEl>
                                        <p:attrNameLst>
                                          <p:attrName>ppt_y</p:attrName>
                                        </p:attrNameLst>
                                      </p:cBhvr>
                                      <p:to>
                                        <p:strVal val="(#ppt_y+0.4)"/>
                                      </p:to>
                                    </p:set>
                                    <p:anim from="(#ppt_y+0.4)" to="(#ppt_y)" calcmode="lin" valueType="num">
                                      <p:cBhvr>
                                        <p:cTn id="58" dur="1230" accel="100000" fill="hold">
                                          <p:stCondLst>
                                            <p:cond delay="770"/>
                                          </p:stCondLst>
                                        </p:cTn>
                                        <p:tgtEl>
                                          <p:spTgt spid="9"/>
                                        </p:tgtEl>
                                        <p:attrNameLst>
                                          <p:attrName>ppt_y</p:attrName>
                                        </p:attrNameLst>
                                      </p:cBhvr>
                                    </p:anim>
                                  </p:childTnLst>
                                </p:cTn>
                              </p:par>
                              <p:par>
                                <p:cTn id="59" presetID="51" presetClass="entr" presetSubtype="0"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770" decel="100000"/>
                                        <p:tgtEl>
                                          <p:spTgt spid="10"/>
                                        </p:tgtEl>
                                      </p:cBhvr>
                                    </p:animEffect>
                                    <p:animScale>
                                      <p:cBhvr>
                                        <p:cTn id="62" dur="770" decel="100000"/>
                                        <p:tgtEl>
                                          <p:spTgt spid="10"/>
                                        </p:tgtEl>
                                      </p:cBhvr>
                                      <p:from x="10000" y="10000"/>
                                      <p:to x="200000" y="450000"/>
                                    </p:animScale>
                                    <p:animScale>
                                      <p:cBhvr>
                                        <p:cTn id="63" dur="1230" accel="100000" fill="hold">
                                          <p:stCondLst>
                                            <p:cond delay="770"/>
                                          </p:stCondLst>
                                        </p:cTn>
                                        <p:tgtEl>
                                          <p:spTgt spid="10"/>
                                        </p:tgtEl>
                                      </p:cBhvr>
                                      <p:from x="200000" y="450000"/>
                                      <p:to x="100000" y="100000"/>
                                    </p:animScale>
                                    <p:set>
                                      <p:cBhvr>
                                        <p:cTn id="64" dur="770" fill="hold"/>
                                        <p:tgtEl>
                                          <p:spTgt spid="10"/>
                                        </p:tgtEl>
                                        <p:attrNameLst>
                                          <p:attrName>ppt_x</p:attrName>
                                        </p:attrNameLst>
                                      </p:cBhvr>
                                      <p:to>
                                        <p:strVal val="(0.5)"/>
                                      </p:to>
                                    </p:set>
                                    <p:anim from="(0.5)" to="(#ppt_x)" calcmode="lin" valueType="num">
                                      <p:cBhvr>
                                        <p:cTn id="65" dur="1230" accel="100000" fill="hold">
                                          <p:stCondLst>
                                            <p:cond delay="770"/>
                                          </p:stCondLst>
                                        </p:cTn>
                                        <p:tgtEl>
                                          <p:spTgt spid="10"/>
                                        </p:tgtEl>
                                        <p:attrNameLst>
                                          <p:attrName>ppt_x</p:attrName>
                                        </p:attrNameLst>
                                      </p:cBhvr>
                                    </p:anim>
                                    <p:set>
                                      <p:cBhvr>
                                        <p:cTn id="66" dur="770" fill="hold"/>
                                        <p:tgtEl>
                                          <p:spTgt spid="10"/>
                                        </p:tgtEl>
                                        <p:attrNameLst>
                                          <p:attrName>ppt_y</p:attrName>
                                        </p:attrNameLst>
                                      </p:cBhvr>
                                      <p:to>
                                        <p:strVal val="(#ppt_y+0.4)"/>
                                      </p:to>
                                    </p:set>
                                    <p:anim from="(#ppt_y+0.4)" to="(#ppt_y)" calcmode="lin" valueType="num">
                                      <p:cBhvr>
                                        <p:cTn id="67" dur="1230" accel="100000" fill="hold">
                                          <p:stCondLst>
                                            <p:cond delay="770"/>
                                          </p:stCondLst>
                                        </p:cTn>
                                        <p:tgtEl>
                                          <p:spTgt spid="10"/>
                                        </p:tgtEl>
                                        <p:attrNameLst>
                                          <p:attrName>ppt_y</p:attrName>
                                        </p:attrNameLst>
                                      </p:cBhvr>
                                    </p:anim>
                                  </p:childTnLst>
                                </p:cTn>
                              </p:par>
                              <p:par>
                                <p:cTn id="68" presetID="51"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770" decel="100000"/>
                                        <p:tgtEl>
                                          <p:spTgt spid="11"/>
                                        </p:tgtEl>
                                      </p:cBhvr>
                                    </p:animEffect>
                                    <p:animScale>
                                      <p:cBhvr>
                                        <p:cTn id="71" dur="770" decel="100000"/>
                                        <p:tgtEl>
                                          <p:spTgt spid="11"/>
                                        </p:tgtEl>
                                      </p:cBhvr>
                                      <p:from x="10000" y="10000"/>
                                      <p:to x="200000" y="450000"/>
                                    </p:animScale>
                                    <p:animScale>
                                      <p:cBhvr>
                                        <p:cTn id="72" dur="1230" accel="100000" fill="hold">
                                          <p:stCondLst>
                                            <p:cond delay="770"/>
                                          </p:stCondLst>
                                        </p:cTn>
                                        <p:tgtEl>
                                          <p:spTgt spid="11"/>
                                        </p:tgtEl>
                                      </p:cBhvr>
                                      <p:from x="200000" y="450000"/>
                                      <p:to x="100000" y="100000"/>
                                    </p:animScale>
                                    <p:set>
                                      <p:cBhvr>
                                        <p:cTn id="73" dur="770" fill="hold"/>
                                        <p:tgtEl>
                                          <p:spTgt spid="11"/>
                                        </p:tgtEl>
                                        <p:attrNameLst>
                                          <p:attrName>ppt_x</p:attrName>
                                        </p:attrNameLst>
                                      </p:cBhvr>
                                      <p:to>
                                        <p:strVal val="(0.5)"/>
                                      </p:to>
                                    </p:set>
                                    <p:anim from="(0.5)" to="(#ppt_x)" calcmode="lin" valueType="num">
                                      <p:cBhvr>
                                        <p:cTn id="74" dur="1230" accel="100000" fill="hold">
                                          <p:stCondLst>
                                            <p:cond delay="770"/>
                                          </p:stCondLst>
                                        </p:cTn>
                                        <p:tgtEl>
                                          <p:spTgt spid="11"/>
                                        </p:tgtEl>
                                        <p:attrNameLst>
                                          <p:attrName>ppt_x</p:attrName>
                                        </p:attrNameLst>
                                      </p:cBhvr>
                                    </p:anim>
                                    <p:set>
                                      <p:cBhvr>
                                        <p:cTn id="75" dur="770" fill="hold"/>
                                        <p:tgtEl>
                                          <p:spTgt spid="11"/>
                                        </p:tgtEl>
                                        <p:attrNameLst>
                                          <p:attrName>ppt_y</p:attrName>
                                        </p:attrNameLst>
                                      </p:cBhvr>
                                      <p:to>
                                        <p:strVal val="(#ppt_y+0.4)"/>
                                      </p:to>
                                    </p:set>
                                    <p:anim from="(#ppt_y+0.4)" to="(#ppt_y)" calcmode="lin" valueType="num">
                                      <p:cBhvr>
                                        <p:cTn id="76" dur="1230" accel="100000" fill="hold">
                                          <p:stCondLst>
                                            <p:cond delay="770"/>
                                          </p:stCondLst>
                                        </p:cTn>
                                        <p:tgtEl>
                                          <p:spTgt spid="11"/>
                                        </p:tgtEl>
                                        <p:attrNameLst>
                                          <p:attrName>ppt_y</p:attrName>
                                        </p:attrNameLst>
                                      </p:cBhvr>
                                    </p:anim>
                                  </p:childTnLst>
                                </p:cTn>
                              </p:par>
                              <p:par>
                                <p:cTn id="77" presetID="51" presetClass="entr" presetSubtype="0" fill="hold"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770" decel="100000"/>
                                        <p:tgtEl>
                                          <p:spTgt spid="12"/>
                                        </p:tgtEl>
                                      </p:cBhvr>
                                    </p:animEffect>
                                    <p:animScale>
                                      <p:cBhvr>
                                        <p:cTn id="80" dur="770" decel="100000"/>
                                        <p:tgtEl>
                                          <p:spTgt spid="12"/>
                                        </p:tgtEl>
                                      </p:cBhvr>
                                      <p:from x="10000" y="10000"/>
                                      <p:to x="200000" y="450000"/>
                                    </p:animScale>
                                    <p:animScale>
                                      <p:cBhvr>
                                        <p:cTn id="81" dur="1230" accel="100000" fill="hold">
                                          <p:stCondLst>
                                            <p:cond delay="770"/>
                                          </p:stCondLst>
                                        </p:cTn>
                                        <p:tgtEl>
                                          <p:spTgt spid="12"/>
                                        </p:tgtEl>
                                      </p:cBhvr>
                                      <p:from x="200000" y="450000"/>
                                      <p:to x="100000" y="100000"/>
                                    </p:animScale>
                                    <p:set>
                                      <p:cBhvr>
                                        <p:cTn id="82" dur="770" fill="hold"/>
                                        <p:tgtEl>
                                          <p:spTgt spid="12"/>
                                        </p:tgtEl>
                                        <p:attrNameLst>
                                          <p:attrName>ppt_x</p:attrName>
                                        </p:attrNameLst>
                                      </p:cBhvr>
                                      <p:to>
                                        <p:strVal val="(0.5)"/>
                                      </p:to>
                                    </p:set>
                                    <p:anim from="(0.5)" to="(#ppt_x)" calcmode="lin" valueType="num">
                                      <p:cBhvr>
                                        <p:cTn id="83" dur="1230" accel="100000" fill="hold">
                                          <p:stCondLst>
                                            <p:cond delay="770"/>
                                          </p:stCondLst>
                                        </p:cTn>
                                        <p:tgtEl>
                                          <p:spTgt spid="12"/>
                                        </p:tgtEl>
                                        <p:attrNameLst>
                                          <p:attrName>ppt_x</p:attrName>
                                        </p:attrNameLst>
                                      </p:cBhvr>
                                    </p:anim>
                                    <p:set>
                                      <p:cBhvr>
                                        <p:cTn id="84" dur="770" fill="hold"/>
                                        <p:tgtEl>
                                          <p:spTgt spid="12"/>
                                        </p:tgtEl>
                                        <p:attrNameLst>
                                          <p:attrName>ppt_y</p:attrName>
                                        </p:attrNameLst>
                                      </p:cBhvr>
                                      <p:to>
                                        <p:strVal val="(#ppt_y+0.4)"/>
                                      </p:to>
                                    </p:set>
                                    <p:anim from="(#ppt_y+0.4)" to="(#ppt_y)" calcmode="lin" valueType="num">
                                      <p:cBhvr>
                                        <p:cTn id="85" dur="1230" accel="100000" fill="hold">
                                          <p:stCondLst>
                                            <p:cond delay="770"/>
                                          </p:stCondLst>
                                        </p:cTn>
                                        <p:tgtEl>
                                          <p:spTgt spid="12"/>
                                        </p:tgtEl>
                                        <p:attrNameLst>
                                          <p:attrName>ppt_y</p:attrName>
                                        </p:attrNameLst>
                                      </p:cBhvr>
                                    </p:anim>
                                  </p:childTnLst>
                                </p:cTn>
                              </p:par>
                              <p:par>
                                <p:cTn id="86" presetID="51" presetClass="entr" presetSubtype="0"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fade">
                                      <p:cBhvr>
                                        <p:cTn id="88" dur="770" decel="100000"/>
                                        <p:tgtEl>
                                          <p:spTgt spid="13"/>
                                        </p:tgtEl>
                                      </p:cBhvr>
                                    </p:animEffect>
                                    <p:animScale>
                                      <p:cBhvr>
                                        <p:cTn id="89" dur="770" decel="100000"/>
                                        <p:tgtEl>
                                          <p:spTgt spid="13"/>
                                        </p:tgtEl>
                                      </p:cBhvr>
                                      <p:from x="10000" y="10000"/>
                                      <p:to x="200000" y="450000"/>
                                    </p:animScale>
                                    <p:animScale>
                                      <p:cBhvr>
                                        <p:cTn id="90" dur="1230" accel="100000" fill="hold">
                                          <p:stCondLst>
                                            <p:cond delay="770"/>
                                          </p:stCondLst>
                                        </p:cTn>
                                        <p:tgtEl>
                                          <p:spTgt spid="13"/>
                                        </p:tgtEl>
                                      </p:cBhvr>
                                      <p:from x="200000" y="450000"/>
                                      <p:to x="100000" y="100000"/>
                                    </p:animScale>
                                    <p:set>
                                      <p:cBhvr>
                                        <p:cTn id="91" dur="770" fill="hold"/>
                                        <p:tgtEl>
                                          <p:spTgt spid="13"/>
                                        </p:tgtEl>
                                        <p:attrNameLst>
                                          <p:attrName>ppt_x</p:attrName>
                                        </p:attrNameLst>
                                      </p:cBhvr>
                                      <p:to>
                                        <p:strVal val="(0.5)"/>
                                      </p:to>
                                    </p:set>
                                    <p:anim from="(0.5)" to="(#ppt_x)" calcmode="lin" valueType="num">
                                      <p:cBhvr>
                                        <p:cTn id="92" dur="1230" accel="100000" fill="hold">
                                          <p:stCondLst>
                                            <p:cond delay="770"/>
                                          </p:stCondLst>
                                        </p:cTn>
                                        <p:tgtEl>
                                          <p:spTgt spid="13"/>
                                        </p:tgtEl>
                                        <p:attrNameLst>
                                          <p:attrName>ppt_x</p:attrName>
                                        </p:attrNameLst>
                                      </p:cBhvr>
                                    </p:anim>
                                    <p:set>
                                      <p:cBhvr>
                                        <p:cTn id="93" dur="770" fill="hold"/>
                                        <p:tgtEl>
                                          <p:spTgt spid="13"/>
                                        </p:tgtEl>
                                        <p:attrNameLst>
                                          <p:attrName>ppt_y</p:attrName>
                                        </p:attrNameLst>
                                      </p:cBhvr>
                                      <p:to>
                                        <p:strVal val="(#ppt_y+0.4)"/>
                                      </p:to>
                                    </p:set>
                                    <p:anim from="(#ppt_y+0.4)" to="(#ppt_y)" calcmode="lin" valueType="num">
                                      <p:cBhvr>
                                        <p:cTn id="94" dur="1230" accel="100000" fill="hold">
                                          <p:stCondLst>
                                            <p:cond delay="770"/>
                                          </p:stCondLst>
                                        </p:cTn>
                                        <p:tgtEl>
                                          <p:spTgt spid="13"/>
                                        </p:tgtEl>
                                        <p:attrNameLst>
                                          <p:attrName>ppt_y</p:attrName>
                                        </p:attrNameLst>
                                      </p:cBhvr>
                                    </p:anim>
                                  </p:childTnLst>
                                </p:cTn>
                              </p:par>
                              <p:par>
                                <p:cTn id="95" presetID="51" presetClass="entr" presetSubtype="0"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770" decel="100000"/>
                                        <p:tgtEl>
                                          <p:spTgt spid="14"/>
                                        </p:tgtEl>
                                      </p:cBhvr>
                                    </p:animEffect>
                                    <p:animScale>
                                      <p:cBhvr>
                                        <p:cTn id="98" dur="770" decel="100000"/>
                                        <p:tgtEl>
                                          <p:spTgt spid="14"/>
                                        </p:tgtEl>
                                      </p:cBhvr>
                                      <p:from x="10000" y="10000"/>
                                      <p:to x="200000" y="450000"/>
                                    </p:animScale>
                                    <p:animScale>
                                      <p:cBhvr>
                                        <p:cTn id="99" dur="1230" accel="100000" fill="hold">
                                          <p:stCondLst>
                                            <p:cond delay="770"/>
                                          </p:stCondLst>
                                        </p:cTn>
                                        <p:tgtEl>
                                          <p:spTgt spid="14"/>
                                        </p:tgtEl>
                                      </p:cBhvr>
                                      <p:from x="200000" y="450000"/>
                                      <p:to x="100000" y="100000"/>
                                    </p:animScale>
                                    <p:set>
                                      <p:cBhvr>
                                        <p:cTn id="100" dur="770" fill="hold"/>
                                        <p:tgtEl>
                                          <p:spTgt spid="14"/>
                                        </p:tgtEl>
                                        <p:attrNameLst>
                                          <p:attrName>ppt_x</p:attrName>
                                        </p:attrNameLst>
                                      </p:cBhvr>
                                      <p:to>
                                        <p:strVal val="(0.5)"/>
                                      </p:to>
                                    </p:set>
                                    <p:anim from="(0.5)" to="(#ppt_x)" calcmode="lin" valueType="num">
                                      <p:cBhvr>
                                        <p:cTn id="101" dur="1230" accel="100000" fill="hold">
                                          <p:stCondLst>
                                            <p:cond delay="770"/>
                                          </p:stCondLst>
                                        </p:cTn>
                                        <p:tgtEl>
                                          <p:spTgt spid="14"/>
                                        </p:tgtEl>
                                        <p:attrNameLst>
                                          <p:attrName>ppt_x</p:attrName>
                                        </p:attrNameLst>
                                      </p:cBhvr>
                                    </p:anim>
                                    <p:set>
                                      <p:cBhvr>
                                        <p:cTn id="102" dur="770" fill="hold"/>
                                        <p:tgtEl>
                                          <p:spTgt spid="14"/>
                                        </p:tgtEl>
                                        <p:attrNameLst>
                                          <p:attrName>ppt_y</p:attrName>
                                        </p:attrNameLst>
                                      </p:cBhvr>
                                      <p:to>
                                        <p:strVal val="(#ppt_y+0.4)"/>
                                      </p:to>
                                    </p:set>
                                    <p:anim from="(#ppt_y+0.4)" to="(#ppt_y)" calcmode="lin" valueType="num">
                                      <p:cBhvr>
                                        <p:cTn id="103" dur="1230" accel="100000" fill="hold">
                                          <p:stCondLst>
                                            <p:cond delay="770"/>
                                          </p:stCondLst>
                                        </p:cTn>
                                        <p:tgtEl>
                                          <p:spTgt spid="14"/>
                                        </p:tgtEl>
                                        <p:attrNameLst>
                                          <p:attrName>ppt_y</p:attrName>
                                        </p:attrNameLst>
                                      </p:cBhvr>
                                    </p:anim>
                                  </p:childTnLst>
                                </p:cTn>
                              </p:par>
                              <p:par>
                                <p:cTn id="104" presetID="51" presetClass="entr" presetSubtype="0" fill="hold" nodeType="with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fade">
                                      <p:cBhvr>
                                        <p:cTn id="106" dur="770" decel="100000"/>
                                        <p:tgtEl>
                                          <p:spTgt spid="15"/>
                                        </p:tgtEl>
                                      </p:cBhvr>
                                    </p:animEffect>
                                    <p:animScale>
                                      <p:cBhvr>
                                        <p:cTn id="107" dur="770" decel="100000"/>
                                        <p:tgtEl>
                                          <p:spTgt spid="15"/>
                                        </p:tgtEl>
                                      </p:cBhvr>
                                      <p:from x="10000" y="10000"/>
                                      <p:to x="200000" y="450000"/>
                                    </p:animScale>
                                    <p:animScale>
                                      <p:cBhvr>
                                        <p:cTn id="108" dur="1230" accel="100000" fill="hold">
                                          <p:stCondLst>
                                            <p:cond delay="770"/>
                                          </p:stCondLst>
                                        </p:cTn>
                                        <p:tgtEl>
                                          <p:spTgt spid="15"/>
                                        </p:tgtEl>
                                      </p:cBhvr>
                                      <p:from x="200000" y="450000"/>
                                      <p:to x="100000" y="100000"/>
                                    </p:animScale>
                                    <p:set>
                                      <p:cBhvr>
                                        <p:cTn id="109" dur="770" fill="hold"/>
                                        <p:tgtEl>
                                          <p:spTgt spid="15"/>
                                        </p:tgtEl>
                                        <p:attrNameLst>
                                          <p:attrName>ppt_x</p:attrName>
                                        </p:attrNameLst>
                                      </p:cBhvr>
                                      <p:to>
                                        <p:strVal val="(0.5)"/>
                                      </p:to>
                                    </p:set>
                                    <p:anim from="(0.5)" to="(#ppt_x)" calcmode="lin" valueType="num">
                                      <p:cBhvr>
                                        <p:cTn id="110" dur="1230" accel="100000" fill="hold">
                                          <p:stCondLst>
                                            <p:cond delay="770"/>
                                          </p:stCondLst>
                                        </p:cTn>
                                        <p:tgtEl>
                                          <p:spTgt spid="15"/>
                                        </p:tgtEl>
                                        <p:attrNameLst>
                                          <p:attrName>ppt_x</p:attrName>
                                        </p:attrNameLst>
                                      </p:cBhvr>
                                    </p:anim>
                                    <p:set>
                                      <p:cBhvr>
                                        <p:cTn id="111" dur="770" fill="hold"/>
                                        <p:tgtEl>
                                          <p:spTgt spid="15"/>
                                        </p:tgtEl>
                                        <p:attrNameLst>
                                          <p:attrName>ppt_y</p:attrName>
                                        </p:attrNameLst>
                                      </p:cBhvr>
                                      <p:to>
                                        <p:strVal val="(#ppt_y+0.4)"/>
                                      </p:to>
                                    </p:set>
                                    <p:anim from="(#ppt_y+0.4)" to="(#ppt_y)" calcmode="lin" valueType="num">
                                      <p:cBhvr>
                                        <p:cTn id="112" dur="1230" accel="100000" fill="hold">
                                          <p:stCondLst>
                                            <p:cond delay="770"/>
                                          </p:stCondLst>
                                        </p:cTn>
                                        <p:tgtEl>
                                          <p:spTgt spid="15"/>
                                        </p:tgtEl>
                                        <p:attrNameLst>
                                          <p:attrName>ppt_y</p:attrName>
                                        </p:attrNameLst>
                                      </p:cBhvr>
                                    </p:anim>
                                  </p:childTnLst>
                                </p:cTn>
                              </p:par>
                              <p:par>
                                <p:cTn id="113" presetID="51" presetClass="entr" presetSubtype="0" fill="hold" grpId="0" nodeType="withEffect">
                                  <p:stCondLst>
                                    <p:cond delay="0"/>
                                  </p:stCondLst>
                                  <p:childTnLst>
                                    <p:set>
                                      <p:cBhvr>
                                        <p:cTn id="114" dur="1" fill="hold">
                                          <p:stCondLst>
                                            <p:cond delay="0"/>
                                          </p:stCondLst>
                                        </p:cTn>
                                        <p:tgtEl>
                                          <p:spTgt spid="16"/>
                                        </p:tgtEl>
                                        <p:attrNameLst>
                                          <p:attrName>style.visibility</p:attrName>
                                        </p:attrNameLst>
                                      </p:cBhvr>
                                      <p:to>
                                        <p:strVal val="visible"/>
                                      </p:to>
                                    </p:set>
                                    <p:animEffect transition="in" filter="fade">
                                      <p:cBhvr>
                                        <p:cTn id="115" dur="770" decel="100000"/>
                                        <p:tgtEl>
                                          <p:spTgt spid="16"/>
                                        </p:tgtEl>
                                      </p:cBhvr>
                                    </p:animEffect>
                                    <p:animScale>
                                      <p:cBhvr>
                                        <p:cTn id="116" dur="770" decel="100000"/>
                                        <p:tgtEl>
                                          <p:spTgt spid="16"/>
                                        </p:tgtEl>
                                      </p:cBhvr>
                                      <p:from x="10000" y="10000"/>
                                      <p:to x="200000" y="450000"/>
                                    </p:animScale>
                                    <p:animScale>
                                      <p:cBhvr>
                                        <p:cTn id="117" dur="1230" accel="100000" fill="hold">
                                          <p:stCondLst>
                                            <p:cond delay="770"/>
                                          </p:stCondLst>
                                        </p:cTn>
                                        <p:tgtEl>
                                          <p:spTgt spid="16"/>
                                        </p:tgtEl>
                                      </p:cBhvr>
                                      <p:from x="200000" y="450000"/>
                                      <p:to x="100000" y="100000"/>
                                    </p:animScale>
                                    <p:set>
                                      <p:cBhvr>
                                        <p:cTn id="118" dur="770" fill="hold"/>
                                        <p:tgtEl>
                                          <p:spTgt spid="16"/>
                                        </p:tgtEl>
                                        <p:attrNameLst>
                                          <p:attrName>ppt_x</p:attrName>
                                        </p:attrNameLst>
                                      </p:cBhvr>
                                      <p:to>
                                        <p:strVal val="(0.5)"/>
                                      </p:to>
                                    </p:set>
                                    <p:anim from="(0.5)" to="(#ppt_x)" calcmode="lin" valueType="num">
                                      <p:cBhvr>
                                        <p:cTn id="119" dur="1230" accel="100000" fill="hold">
                                          <p:stCondLst>
                                            <p:cond delay="770"/>
                                          </p:stCondLst>
                                        </p:cTn>
                                        <p:tgtEl>
                                          <p:spTgt spid="16"/>
                                        </p:tgtEl>
                                        <p:attrNameLst>
                                          <p:attrName>ppt_x</p:attrName>
                                        </p:attrNameLst>
                                      </p:cBhvr>
                                    </p:anim>
                                    <p:set>
                                      <p:cBhvr>
                                        <p:cTn id="120" dur="770" fill="hold"/>
                                        <p:tgtEl>
                                          <p:spTgt spid="16"/>
                                        </p:tgtEl>
                                        <p:attrNameLst>
                                          <p:attrName>ppt_y</p:attrName>
                                        </p:attrNameLst>
                                      </p:cBhvr>
                                      <p:to>
                                        <p:strVal val="(#ppt_y+0.4)"/>
                                      </p:to>
                                    </p:set>
                                    <p:anim from="(#ppt_y+0.4)" to="(#ppt_y)" calcmode="lin" valueType="num">
                                      <p:cBhvr>
                                        <p:cTn id="121" dur="1230" accel="100000" fill="hold">
                                          <p:stCondLst>
                                            <p:cond delay="770"/>
                                          </p:stCondLst>
                                        </p:cTn>
                                        <p:tgtEl>
                                          <p:spTgt spid="16"/>
                                        </p:tgtEl>
                                        <p:attrNameLst>
                                          <p:attrName>ppt_y</p:attrName>
                                        </p:attrNameLst>
                                      </p:cBhvr>
                                    </p:anim>
                                  </p:childTnLst>
                                </p:cTn>
                              </p:par>
                              <p:par>
                                <p:cTn id="122" presetID="51" presetClass="entr" presetSubtype="0" fill="hold" nodeType="with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fade">
                                      <p:cBhvr>
                                        <p:cTn id="124" dur="770" decel="100000"/>
                                        <p:tgtEl>
                                          <p:spTgt spid="17"/>
                                        </p:tgtEl>
                                      </p:cBhvr>
                                    </p:animEffect>
                                    <p:animScale>
                                      <p:cBhvr>
                                        <p:cTn id="125" dur="770" decel="100000"/>
                                        <p:tgtEl>
                                          <p:spTgt spid="17"/>
                                        </p:tgtEl>
                                      </p:cBhvr>
                                      <p:from x="10000" y="10000"/>
                                      <p:to x="200000" y="450000"/>
                                    </p:animScale>
                                    <p:animScale>
                                      <p:cBhvr>
                                        <p:cTn id="126" dur="1230" accel="100000" fill="hold">
                                          <p:stCondLst>
                                            <p:cond delay="770"/>
                                          </p:stCondLst>
                                        </p:cTn>
                                        <p:tgtEl>
                                          <p:spTgt spid="17"/>
                                        </p:tgtEl>
                                      </p:cBhvr>
                                      <p:from x="200000" y="450000"/>
                                      <p:to x="100000" y="100000"/>
                                    </p:animScale>
                                    <p:set>
                                      <p:cBhvr>
                                        <p:cTn id="127" dur="770" fill="hold"/>
                                        <p:tgtEl>
                                          <p:spTgt spid="17"/>
                                        </p:tgtEl>
                                        <p:attrNameLst>
                                          <p:attrName>ppt_x</p:attrName>
                                        </p:attrNameLst>
                                      </p:cBhvr>
                                      <p:to>
                                        <p:strVal val="(0.5)"/>
                                      </p:to>
                                    </p:set>
                                    <p:anim from="(0.5)" to="(#ppt_x)" calcmode="lin" valueType="num">
                                      <p:cBhvr>
                                        <p:cTn id="128" dur="1230" accel="100000" fill="hold">
                                          <p:stCondLst>
                                            <p:cond delay="770"/>
                                          </p:stCondLst>
                                        </p:cTn>
                                        <p:tgtEl>
                                          <p:spTgt spid="17"/>
                                        </p:tgtEl>
                                        <p:attrNameLst>
                                          <p:attrName>ppt_x</p:attrName>
                                        </p:attrNameLst>
                                      </p:cBhvr>
                                    </p:anim>
                                    <p:set>
                                      <p:cBhvr>
                                        <p:cTn id="129" dur="770" fill="hold"/>
                                        <p:tgtEl>
                                          <p:spTgt spid="17"/>
                                        </p:tgtEl>
                                        <p:attrNameLst>
                                          <p:attrName>ppt_y</p:attrName>
                                        </p:attrNameLst>
                                      </p:cBhvr>
                                      <p:to>
                                        <p:strVal val="(#ppt_y+0.4)"/>
                                      </p:to>
                                    </p:set>
                                    <p:anim from="(#ppt_y+0.4)" to="(#ppt_y)" calcmode="lin" valueType="num">
                                      <p:cBhvr>
                                        <p:cTn id="130" dur="1230" accel="100000" fill="hold">
                                          <p:stCondLst>
                                            <p:cond delay="770"/>
                                          </p:stCondLst>
                                        </p:cTn>
                                        <p:tgtEl>
                                          <p:spTgt spid="17"/>
                                        </p:tgtEl>
                                        <p:attrNameLst>
                                          <p:attrName>ppt_y</p:attrName>
                                        </p:attrNameLst>
                                      </p:cBhvr>
                                    </p:anim>
                                  </p:childTnLst>
                                </p:cTn>
                              </p:par>
                              <p:par>
                                <p:cTn id="131" presetID="51" presetClass="entr" presetSubtype="0" fill="hold" nodeType="withEffect">
                                  <p:stCondLst>
                                    <p:cond delay="0"/>
                                  </p:stCondLst>
                                  <p:childTnLst>
                                    <p:set>
                                      <p:cBhvr>
                                        <p:cTn id="132" dur="1" fill="hold">
                                          <p:stCondLst>
                                            <p:cond delay="0"/>
                                          </p:stCondLst>
                                        </p:cTn>
                                        <p:tgtEl>
                                          <p:spTgt spid="18"/>
                                        </p:tgtEl>
                                        <p:attrNameLst>
                                          <p:attrName>style.visibility</p:attrName>
                                        </p:attrNameLst>
                                      </p:cBhvr>
                                      <p:to>
                                        <p:strVal val="visible"/>
                                      </p:to>
                                    </p:set>
                                    <p:animEffect transition="in" filter="fade">
                                      <p:cBhvr>
                                        <p:cTn id="133" dur="770" decel="100000"/>
                                        <p:tgtEl>
                                          <p:spTgt spid="18"/>
                                        </p:tgtEl>
                                      </p:cBhvr>
                                    </p:animEffect>
                                    <p:animScale>
                                      <p:cBhvr>
                                        <p:cTn id="134" dur="770" decel="100000"/>
                                        <p:tgtEl>
                                          <p:spTgt spid="18"/>
                                        </p:tgtEl>
                                      </p:cBhvr>
                                      <p:from x="10000" y="10000"/>
                                      <p:to x="200000" y="450000"/>
                                    </p:animScale>
                                    <p:animScale>
                                      <p:cBhvr>
                                        <p:cTn id="135" dur="1230" accel="100000" fill="hold">
                                          <p:stCondLst>
                                            <p:cond delay="770"/>
                                          </p:stCondLst>
                                        </p:cTn>
                                        <p:tgtEl>
                                          <p:spTgt spid="18"/>
                                        </p:tgtEl>
                                      </p:cBhvr>
                                      <p:from x="200000" y="450000"/>
                                      <p:to x="100000" y="100000"/>
                                    </p:animScale>
                                    <p:set>
                                      <p:cBhvr>
                                        <p:cTn id="136" dur="770" fill="hold"/>
                                        <p:tgtEl>
                                          <p:spTgt spid="18"/>
                                        </p:tgtEl>
                                        <p:attrNameLst>
                                          <p:attrName>ppt_x</p:attrName>
                                        </p:attrNameLst>
                                      </p:cBhvr>
                                      <p:to>
                                        <p:strVal val="(0.5)"/>
                                      </p:to>
                                    </p:set>
                                    <p:anim from="(0.5)" to="(#ppt_x)" calcmode="lin" valueType="num">
                                      <p:cBhvr>
                                        <p:cTn id="137" dur="1230" accel="100000" fill="hold">
                                          <p:stCondLst>
                                            <p:cond delay="770"/>
                                          </p:stCondLst>
                                        </p:cTn>
                                        <p:tgtEl>
                                          <p:spTgt spid="18"/>
                                        </p:tgtEl>
                                        <p:attrNameLst>
                                          <p:attrName>ppt_x</p:attrName>
                                        </p:attrNameLst>
                                      </p:cBhvr>
                                    </p:anim>
                                    <p:set>
                                      <p:cBhvr>
                                        <p:cTn id="138" dur="770" fill="hold"/>
                                        <p:tgtEl>
                                          <p:spTgt spid="18"/>
                                        </p:tgtEl>
                                        <p:attrNameLst>
                                          <p:attrName>ppt_y</p:attrName>
                                        </p:attrNameLst>
                                      </p:cBhvr>
                                      <p:to>
                                        <p:strVal val="(#ppt_y+0.4)"/>
                                      </p:to>
                                    </p:set>
                                    <p:anim from="(#ppt_y+0.4)" to="(#ppt_y)" calcmode="lin" valueType="num">
                                      <p:cBhvr>
                                        <p:cTn id="139" dur="1230" accel="100000" fill="hold">
                                          <p:stCondLst>
                                            <p:cond delay="770"/>
                                          </p:stCondLst>
                                        </p:cTn>
                                        <p:tgtEl>
                                          <p:spTgt spid="18"/>
                                        </p:tgtEl>
                                        <p:attrNameLst>
                                          <p:attrName>ppt_y</p:attrName>
                                        </p:attrNameLst>
                                      </p:cBhvr>
                                    </p:anim>
                                  </p:childTnLst>
                                </p:cTn>
                              </p:par>
                              <p:par>
                                <p:cTn id="140" presetID="51" presetClass="entr" presetSubtype="0" fill="hold" nodeType="withEffect">
                                  <p:stCondLst>
                                    <p:cond delay="0"/>
                                  </p:stCondLst>
                                  <p:childTnLst>
                                    <p:set>
                                      <p:cBhvr>
                                        <p:cTn id="141" dur="1" fill="hold">
                                          <p:stCondLst>
                                            <p:cond delay="0"/>
                                          </p:stCondLst>
                                        </p:cTn>
                                        <p:tgtEl>
                                          <p:spTgt spid="19"/>
                                        </p:tgtEl>
                                        <p:attrNameLst>
                                          <p:attrName>style.visibility</p:attrName>
                                        </p:attrNameLst>
                                      </p:cBhvr>
                                      <p:to>
                                        <p:strVal val="visible"/>
                                      </p:to>
                                    </p:set>
                                    <p:animEffect transition="in" filter="fade">
                                      <p:cBhvr>
                                        <p:cTn id="142" dur="770" decel="100000"/>
                                        <p:tgtEl>
                                          <p:spTgt spid="19"/>
                                        </p:tgtEl>
                                      </p:cBhvr>
                                    </p:animEffect>
                                    <p:animScale>
                                      <p:cBhvr>
                                        <p:cTn id="143" dur="770" decel="100000"/>
                                        <p:tgtEl>
                                          <p:spTgt spid="19"/>
                                        </p:tgtEl>
                                      </p:cBhvr>
                                      <p:from x="10000" y="10000"/>
                                      <p:to x="200000" y="450000"/>
                                    </p:animScale>
                                    <p:animScale>
                                      <p:cBhvr>
                                        <p:cTn id="144" dur="1230" accel="100000" fill="hold">
                                          <p:stCondLst>
                                            <p:cond delay="770"/>
                                          </p:stCondLst>
                                        </p:cTn>
                                        <p:tgtEl>
                                          <p:spTgt spid="19"/>
                                        </p:tgtEl>
                                      </p:cBhvr>
                                      <p:from x="200000" y="450000"/>
                                      <p:to x="100000" y="100000"/>
                                    </p:animScale>
                                    <p:set>
                                      <p:cBhvr>
                                        <p:cTn id="145" dur="770" fill="hold"/>
                                        <p:tgtEl>
                                          <p:spTgt spid="19"/>
                                        </p:tgtEl>
                                        <p:attrNameLst>
                                          <p:attrName>ppt_x</p:attrName>
                                        </p:attrNameLst>
                                      </p:cBhvr>
                                      <p:to>
                                        <p:strVal val="(0.5)"/>
                                      </p:to>
                                    </p:set>
                                    <p:anim from="(0.5)" to="(#ppt_x)" calcmode="lin" valueType="num">
                                      <p:cBhvr>
                                        <p:cTn id="146" dur="1230" accel="100000" fill="hold">
                                          <p:stCondLst>
                                            <p:cond delay="770"/>
                                          </p:stCondLst>
                                        </p:cTn>
                                        <p:tgtEl>
                                          <p:spTgt spid="19"/>
                                        </p:tgtEl>
                                        <p:attrNameLst>
                                          <p:attrName>ppt_x</p:attrName>
                                        </p:attrNameLst>
                                      </p:cBhvr>
                                    </p:anim>
                                    <p:set>
                                      <p:cBhvr>
                                        <p:cTn id="147" dur="770" fill="hold"/>
                                        <p:tgtEl>
                                          <p:spTgt spid="19"/>
                                        </p:tgtEl>
                                        <p:attrNameLst>
                                          <p:attrName>ppt_y</p:attrName>
                                        </p:attrNameLst>
                                      </p:cBhvr>
                                      <p:to>
                                        <p:strVal val="(#ppt_y+0.4)"/>
                                      </p:to>
                                    </p:set>
                                    <p:anim from="(#ppt_y+0.4)" to="(#ppt_y)" calcmode="lin" valueType="num">
                                      <p:cBhvr>
                                        <p:cTn id="148" dur="1230" accel="100000" fill="hold">
                                          <p:stCondLst>
                                            <p:cond delay="770"/>
                                          </p:stCondLst>
                                        </p:cTn>
                                        <p:tgtEl>
                                          <p:spTgt spid="19"/>
                                        </p:tgtEl>
                                        <p:attrNameLst>
                                          <p:attrName>ppt_y</p:attrName>
                                        </p:attrNameLst>
                                      </p:cBhvr>
                                    </p:anim>
                                  </p:childTnLst>
                                </p:cTn>
                              </p:par>
                              <p:par>
                                <p:cTn id="149" presetID="51" presetClass="entr" presetSubtype="0" fill="hold" nodeType="withEffect">
                                  <p:stCondLst>
                                    <p:cond delay="0"/>
                                  </p:stCondLst>
                                  <p:childTnLst>
                                    <p:set>
                                      <p:cBhvr>
                                        <p:cTn id="150" dur="1" fill="hold">
                                          <p:stCondLst>
                                            <p:cond delay="0"/>
                                          </p:stCondLst>
                                        </p:cTn>
                                        <p:tgtEl>
                                          <p:spTgt spid="20"/>
                                        </p:tgtEl>
                                        <p:attrNameLst>
                                          <p:attrName>style.visibility</p:attrName>
                                        </p:attrNameLst>
                                      </p:cBhvr>
                                      <p:to>
                                        <p:strVal val="visible"/>
                                      </p:to>
                                    </p:set>
                                    <p:animEffect transition="in" filter="fade">
                                      <p:cBhvr>
                                        <p:cTn id="151" dur="770" decel="100000"/>
                                        <p:tgtEl>
                                          <p:spTgt spid="20"/>
                                        </p:tgtEl>
                                      </p:cBhvr>
                                    </p:animEffect>
                                    <p:animScale>
                                      <p:cBhvr>
                                        <p:cTn id="152" dur="770" decel="100000"/>
                                        <p:tgtEl>
                                          <p:spTgt spid="20"/>
                                        </p:tgtEl>
                                      </p:cBhvr>
                                      <p:from x="10000" y="10000"/>
                                      <p:to x="200000" y="450000"/>
                                    </p:animScale>
                                    <p:animScale>
                                      <p:cBhvr>
                                        <p:cTn id="153" dur="1230" accel="100000" fill="hold">
                                          <p:stCondLst>
                                            <p:cond delay="770"/>
                                          </p:stCondLst>
                                        </p:cTn>
                                        <p:tgtEl>
                                          <p:spTgt spid="20"/>
                                        </p:tgtEl>
                                      </p:cBhvr>
                                      <p:from x="200000" y="450000"/>
                                      <p:to x="100000" y="100000"/>
                                    </p:animScale>
                                    <p:set>
                                      <p:cBhvr>
                                        <p:cTn id="154" dur="770" fill="hold"/>
                                        <p:tgtEl>
                                          <p:spTgt spid="20"/>
                                        </p:tgtEl>
                                        <p:attrNameLst>
                                          <p:attrName>ppt_x</p:attrName>
                                        </p:attrNameLst>
                                      </p:cBhvr>
                                      <p:to>
                                        <p:strVal val="(0.5)"/>
                                      </p:to>
                                    </p:set>
                                    <p:anim from="(0.5)" to="(#ppt_x)" calcmode="lin" valueType="num">
                                      <p:cBhvr>
                                        <p:cTn id="155" dur="1230" accel="100000" fill="hold">
                                          <p:stCondLst>
                                            <p:cond delay="770"/>
                                          </p:stCondLst>
                                        </p:cTn>
                                        <p:tgtEl>
                                          <p:spTgt spid="20"/>
                                        </p:tgtEl>
                                        <p:attrNameLst>
                                          <p:attrName>ppt_x</p:attrName>
                                        </p:attrNameLst>
                                      </p:cBhvr>
                                    </p:anim>
                                    <p:set>
                                      <p:cBhvr>
                                        <p:cTn id="156" dur="770" fill="hold"/>
                                        <p:tgtEl>
                                          <p:spTgt spid="20"/>
                                        </p:tgtEl>
                                        <p:attrNameLst>
                                          <p:attrName>ppt_y</p:attrName>
                                        </p:attrNameLst>
                                      </p:cBhvr>
                                      <p:to>
                                        <p:strVal val="(#ppt_y+0.4)"/>
                                      </p:to>
                                    </p:set>
                                    <p:anim from="(#ppt_y+0.4)" to="(#ppt_y)" calcmode="lin" valueType="num">
                                      <p:cBhvr>
                                        <p:cTn id="157" dur="1230" accel="100000" fill="hold">
                                          <p:stCondLst>
                                            <p:cond delay="770"/>
                                          </p:stCondLst>
                                        </p:cTn>
                                        <p:tgtEl>
                                          <p:spTgt spid="20"/>
                                        </p:tgtEl>
                                        <p:attrNameLst>
                                          <p:attrName>ppt_y</p:attrName>
                                        </p:attrNameLst>
                                      </p:cBhvr>
                                    </p:anim>
                                  </p:childTnLst>
                                </p:cTn>
                              </p:par>
                              <p:par>
                                <p:cTn id="158" presetID="51" presetClass="entr" presetSubtype="0" fill="hold" grpId="0" nodeType="withEffect">
                                  <p:stCondLst>
                                    <p:cond delay="0"/>
                                  </p:stCondLst>
                                  <p:childTnLst>
                                    <p:set>
                                      <p:cBhvr>
                                        <p:cTn id="159" dur="1" fill="hold">
                                          <p:stCondLst>
                                            <p:cond delay="0"/>
                                          </p:stCondLst>
                                        </p:cTn>
                                        <p:tgtEl>
                                          <p:spTgt spid="21"/>
                                        </p:tgtEl>
                                        <p:attrNameLst>
                                          <p:attrName>style.visibility</p:attrName>
                                        </p:attrNameLst>
                                      </p:cBhvr>
                                      <p:to>
                                        <p:strVal val="visible"/>
                                      </p:to>
                                    </p:set>
                                    <p:animEffect transition="in" filter="fade">
                                      <p:cBhvr>
                                        <p:cTn id="160" dur="770" decel="100000"/>
                                        <p:tgtEl>
                                          <p:spTgt spid="21"/>
                                        </p:tgtEl>
                                      </p:cBhvr>
                                    </p:animEffect>
                                    <p:animScale>
                                      <p:cBhvr>
                                        <p:cTn id="161" dur="770" decel="100000"/>
                                        <p:tgtEl>
                                          <p:spTgt spid="21"/>
                                        </p:tgtEl>
                                      </p:cBhvr>
                                      <p:from x="10000" y="10000"/>
                                      <p:to x="200000" y="450000"/>
                                    </p:animScale>
                                    <p:animScale>
                                      <p:cBhvr>
                                        <p:cTn id="162" dur="1230" accel="100000" fill="hold">
                                          <p:stCondLst>
                                            <p:cond delay="770"/>
                                          </p:stCondLst>
                                        </p:cTn>
                                        <p:tgtEl>
                                          <p:spTgt spid="21"/>
                                        </p:tgtEl>
                                      </p:cBhvr>
                                      <p:from x="200000" y="450000"/>
                                      <p:to x="100000" y="100000"/>
                                    </p:animScale>
                                    <p:set>
                                      <p:cBhvr>
                                        <p:cTn id="163" dur="770" fill="hold"/>
                                        <p:tgtEl>
                                          <p:spTgt spid="21"/>
                                        </p:tgtEl>
                                        <p:attrNameLst>
                                          <p:attrName>ppt_x</p:attrName>
                                        </p:attrNameLst>
                                      </p:cBhvr>
                                      <p:to>
                                        <p:strVal val="(0.5)"/>
                                      </p:to>
                                    </p:set>
                                    <p:anim from="(0.5)" to="(#ppt_x)" calcmode="lin" valueType="num">
                                      <p:cBhvr>
                                        <p:cTn id="164" dur="1230" accel="100000" fill="hold">
                                          <p:stCondLst>
                                            <p:cond delay="770"/>
                                          </p:stCondLst>
                                        </p:cTn>
                                        <p:tgtEl>
                                          <p:spTgt spid="21"/>
                                        </p:tgtEl>
                                        <p:attrNameLst>
                                          <p:attrName>ppt_x</p:attrName>
                                        </p:attrNameLst>
                                      </p:cBhvr>
                                    </p:anim>
                                    <p:set>
                                      <p:cBhvr>
                                        <p:cTn id="165" dur="770" fill="hold"/>
                                        <p:tgtEl>
                                          <p:spTgt spid="21"/>
                                        </p:tgtEl>
                                        <p:attrNameLst>
                                          <p:attrName>ppt_y</p:attrName>
                                        </p:attrNameLst>
                                      </p:cBhvr>
                                      <p:to>
                                        <p:strVal val="(#ppt_y+0.4)"/>
                                      </p:to>
                                    </p:set>
                                    <p:anim from="(#ppt_y+0.4)" to="(#ppt_y)" calcmode="lin" valueType="num">
                                      <p:cBhvr>
                                        <p:cTn id="166" dur="1230" accel="100000" fill="hold">
                                          <p:stCondLst>
                                            <p:cond delay="770"/>
                                          </p:stCondLst>
                                        </p:cTn>
                                        <p:tgtEl>
                                          <p:spTgt spid="21"/>
                                        </p:tgtEl>
                                        <p:attrNameLst>
                                          <p:attrName>ppt_y</p:attrName>
                                        </p:attrNameLst>
                                      </p:cBhvr>
                                    </p:anim>
                                  </p:childTnLst>
                                </p:cTn>
                              </p:par>
                              <p:par>
                                <p:cTn id="167" presetID="51" presetClass="entr" presetSubtype="0" fill="hold" grpId="0" nodeType="withEffect">
                                  <p:stCondLst>
                                    <p:cond delay="0"/>
                                  </p:stCondLst>
                                  <p:childTnLst>
                                    <p:set>
                                      <p:cBhvr>
                                        <p:cTn id="168" dur="1" fill="hold">
                                          <p:stCondLst>
                                            <p:cond delay="0"/>
                                          </p:stCondLst>
                                        </p:cTn>
                                        <p:tgtEl>
                                          <p:spTgt spid="22"/>
                                        </p:tgtEl>
                                        <p:attrNameLst>
                                          <p:attrName>style.visibility</p:attrName>
                                        </p:attrNameLst>
                                      </p:cBhvr>
                                      <p:to>
                                        <p:strVal val="visible"/>
                                      </p:to>
                                    </p:set>
                                    <p:animEffect transition="in" filter="fade">
                                      <p:cBhvr>
                                        <p:cTn id="169" dur="770" decel="100000"/>
                                        <p:tgtEl>
                                          <p:spTgt spid="22"/>
                                        </p:tgtEl>
                                      </p:cBhvr>
                                    </p:animEffect>
                                    <p:animScale>
                                      <p:cBhvr>
                                        <p:cTn id="170" dur="770" decel="100000"/>
                                        <p:tgtEl>
                                          <p:spTgt spid="22"/>
                                        </p:tgtEl>
                                      </p:cBhvr>
                                      <p:from x="10000" y="10000"/>
                                      <p:to x="200000" y="450000"/>
                                    </p:animScale>
                                    <p:animScale>
                                      <p:cBhvr>
                                        <p:cTn id="171" dur="1230" accel="100000" fill="hold">
                                          <p:stCondLst>
                                            <p:cond delay="770"/>
                                          </p:stCondLst>
                                        </p:cTn>
                                        <p:tgtEl>
                                          <p:spTgt spid="22"/>
                                        </p:tgtEl>
                                      </p:cBhvr>
                                      <p:from x="200000" y="450000"/>
                                      <p:to x="100000" y="100000"/>
                                    </p:animScale>
                                    <p:set>
                                      <p:cBhvr>
                                        <p:cTn id="172" dur="770" fill="hold"/>
                                        <p:tgtEl>
                                          <p:spTgt spid="22"/>
                                        </p:tgtEl>
                                        <p:attrNameLst>
                                          <p:attrName>ppt_x</p:attrName>
                                        </p:attrNameLst>
                                      </p:cBhvr>
                                      <p:to>
                                        <p:strVal val="(0.5)"/>
                                      </p:to>
                                    </p:set>
                                    <p:anim from="(0.5)" to="(#ppt_x)" calcmode="lin" valueType="num">
                                      <p:cBhvr>
                                        <p:cTn id="173" dur="1230" accel="100000" fill="hold">
                                          <p:stCondLst>
                                            <p:cond delay="770"/>
                                          </p:stCondLst>
                                        </p:cTn>
                                        <p:tgtEl>
                                          <p:spTgt spid="22"/>
                                        </p:tgtEl>
                                        <p:attrNameLst>
                                          <p:attrName>ppt_x</p:attrName>
                                        </p:attrNameLst>
                                      </p:cBhvr>
                                    </p:anim>
                                    <p:set>
                                      <p:cBhvr>
                                        <p:cTn id="174" dur="770" fill="hold"/>
                                        <p:tgtEl>
                                          <p:spTgt spid="22"/>
                                        </p:tgtEl>
                                        <p:attrNameLst>
                                          <p:attrName>ppt_y</p:attrName>
                                        </p:attrNameLst>
                                      </p:cBhvr>
                                      <p:to>
                                        <p:strVal val="(#ppt_y+0.4)"/>
                                      </p:to>
                                    </p:set>
                                    <p:anim from="(#ppt_y+0.4)" to="(#ppt_y)" calcmode="lin" valueType="num">
                                      <p:cBhvr>
                                        <p:cTn id="175" dur="1230" accel="100000" fill="hold">
                                          <p:stCondLst>
                                            <p:cond delay="770"/>
                                          </p:stCondLst>
                                        </p:cTn>
                                        <p:tgtEl>
                                          <p:spTgt spid="22"/>
                                        </p:tgtEl>
                                        <p:attrNameLst>
                                          <p:attrName>ppt_y</p:attrName>
                                        </p:attrNameLst>
                                      </p:cBhvr>
                                    </p:anim>
                                  </p:childTnLst>
                                </p:cTn>
                              </p:par>
                              <p:par>
                                <p:cTn id="176" presetID="51" presetClass="entr" presetSubtype="0" fill="hold" grpId="0" nodeType="withEffect">
                                  <p:stCondLst>
                                    <p:cond delay="0"/>
                                  </p:stCondLst>
                                  <p:childTnLst>
                                    <p:set>
                                      <p:cBhvr>
                                        <p:cTn id="177" dur="1" fill="hold">
                                          <p:stCondLst>
                                            <p:cond delay="0"/>
                                          </p:stCondLst>
                                        </p:cTn>
                                        <p:tgtEl>
                                          <p:spTgt spid="23"/>
                                        </p:tgtEl>
                                        <p:attrNameLst>
                                          <p:attrName>style.visibility</p:attrName>
                                        </p:attrNameLst>
                                      </p:cBhvr>
                                      <p:to>
                                        <p:strVal val="visible"/>
                                      </p:to>
                                    </p:set>
                                    <p:animEffect transition="in" filter="fade">
                                      <p:cBhvr>
                                        <p:cTn id="178" dur="770" decel="100000"/>
                                        <p:tgtEl>
                                          <p:spTgt spid="23"/>
                                        </p:tgtEl>
                                      </p:cBhvr>
                                    </p:animEffect>
                                    <p:animScale>
                                      <p:cBhvr>
                                        <p:cTn id="179" dur="770" decel="100000"/>
                                        <p:tgtEl>
                                          <p:spTgt spid="23"/>
                                        </p:tgtEl>
                                      </p:cBhvr>
                                      <p:from x="10000" y="10000"/>
                                      <p:to x="200000" y="450000"/>
                                    </p:animScale>
                                    <p:animScale>
                                      <p:cBhvr>
                                        <p:cTn id="180" dur="1230" accel="100000" fill="hold">
                                          <p:stCondLst>
                                            <p:cond delay="770"/>
                                          </p:stCondLst>
                                        </p:cTn>
                                        <p:tgtEl>
                                          <p:spTgt spid="23"/>
                                        </p:tgtEl>
                                      </p:cBhvr>
                                      <p:from x="200000" y="450000"/>
                                      <p:to x="100000" y="100000"/>
                                    </p:animScale>
                                    <p:set>
                                      <p:cBhvr>
                                        <p:cTn id="181" dur="770" fill="hold"/>
                                        <p:tgtEl>
                                          <p:spTgt spid="23"/>
                                        </p:tgtEl>
                                        <p:attrNameLst>
                                          <p:attrName>ppt_x</p:attrName>
                                        </p:attrNameLst>
                                      </p:cBhvr>
                                      <p:to>
                                        <p:strVal val="(0.5)"/>
                                      </p:to>
                                    </p:set>
                                    <p:anim from="(0.5)" to="(#ppt_x)" calcmode="lin" valueType="num">
                                      <p:cBhvr>
                                        <p:cTn id="182" dur="1230" accel="100000" fill="hold">
                                          <p:stCondLst>
                                            <p:cond delay="770"/>
                                          </p:stCondLst>
                                        </p:cTn>
                                        <p:tgtEl>
                                          <p:spTgt spid="23"/>
                                        </p:tgtEl>
                                        <p:attrNameLst>
                                          <p:attrName>ppt_x</p:attrName>
                                        </p:attrNameLst>
                                      </p:cBhvr>
                                    </p:anim>
                                    <p:set>
                                      <p:cBhvr>
                                        <p:cTn id="183" dur="770" fill="hold"/>
                                        <p:tgtEl>
                                          <p:spTgt spid="23"/>
                                        </p:tgtEl>
                                        <p:attrNameLst>
                                          <p:attrName>ppt_y</p:attrName>
                                        </p:attrNameLst>
                                      </p:cBhvr>
                                      <p:to>
                                        <p:strVal val="(#ppt_y+0.4)"/>
                                      </p:to>
                                    </p:set>
                                    <p:anim from="(#ppt_y+0.4)" to="(#ppt_y)" calcmode="lin" valueType="num">
                                      <p:cBhvr>
                                        <p:cTn id="184" dur="1230" accel="100000" fill="hold">
                                          <p:stCondLst>
                                            <p:cond delay="770"/>
                                          </p:stCondLst>
                                        </p:cTn>
                                        <p:tgtEl>
                                          <p:spTgt spid="2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6561" grpId="0"/>
      <p:bldP spid="7" grpId="0"/>
      <p:bldP spid="9" grpId="0"/>
      <p:bldP spid="11" grpId="0"/>
      <p:bldP spid="13" grpId="0"/>
      <p:bldP spid="14" grpId="0"/>
      <p:bldP spid="16" grpId="0"/>
      <p:bldP spid="21" grpId="0"/>
      <p:bldP spid="22" grpId="0"/>
      <p:bldP spid="2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85794"/>
            <a:ext cx="8229600" cy="631844"/>
          </a:xfrm>
        </p:spPr>
        <p:txBody>
          <a:bodyPr rtlCol="0">
            <a:normAutofit fontScale="90000"/>
          </a:bodyPr>
          <a:lstStyle/>
          <a:p>
            <a:pPr eaLnBrk="1" fontAlgn="auto" hangingPunct="1">
              <a:spcAft>
                <a:spcPts val="0"/>
              </a:spcAft>
              <a:defRPr/>
            </a:pPr>
            <a:r>
              <a:rPr lang="ru-RU" b="1" u="sng"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Получение функции arcsin</a:t>
            </a: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r>
            <a:b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ru-RU" dirty="0" smtClean="0"/>
              <a:t/>
            </a:r>
            <a:br>
              <a:rPr lang="ru-RU" dirty="0" smtClean="0"/>
            </a:br>
            <a:endParaRPr lang="ru-RU" dirty="0"/>
          </a:p>
        </p:txBody>
      </p:sp>
      <p:sp>
        <p:nvSpPr>
          <p:cNvPr id="3" name="Содержимое 2"/>
          <p:cNvSpPr>
            <a:spLocks noGrp="1"/>
          </p:cNvSpPr>
          <p:nvPr>
            <p:ph idx="1"/>
          </p:nvPr>
        </p:nvSpPr>
        <p:spPr/>
        <p:txBody>
          <a:bodyPr/>
          <a:lstStyle/>
          <a:p>
            <a:pPr eaLnBrk="1" hangingPunct="1"/>
            <a:r>
              <a:rPr lang="ru-RU" sz="1800" smtClean="0"/>
              <a:t>Дана функция y = sin x. На всей своей области определения она является кусочно-монотонной, и, значит, обратное соответствие y = arcsinx функцией не является. Поэтому мы рассмотрим отрезок, на котором она строго возрастает и принимает все значения области значений             Так как для функции y = sin x на интервале              каждому значению аргумента соответствует единственное значение функции, то на этом отрезке существует обратная функция y = arcsin x, график которой симметричен графику функции y = sin x на отрезке              относительно прямой y = x.</a:t>
            </a:r>
          </a:p>
          <a:p>
            <a:pPr eaLnBrk="1" hangingPunct="1"/>
            <a:endParaRPr lang="ru-RU" sz="1800" smtClean="0"/>
          </a:p>
        </p:txBody>
      </p:sp>
      <p:pic>
        <p:nvPicPr>
          <p:cNvPr id="4" name="Рисунок 3"/>
          <p:cNvPicPr>
            <a:picLocks noChangeAspect="1" noChangeArrowheads="1"/>
          </p:cNvPicPr>
          <p:nvPr/>
        </p:nvPicPr>
        <p:blipFill>
          <a:blip r:embed="rId2" cstate="print"/>
          <a:srcRect/>
          <a:stretch>
            <a:fillRect/>
          </a:stretch>
        </p:blipFill>
        <p:spPr bwMode="auto">
          <a:xfrm>
            <a:off x="6429375" y="2428875"/>
            <a:ext cx="619125" cy="381000"/>
          </a:xfrm>
          <a:prstGeom prst="rect">
            <a:avLst/>
          </a:prstGeom>
          <a:noFill/>
          <a:ln w="9525">
            <a:noFill/>
            <a:miter lim="800000"/>
            <a:headEnd/>
            <a:tailEnd/>
          </a:ln>
        </p:spPr>
      </p:pic>
      <p:pic>
        <p:nvPicPr>
          <p:cNvPr id="5" name="Рисунок 4"/>
          <p:cNvPicPr>
            <a:picLocks noChangeAspect="1" noChangeArrowheads="1"/>
          </p:cNvPicPr>
          <p:nvPr/>
        </p:nvPicPr>
        <p:blipFill>
          <a:blip r:embed="rId2" cstate="print"/>
          <a:srcRect/>
          <a:stretch>
            <a:fillRect/>
          </a:stretch>
        </p:blipFill>
        <p:spPr bwMode="auto">
          <a:xfrm>
            <a:off x="3929063" y="2714625"/>
            <a:ext cx="619125" cy="381000"/>
          </a:xfrm>
          <a:prstGeom prst="rect">
            <a:avLst/>
          </a:prstGeom>
          <a:noFill/>
          <a:ln w="9525">
            <a:noFill/>
            <a:miter lim="800000"/>
            <a:headEnd/>
            <a:tailEnd/>
          </a:ln>
        </p:spPr>
      </p:pic>
      <p:pic>
        <p:nvPicPr>
          <p:cNvPr id="6" name="Рисунок 5"/>
          <p:cNvPicPr>
            <a:picLocks noChangeAspect="1" noChangeArrowheads="1"/>
          </p:cNvPicPr>
          <p:nvPr/>
        </p:nvPicPr>
        <p:blipFill>
          <a:blip r:embed="rId2" cstate="print"/>
          <a:srcRect/>
          <a:stretch>
            <a:fillRect/>
          </a:stretch>
        </p:blipFill>
        <p:spPr bwMode="auto">
          <a:xfrm>
            <a:off x="2786063" y="3571875"/>
            <a:ext cx="619125" cy="381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par>
                                <p:cTn id="14" presetID="35" presetClass="entr" presetSubtype="0" fill="hold"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2000"/>
                                        <p:tgtEl>
                                          <p:spTgt spid="3">
                                            <p:txEl>
                                              <p:pRg st="0" end="0"/>
                                            </p:txEl>
                                          </p:spTgt>
                                        </p:tgtEl>
                                      </p:cBhvr>
                                    </p:animEffect>
                                    <p:anim calcmode="lin" valueType="num">
                                      <p:cBhvr>
                                        <p:cTn id="17"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8"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9" dur="2000" fill="hold"/>
                                        <p:tgtEl>
                                          <p:spTgt spid="3">
                                            <p:txEl>
                                              <p:pRg st="0" end="0"/>
                                            </p:txEl>
                                          </p:spTgt>
                                        </p:tgtEl>
                                        <p:attrNameLst>
                                          <p:attrName>ppt_w</p:attrName>
                                        </p:attrNameLst>
                                      </p:cBhvr>
                                      <p:tavLst>
                                        <p:tav tm="0">
                                          <p:val>
                                            <p:fltVal val="0"/>
                                          </p:val>
                                        </p:tav>
                                        <p:tav tm="100000">
                                          <p:val>
                                            <p:strVal val="#ppt_w"/>
                                          </p:val>
                                        </p:tav>
                                      </p:tavLst>
                                    </p:anim>
                                  </p:childTnLst>
                                </p:cTn>
                              </p:par>
                              <p:par>
                                <p:cTn id="20" presetID="5" presetClass="entr" presetSubtype="1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heckerboard(across)">
                                      <p:cBhvr>
                                        <p:cTn id="22" dur="500"/>
                                        <p:tgtEl>
                                          <p:spTgt spid="4"/>
                                        </p:tgtEl>
                                      </p:cBhvr>
                                    </p:animEffect>
                                  </p:childTnLst>
                                </p:cTn>
                              </p:par>
                              <p:par>
                                <p:cTn id="23" presetID="5" presetClass="entr" presetSubtype="1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checkerboard(across)">
                                      <p:cBhvr>
                                        <p:cTn id="25" dur="500"/>
                                        <p:tgtEl>
                                          <p:spTgt spid="5"/>
                                        </p:tgtEl>
                                      </p:cBhvr>
                                    </p:animEffect>
                                  </p:childTnLst>
                                </p:cTn>
                              </p:par>
                              <p:par>
                                <p:cTn id="26" presetID="5" presetClass="entr" presetSubtype="1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u-RU" b="1" i="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Функция </a:t>
            </a:r>
            <a:r>
              <a:rPr lang="ru-RU" b="1" i="1" u="sng"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arccos</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9874" name="Содержимое 2"/>
          <p:cNvSpPr>
            <a:spLocks noGrp="1"/>
          </p:cNvSpPr>
          <p:nvPr>
            <p:ph idx="1"/>
          </p:nvPr>
        </p:nvSpPr>
        <p:spPr/>
        <p:txBody>
          <a:bodyPr/>
          <a:lstStyle/>
          <a:p>
            <a:pPr eaLnBrk="1" hangingPunct="1"/>
            <a:r>
              <a:rPr lang="ru-RU" smtClean="0"/>
              <a:t>Арккосинусом числа m называется такое значение угла x, для которого</a:t>
            </a:r>
          </a:p>
        </p:txBody>
      </p:sp>
      <p:pic>
        <p:nvPicPr>
          <p:cNvPr id="4" name="Рисунок 3"/>
          <p:cNvPicPr>
            <a:picLocks noChangeAspect="1" noChangeArrowheads="1"/>
          </p:cNvPicPr>
          <p:nvPr/>
        </p:nvPicPr>
        <p:blipFill>
          <a:blip r:embed="rId2" cstate="print"/>
          <a:srcRect/>
          <a:stretch>
            <a:fillRect/>
          </a:stretch>
        </p:blipFill>
        <p:spPr bwMode="auto">
          <a:xfrm>
            <a:off x="785813" y="3286125"/>
            <a:ext cx="4186237" cy="66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par>
                                <p:cTn id="11" presetID="21"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4)">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График функции </a:t>
            </a:r>
            <a:r>
              <a:rPr lang="ru-RU" sz="1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a:t>
            </a:r>
            <a: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ru-RU" sz="1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arccos</a:t>
            </a:r>
            <a: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x.</a:t>
            </a:r>
            <a:b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Функция </a:t>
            </a:r>
            <a:r>
              <a:rPr lang="ru-RU" sz="1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a:t>
            </a:r>
            <a: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ru-RU" sz="1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cos</a:t>
            </a:r>
            <a: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x непрерывна и на всей своей числовой прямой. Функция </a:t>
            </a:r>
            <a:r>
              <a:rPr lang="ru-RU" sz="1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a:t>
            </a:r>
            <a: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ru-RU" sz="1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arccos</a:t>
            </a:r>
            <a: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x является строго убывающей.</a:t>
            </a:r>
            <a:br>
              <a:rPr lang="ru-RU" sz="1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Содержимое 3"/>
          <p:cNvPicPr>
            <a:picLocks noGrp="1"/>
          </p:cNvPicPr>
          <p:nvPr>
            <p:ph idx="1"/>
          </p:nvPr>
        </p:nvPicPr>
        <p:blipFill>
          <a:blip r:embed="rId2" cstate="print"/>
          <a:srcRect/>
          <a:stretch>
            <a:fillRect/>
          </a:stretch>
        </p:blipFill>
        <p:spPr>
          <a:xfrm>
            <a:off x="2500313" y="1714500"/>
            <a:ext cx="3857625" cy="4857750"/>
          </a:xfrm>
        </p:spPr>
      </p:pic>
      <p:sp>
        <p:nvSpPr>
          <p:cNvPr id="5" name="Стрелка вниз 4"/>
          <p:cNvSpPr/>
          <p:nvPr/>
        </p:nvSpPr>
        <p:spPr>
          <a:xfrm>
            <a:off x="2643188" y="1643063"/>
            <a:ext cx="214312" cy="406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4.44444E-6 3.33333E-6 C 0.0026 0.02477 0.00521 0.04954 0.01198 0.07153 C 0.01875 0.09352 0.02969 0.1125 0.04045 0.13171 C 0.05122 0.15093 0.06406 0.16991 0.07622 0.18727 C 0.08837 0.20463 0.09306 0.21227 0.11302 0.23657 C 0.13299 0.26088 0.16806 0.29838 0.19635 0.33333 C 0.22465 0.36829 0.26181 0.41458 0.28333 0.44606 C 0.30486 0.47731 0.31406 0.49676 0.325 0.52199 C 0.33594 0.54768 0.34497 0.58171 0.34878 0.59838 C 0.3526 0.61505 0.35 0.61829 0.34757 0.62222 " pathEditMode="relative" ptsTypes="aaaaaaaaaA">
                                      <p:cBhvr>
                                        <p:cTn id="11"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Заголовок 1"/>
          <p:cNvSpPr>
            <a:spLocks noGrp="1"/>
          </p:cNvSpPr>
          <p:nvPr>
            <p:ph type="title"/>
          </p:nvPr>
        </p:nvSpPr>
        <p:spPr/>
        <p:txBody>
          <a:bodyPr/>
          <a:lstStyle/>
          <a:p>
            <a:pPr eaLnBrk="1" hangingPunct="1"/>
            <a:endParaRPr lang="ru-RU" smtClean="0"/>
          </a:p>
        </p:txBody>
      </p:sp>
      <p:sp>
        <p:nvSpPr>
          <p:cNvPr id="81922" name="Содержимое 2"/>
          <p:cNvSpPr>
            <a:spLocks noGrp="1"/>
          </p:cNvSpPr>
          <p:nvPr>
            <p:ph idx="1"/>
          </p:nvPr>
        </p:nvSpPr>
        <p:spPr/>
        <p:txBody>
          <a:bodyPr/>
          <a:lstStyle/>
          <a:p>
            <a:pPr eaLnBrk="1" hangingPunct="1"/>
            <a:r>
              <a:rPr lang="en-US" smtClean="0"/>
              <a:t>•cos(arccos x) = x </a:t>
            </a:r>
            <a:r>
              <a:rPr lang="ru-RU" smtClean="0"/>
              <a:t>при </a:t>
            </a:r>
          </a:p>
          <a:p>
            <a:pPr eaLnBrk="1" hangingPunct="1"/>
            <a:r>
              <a:rPr lang="en-US" smtClean="0"/>
              <a:t>•arccos(cos y) = y </a:t>
            </a:r>
            <a:r>
              <a:rPr lang="ru-RU" smtClean="0"/>
              <a:t>при</a:t>
            </a:r>
          </a:p>
        </p:txBody>
      </p:sp>
      <p:pic>
        <p:nvPicPr>
          <p:cNvPr id="4" name="Рисунок 3"/>
          <p:cNvPicPr>
            <a:picLocks noChangeAspect="1" noChangeArrowheads="1"/>
          </p:cNvPicPr>
          <p:nvPr/>
        </p:nvPicPr>
        <p:blipFill>
          <a:blip r:embed="rId2" cstate="print"/>
          <a:srcRect/>
          <a:stretch>
            <a:fillRect/>
          </a:stretch>
        </p:blipFill>
        <p:spPr bwMode="auto">
          <a:xfrm>
            <a:off x="4714875" y="1714500"/>
            <a:ext cx="1704975" cy="442913"/>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4714875" y="2286000"/>
            <a:ext cx="1352550" cy="514350"/>
          </a:xfrm>
          <a:prstGeom prst="rect">
            <a:avLst/>
          </a:prstGeom>
          <a:noFill/>
          <a:ln w="9525">
            <a:noFill/>
            <a:miter lim="800000"/>
            <a:headEnd/>
            <a:tailEnd/>
          </a:ln>
        </p:spPr>
      </p:pic>
      <p:sp>
        <p:nvSpPr>
          <p:cNvPr id="81925" name="Rectangle 1"/>
          <p:cNvSpPr>
            <a:spLocks noChangeArrowheads="1"/>
          </p:cNvSpPr>
          <p:nvPr/>
        </p:nvSpPr>
        <p:spPr bwMode="auto">
          <a:xfrm>
            <a:off x="357188" y="2928938"/>
            <a:ext cx="8358187" cy="1754187"/>
          </a:xfrm>
          <a:prstGeom prst="rect">
            <a:avLst/>
          </a:prstGeom>
          <a:noFill/>
          <a:ln w="9525">
            <a:noFill/>
            <a:miter lim="800000"/>
            <a:headEnd/>
            <a:tailEnd/>
          </a:ln>
        </p:spPr>
        <p:txBody>
          <a:bodyPr anchor="ctr">
            <a:spAutoFit/>
          </a:bodyPr>
          <a:lstStyle/>
          <a:p>
            <a:r>
              <a:rPr lang="ru-RU" sz="3600">
                <a:latin typeface="Calibri" pitchFamily="34" charset="0"/>
                <a:ea typeface="Calibri" pitchFamily="34" charset="0"/>
                <a:cs typeface="Times New Roman" pitchFamily="18" charset="0"/>
              </a:rPr>
              <a:t>•</a:t>
            </a:r>
            <a:r>
              <a:rPr lang="ru-RU" sz="3600">
                <a:latin typeface="Times New Roman" pitchFamily="18" charset="0"/>
                <a:ea typeface="Calibri" pitchFamily="34" charset="0"/>
                <a:cs typeface="Times New Roman" pitchFamily="18" charset="0"/>
              </a:rPr>
              <a:t>D(arccos x) = [ − 1;1], (область определения),</a:t>
            </a:r>
            <a:endParaRPr lang="ru-RU" sz="3600">
              <a:ea typeface="Calibri" pitchFamily="34" charset="0"/>
              <a:cs typeface="Times New Roman" pitchFamily="18" charset="0"/>
            </a:endParaRPr>
          </a:p>
          <a:p>
            <a:pPr eaLnBrk="0" hangingPunct="0"/>
            <a:r>
              <a:rPr lang="ru-RU" sz="3600">
                <a:latin typeface="Calibri" pitchFamily="34" charset="0"/>
                <a:ea typeface="Calibri" pitchFamily="34" charset="0"/>
                <a:cs typeface="Times New Roman" pitchFamily="18" charset="0"/>
              </a:rPr>
              <a:t>•</a:t>
            </a:r>
            <a:r>
              <a:rPr lang="ru-RU" sz="3600">
                <a:latin typeface="Times New Roman" pitchFamily="18" charset="0"/>
                <a:ea typeface="Calibri" pitchFamily="34" charset="0"/>
                <a:cs typeface="Times New Roman" pitchFamily="18" charset="0"/>
              </a:rPr>
              <a:t>E(arccos x) = [0;π]. (область значений).</a:t>
            </a:r>
            <a:endParaRPr lang="ru-RU" sz="3600">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animEffect transition="in" filter="fade">
                                      <p:cBhvr>
                                        <p:cTn id="10" dur="1000"/>
                                        <p:tgtEl>
                                          <p:spTgt spid="4"/>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Свойства функции </a:t>
            </a:r>
            <a:r>
              <a:rPr lang="ru-RU" b="1" i="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arccos</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r>
              <a:rPr lang="en-US" smtClean="0"/>
              <a:t>♦</a:t>
            </a:r>
            <a:endParaRPr lang="ru-RU" smtClean="0"/>
          </a:p>
        </p:txBody>
      </p:sp>
      <p:pic>
        <p:nvPicPr>
          <p:cNvPr id="4" name="Рисунок 3"/>
          <p:cNvPicPr>
            <a:picLocks noChangeAspect="1" noChangeArrowheads="1"/>
          </p:cNvPicPr>
          <p:nvPr/>
        </p:nvPicPr>
        <p:blipFill>
          <a:blip r:embed="rId2" cstate="print"/>
          <a:srcRect/>
          <a:stretch>
            <a:fillRect/>
          </a:stretch>
        </p:blipFill>
        <p:spPr bwMode="auto">
          <a:xfrm>
            <a:off x="1214438" y="1643063"/>
            <a:ext cx="2500312" cy="357187"/>
          </a:xfrm>
          <a:prstGeom prst="rect">
            <a:avLst/>
          </a:prstGeom>
          <a:noFill/>
          <a:ln w="9525">
            <a:noFill/>
            <a:miter lim="800000"/>
            <a:headEnd/>
            <a:tailEnd/>
          </a:ln>
        </p:spPr>
      </p:pic>
      <p:sp>
        <p:nvSpPr>
          <p:cNvPr id="82948" name="Rectangle 1"/>
          <p:cNvSpPr>
            <a:spLocks noChangeArrowheads="1"/>
          </p:cNvSpPr>
          <p:nvPr/>
        </p:nvSpPr>
        <p:spPr bwMode="auto">
          <a:xfrm>
            <a:off x="3857625" y="1714500"/>
            <a:ext cx="5143500" cy="369888"/>
          </a:xfrm>
          <a:prstGeom prst="rect">
            <a:avLst/>
          </a:prstGeom>
          <a:noFill/>
          <a:ln w="9525">
            <a:noFill/>
            <a:miter lim="800000"/>
            <a:headEnd/>
            <a:tailEnd/>
          </a:ln>
        </p:spPr>
        <p:txBody>
          <a:bodyPr anchor="ctr">
            <a:spAutoFit/>
          </a:bodyPr>
          <a:lstStyle/>
          <a:p>
            <a:r>
              <a:rPr lang="ru-RU">
                <a:latin typeface="Times New Roman" pitchFamily="18" charset="0"/>
                <a:ea typeface="Calibri" pitchFamily="34" charset="0"/>
                <a:cs typeface="Times New Roman" pitchFamily="18" charset="0"/>
              </a:rPr>
              <a:t>(функция центрально-симметрична относительно</a:t>
            </a:r>
            <a:endParaRPr lang="ru-RU">
              <a:ea typeface="Calibri" pitchFamily="34" charset="0"/>
              <a:cs typeface="Times New Roman" pitchFamily="18" charset="0"/>
            </a:endParaRPr>
          </a:p>
        </p:txBody>
      </p:sp>
      <p:sp>
        <p:nvSpPr>
          <p:cNvPr id="6" name="TextBox 5"/>
          <p:cNvSpPr txBox="1">
            <a:spLocks noChangeArrowheads="1"/>
          </p:cNvSpPr>
          <p:nvPr/>
        </p:nvSpPr>
        <p:spPr bwMode="auto">
          <a:xfrm>
            <a:off x="500063" y="2286000"/>
            <a:ext cx="1714500" cy="461963"/>
          </a:xfrm>
          <a:prstGeom prst="rect">
            <a:avLst/>
          </a:prstGeom>
          <a:noFill/>
          <a:ln w="9525">
            <a:noFill/>
            <a:miter lim="800000"/>
            <a:headEnd/>
            <a:tailEnd/>
          </a:ln>
        </p:spPr>
        <p:txBody>
          <a:bodyPr>
            <a:spAutoFit/>
          </a:bodyPr>
          <a:lstStyle/>
          <a:p>
            <a:r>
              <a:rPr lang="ru-RU" sz="2400">
                <a:latin typeface="Calibri" pitchFamily="34" charset="0"/>
              </a:rPr>
              <a:t>точки  </a:t>
            </a:r>
          </a:p>
        </p:txBody>
      </p:sp>
      <p:pic>
        <p:nvPicPr>
          <p:cNvPr id="7" name="Рисунок 6"/>
          <p:cNvPicPr>
            <a:picLocks noChangeAspect="1" noChangeArrowheads="1"/>
          </p:cNvPicPr>
          <p:nvPr/>
        </p:nvPicPr>
        <p:blipFill>
          <a:blip r:embed="rId3" cstate="print"/>
          <a:srcRect/>
          <a:stretch>
            <a:fillRect/>
          </a:stretch>
        </p:blipFill>
        <p:spPr bwMode="auto">
          <a:xfrm>
            <a:off x="1428750" y="2286000"/>
            <a:ext cx="785813" cy="428625"/>
          </a:xfrm>
          <a:prstGeom prst="rect">
            <a:avLst/>
          </a:prstGeom>
          <a:noFill/>
          <a:ln w="9525">
            <a:noFill/>
            <a:miter lim="800000"/>
            <a:headEnd/>
            <a:tailEnd/>
          </a:ln>
        </p:spPr>
      </p:pic>
      <p:sp>
        <p:nvSpPr>
          <p:cNvPr id="8" name="TextBox 7"/>
          <p:cNvSpPr txBox="1">
            <a:spLocks noChangeArrowheads="1"/>
          </p:cNvSpPr>
          <p:nvPr/>
        </p:nvSpPr>
        <p:spPr bwMode="auto">
          <a:xfrm>
            <a:off x="714375" y="2857500"/>
            <a:ext cx="285750" cy="369888"/>
          </a:xfrm>
          <a:prstGeom prst="rect">
            <a:avLst/>
          </a:prstGeom>
          <a:noFill/>
          <a:ln w="9525">
            <a:noFill/>
            <a:miter lim="800000"/>
            <a:headEnd/>
            <a:tailEnd/>
          </a:ln>
        </p:spPr>
        <p:txBody>
          <a:bodyPr>
            <a:spAutoFit/>
          </a:bodyPr>
          <a:lstStyle/>
          <a:p>
            <a:r>
              <a:rPr lang="ru-RU">
                <a:latin typeface="Calibri" pitchFamily="34" charset="0"/>
              </a:rPr>
              <a:t>♦</a:t>
            </a:r>
          </a:p>
        </p:txBody>
      </p:sp>
      <p:pic>
        <p:nvPicPr>
          <p:cNvPr id="9" name="Рисунок 8"/>
          <p:cNvPicPr>
            <a:picLocks noChangeAspect="1" noChangeArrowheads="1"/>
          </p:cNvPicPr>
          <p:nvPr/>
        </p:nvPicPr>
        <p:blipFill>
          <a:blip r:embed="rId4" cstate="print"/>
          <a:srcRect/>
          <a:stretch>
            <a:fillRect/>
          </a:stretch>
        </p:blipFill>
        <p:spPr bwMode="auto">
          <a:xfrm>
            <a:off x="1071563" y="2857500"/>
            <a:ext cx="1909762" cy="357188"/>
          </a:xfrm>
          <a:prstGeom prst="rect">
            <a:avLst/>
          </a:prstGeom>
          <a:noFill/>
          <a:ln w="9525">
            <a:noFill/>
            <a:miter lim="800000"/>
            <a:headEnd/>
            <a:tailEnd/>
          </a:ln>
        </p:spPr>
      </p:pic>
      <p:sp>
        <p:nvSpPr>
          <p:cNvPr id="10" name="TextBox 9"/>
          <p:cNvSpPr txBox="1">
            <a:spLocks noChangeArrowheads="1"/>
          </p:cNvSpPr>
          <p:nvPr/>
        </p:nvSpPr>
        <p:spPr bwMode="auto">
          <a:xfrm>
            <a:off x="3071813" y="2928938"/>
            <a:ext cx="642937" cy="369887"/>
          </a:xfrm>
          <a:prstGeom prst="rect">
            <a:avLst/>
          </a:prstGeom>
          <a:noFill/>
          <a:ln w="9525">
            <a:noFill/>
            <a:miter lim="800000"/>
            <a:headEnd/>
            <a:tailEnd/>
          </a:ln>
        </p:spPr>
        <p:txBody>
          <a:bodyPr>
            <a:spAutoFit/>
          </a:bodyPr>
          <a:lstStyle/>
          <a:p>
            <a:r>
              <a:rPr lang="ru-RU">
                <a:latin typeface="Calibri" pitchFamily="34" charset="0"/>
              </a:rPr>
              <a:t>при</a:t>
            </a:r>
          </a:p>
        </p:txBody>
      </p:sp>
      <p:pic>
        <p:nvPicPr>
          <p:cNvPr id="11" name="Рисунок 10"/>
          <p:cNvPicPr>
            <a:picLocks noChangeAspect="1" noChangeArrowheads="1"/>
          </p:cNvPicPr>
          <p:nvPr/>
        </p:nvPicPr>
        <p:blipFill>
          <a:blip r:embed="rId5" cstate="print"/>
          <a:srcRect/>
          <a:stretch>
            <a:fillRect/>
          </a:stretch>
        </p:blipFill>
        <p:spPr bwMode="auto">
          <a:xfrm>
            <a:off x="3643313" y="2928938"/>
            <a:ext cx="1204912" cy="295275"/>
          </a:xfrm>
          <a:prstGeom prst="rect">
            <a:avLst/>
          </a:prstGeom>
          <a:noFill/>
          <a:ln w="9525">
            <a:noFill/>
            <a:miter lim="800000"/>
            <a:headEnd/>
            <a:tailEnd/>
          </a:ln>
        </p:spPr>
      </p:pic>
      <p:sp>
        <p:nvSpPr>
          <p:cNvPr id="12" name="TextBox 11"/>
          <p:cNvSpPr txBox="1">
            <a:spLocks noChangeArrowheads="1"/>
          </p:cNvSpPr>
          <p:nvPr/>
        </p:nvSpPr>
        <p:spPr bwMode="auto">
          <a:xfrm>
            <a:off x="714375" y="3429000"/>
            <a:ext cx="142875" cy="369888"/>
          </a:xfrm>
          <a:prstGeom prst="rect">
            <a:avLst/>
          </a:prstGeom>
          <a:noFill/>
          <a:ln w="9525">
            <a:noFill/>
            <a:miter lim="800000"/>
            <a:headEnd/>
            <a:tailEnd/>
          </a:ln>
        </p:spPr>
        <p:txBody>
          <a:bodyPr>
            <a:spAutoFit/>
          </a:bodyPr>
          <a:lstStyle/>
          <a:p>
            <a:r>
              <a:rPr lang="ru-RU">
                <a:latin typeface="Calibri" pitchFamily="34" charset="0"/>
              </a:rPr>
              <a:t>♦</a:t>
            </a:r>
          </a:p>
        </p:txBody>
      </p:sp>
      <p:pic>
        <p:nvPicPr>
          <p:cNvPr id="13" name="Рисунок 12"/>
          <p:cNvPicPr>
            <a:picLocks noChangeAspect="1" noChangeArrowheads="1"/>
          </p:cNvPicPr>
          <p:nvPr/>
        </p:nvPicPr>
        <p:blipFill>
          <a:blip r:embed="rId6" cstate="print"/>
          <a:srcRect/>
          <a:stretch>
            <a:fillRect/>
          </a:stretch>
        </p:blipFill>
        <p:spPr bwMode="auto">
          <a:xfrm>
            <a:off x="1071563" y="3429000"/>
            <a:ext cx="1266825" cy="357188"/>
          </a:xfrm>
          <a:prstGeom prst="rect">
            <a:avLst/>
          </a:prstGeom>
          <a:noFill/>
          <a:ln w="9525">
            <a:noFill/>
            <a:miter lim="800000"/>
            <a:headEnd/>
            <a:tailEnd/>
          </a:ln>
        </p:spPr>
      </p:pic>
      <p:sp>
        <p:nvSpPr>
          <p:cNvPr id="14" name="TextBox 13"/>
          <p:cNvSpPr txBox="1">
            <a:spLocks noChangeArrowheads="1"/>
          </p:cNvSpPr>
          <p:nvPr/>
        </p:nvSpPr>
        <p:spPr bwMode="auto">
          <a:xfrm>
            <a:off x="2500313" y="3500438"/>
            <a:ext cx="571500" cy="369887"/>
          </a:xfrm>
          <a:prstGeom prst="rect">
            <a:avLst/>
          </a:prstGeom>
          <a:noFill/>
          <a:ln w="9525">
            <a:noFill/>
            <a:miter lim="800000"/>
            <a:headEnd/>
            <a:tailEnd/>
          </a:ln>
        </p:spPr>
        <p:txBody>
          <a:bodyPr>
            <a:spAutoFit/>
          </a:bodyPr>
          <a:lstStyle/>
          <a:p>
            <a:r>
              <a:rPr lang="ru-RU">
                <a:latin typeface="Calibri" pitchFamily="34" charset="0"/>
              </a:rPr>
              <a:t>При </a:t>
            </a:r>
          </a:p>
        </p:txBody>
      </p:sp>
      <p:pic>
        <p:nvPicPr>
          <p:cNvPr id="15" name="Рисунок 14"/>
          <p:cNvPicPr>
            <a:picLocks noChangeAspect="1" noChangeArrowheads="1"/>
          </p:cNvPicPr>
          <p:nvPr/>
        </p:nvPicPr>
        <p:blipFill>
          <a:blip r:embed="rId7" cstate="print"/>
          <a:srcRect/>
          <a:stretch>
            <a:fillRect/>
          </a:stretch>
        </p:blipFill>
        <p:spPr bwMode="auto">
          <a:xfrm>
            <a:off x="3071813" y="3500438"/>
            <a:ext cx="742950" cy="285750"/>
          </a:xfrm>
          <a:prstGeom prst="rect">
            <a:avLst/>
          </a:prstGeom>
          <a:noFill/>
          <a:ln w="9525">
            <a:noFill/>
            <a:miter lim="800000"/>
            <a:headEnd/>
            <a:tailEnd/>
          </a:ln>
        </p:spPr>
      </p:pic>
      <p:sp>
        <p:nvSpPr>
          <p:cNvPr id="16" name="TextBox 15"/>
          <p:cNvSpPr txBox="1">
            <a:spLocks noChangeArrowheads="1"/>
          </p:cNvSpPr>
          <p:nvPr/>
        </p:nvSpPr>
        <p:spPr bwMode="auto">
          <a:xfrm>
            <a:off x="714375" y="3929063"/>
            <a:ext cx="71438" cy="369887"/>
          </a:xfrm>
          <a:prstGeom prst="rect">
            <a:avLst/>
          </a:prstGeom>
          <a:noFill/>
          <a:ln w="9525">
            <a:noFill/>
            <a:miter lim="800000"/>
            <a:headEnd/>
            <a:tailEnd/>
          </a:ln>
        </p:spPr>
        <p:txBody>
          <a:bodyPr>
            <a:spAutoFit/>
          </a:bodyPr>
          <a:lstStyle/>
          <a:p>
            <a:r>
              <a:rPr lang="ru-RU">
                <a:latin typeface="Calibri" pitchFamily="34" charset="0"/>
              </a:rPr>
              <a:t>♦</a:t>
            </a:r>
          </a:p>
        </p:txBody>
      </p:sp>
      <p:pic>
        <p:nvPicPr>
          <p:cNvPr id="17" name="Рисунок 16"/>
          <p:cNvPicPr>
            <a:picLocks noChangeAspect="1" noChangeArrowheads="1"/>
          </p:cNvPicPr>
          <p:nvPr/>
        </p:nvPicPr>
        <p:blipFill>
          <a:blip r:embed="rId8" cstate="print"/>
          <a:srcRect/>
          <a:stretch>
            <a:fillRect/>
          </a:stretch>
        </p:blipFill>
        <p:spPr bwMode="auto">
          <a:xfrm>
            <a:off x="1071563" y="3929063"/>
            <a:ext cx="3933825" cy="457200"/>
          </a:xfrm>
          <a:prstGeom prst="rect">
            <a:avLst/>
          </a:prstGeom>
          <a:noFill/>
          <a:ln w="9525">
            <a:noFill/>
            <a:miter lim="800000"/>
            <a:headEnd/>
            <a:tailEnd/>
          </a:ln>
        </p:spPr>
      </p:pic>
      <p:sp>
        <p:nvSpPr>
          <p:cNvPr id="18" name="TextBox 17"/>
          <p:cNvSpPr txBox="1">
            <a:spLocks noChangeArrowheads="1"/>
          </p:cNvSpPr>
          <p:nvPr/>
        </p:nvSpPr>
        <p:spPr bwMode="auto">
          <a:xfrm>
            <a:off x="714375" y="4643438"/>
            <a:ext cx="142875" cy="369887"/>
          </a:xfrm>
          <a:prstGeom prst="rect">
            <a:avLst/>
          </a:prstGeom>
          <a:noFill/>
          <a:ln w="9525">
            <a:noFill/>
            <a:miter lim="800000"/>
            <a:headEnd/>
            <a:tailEnd/>
          </a:ln>
        </p:spPr>
        <p:txBody>
          <a:bodyPr>
            <a:spAutoFit/>
          </a:bodyPr>
          <a:lstStyle/>
          <a:p>
            <a:r>
              <a:rPr lang="ru-RU">
                <a:latin typeface="Calibri" pitchFamily="34" charset="0"/>
              </a:rPr>
              <a:t>♦</a:t>
            </a:r>
          </a:p>
        </p:txBody>
      </p:sp>
      <p:pic>
        <p:nvPicPr>
          <p:cNvPr id="19" name="Рисунок 18"/>
          <p:cNvPicPr>
            <a:picLocks noChangeAspect="1" noChangeArrowheads="1"/>
          </p:cNvPicPr>
          <p:nvPr/>
        </p:nvPicPr>
        <p:blipFill>
          <a:blip r:embed="rId9" cstate="print"/>
          <a:srcRect/>
          <a:stretch>
            <a:fillRect/>
          </a:stretch>
        </p:blipFill>
        <p:spPr bwMode="auto">
          <a:xfrm>
            <a:off x="1000125" y="4572000"/>
            <a:ext cx="3714750" cy="571500"/>
          </a:xfrm>
          <a:prstGeom prst="rect">
            <a:avLst/>
          </a:prstGeom>
          <a:noFill/>
          <a:ln w="9525">
            <a:noFill/>
            <a:miter lim="800000"/>
            <a:headEnd/>
            <a:tailEnd/>
          </a:ln>
        </p:spPr>
      </p:pic>
      <p:sp>
        <p:nvSpPr>
          <p:cNvPr id="20" name="TextBox 19"/>
          <p:cNvSpPr txBox="1">
            <a:spLocks noChangeArrowheads="1"/>
          </p:cNvSpPr>
          <p:nvPr/>
        </p:nvSpPr>
        <p:spPr bwMode="auto">
          <a:xfrm>
            <a:off x="714375" y="5429250"/>
            <a:ext cx="142875" cy="369888"/>
          </a:xfrm>
          <a:prstGeom prst="rect">
            <a:avLst/>
          </a:prstGeom>
          <a:noFill/>
          <a:ln w="9525">
            <a:noFill/>
            <a:miter lim="800000"/>
            <a:headEnd/>
            <a:tailEnd/>
          </a:ln>
        </p:spPr>
        <p:txBody>
          <a:bodyPr>
            <a:spAutoFit/>
          </a:bodyPr>
          <a:lstStyle/>
          <a:p>
            <a:r>
              <a:rPr lang="ru-RU">
                <a:latin typeface="Calibri" pitchFamily="34" charset="0"/>
              </a:rPr>
              <a:t>♦</a:t>
            </a:r>
          </a:p>
        </p:txBody>
      </p:sp>
      <p:pic>
        <p:nvPicPr>
          <p:cNvPr id="21" name="Рисунок 20"/>
          <p:cNvPicPr>
            <a:picLocks noChangeAspect="1" noChangeArrowheads="1"/>
          </p:cNvPicPr>
          <p:nvPr/>
        </p:nvPicPr>
        <p:blipFill>
          <a:blip r:embed="rId10" cstate="print"/>
          <a:srcRect/>
          <a:stretch>
            <a:fillRect/>
          </a:stretch>
        </p:blipFill>
        <p:spPr bwMode="auto">
          <a:xfrm>
            <a:off x="1000125" y="5357813"/>
            <a:ext cx="2152650" cy="485775"/>
          </a:xfrm>
          <a:prstGeom prst="rect">
            <a:avLst/>
          </a:prstGeom>
          <a:noFill/>
          <a:ln w="9525">
            <a:noFill/>
            <a:miter lim="800000"/>
            <a:headEnd/>
            <a:tailEnd/>
          </a:ln>
        </p:spPr>
      </p:pic>
      <p:pic>
        <p:nvPicPr>
          <p:cNvPr id="22" name="Рисунок 21"/>
          <p:cNvPicPr>
            <a:picLocks noChangeAspect="1" noChangeArrowheads="1"/>
          </p:cNvPicPr>
          <p:nvPr/>
        </p:nvPicPr>
        <p:blipFill>
          <a:blip r:embed="rId11" cstate="print"/>
          <a:srcRect/>
          <a:stretch>
            <a:fillRect/>
          </a:stretch>
        </p:blipFill>
        <p:spPr bwMode="auto">
          <a:xfrm>
            <a:off x="1000125" y="6000750"/>
            <a:ext cx="2162175" cy="485775"/>
          </a:xfrm>
          <a:prstGeom prst="rect">
            <a:avLst/>
          </a:prstGeom>
          <a:noFill/>
          <a:ln w="9525">
            <a:noFill/>
            <a:miter lim="800000"/>
            <a:headEnd/>
            <a:tailEnd/>
          </a:ln>
        </p:spPr>
      </p:pic>
      <p:sp>
        <p:nvSpPr>
          <p:cNvPr id="23" name="TextBox 22"/>
          <p:cNvSpPr txBox="1">
            <a:spLocks noChangeArrowheads="1"/>
          </p:cNvSpPr>
          <p:nvPr/>
        </p:nvSpPr>
        <p:spPr bwMode="auto">
          <a:xfrm>
            <a:off x="714375" y="6143625"/>
            <a:ext cx="142875" cy="369888"/>
          </a:xfrm>
          <a:prstGeom prst="rect">
            <a:avLst/>
          </a:prstGeom>
          <a:noFill/>
          <a:ln w="9525">
            <a:noFill/>
            <a:miter lim="800000"/>
            <a:headEnd/>
            <a:tailEnd/>
          </a:ln>
        </p:spPr>
        <p:txBody>
          <a:bodyPr>
            <a:spAutoFit/>
          </a:bodyPr>
          <a:lstStyle/>
          <a:p>
            <a:r>
              <a:rPr lang="ru-RU">
                <a:latin typeface="Calibri" pitchFamily="34" charset="0"/>
              </a:rPr>
              <a:t>♦</a:t>
            </a:r>
          </a:p>
        </p:txBody>
      </p:sp>
      <p:pic>
        <p:nvPicPr>
          <p:cNvPr id="24" name="Рисунок 23"/>
          <p:cNvPicPr>
            <a:picLocks noChangeAspect="1" noChangeArrowheads="1"/>
          </p:cNvPicPr>
          <p:nvPr/>
        </p:nvPicPr>
        <p:blipFill>
          <a:blip r:embed="rId12" cstate="print"/>
          <a:srcRect/>
          <a:stretch>
            <a:fillRect/>
          </a:stretch>
        </p:blipFill>
        <p:spPr bwMode="auto">
          <a:xfrm>
            <a:off x="4143375" y="6072188"/>
            <a:ext cx="2114550" cy="457200"/>
          </a:xfrm>
          <a:prstGeom prst="rect">
            <a:avLst/>
          </a:prstGeom>
          <a:noFill/>
          <a:ln w="9525">
            <a:noFill/>
            <a:miter lim="800000"/>
            <a:headEnd/>
            <a:tailEnd/>
          </a:ln>
        </p:spPr>
      </p:pic>
      <p:sp>
        <p:nvSpPr>
          <p:cNvPr id="25" name="TextBox 24"/>
          <p:cNvSpPr txBox="1">
            <a:spLocks noChangeArrowheads="1"/>
          </p:cNvSpPr>
          <p:nvPr/>
        </p:nvSpPr>
        <p:spPr bwMode="auto">
          <a:xfrm>
            <a:off x="3714750" y="6143625"/>
            <a:ext cx="214313" cy="369888"/>
          </a:xfrm>
          <a:prstGeom prst="rect">
            <a:avLst/>
          </a:prstGeom>
          <a:noFill/>
          <a:ln w="9525">
            <a:noFill/>
            <a:miter lim="800000"/>
            <a:headEnd/>
            <a:tailEnd/>
          </a:ln>
        </p:spPr>
        <p:txBody>
          <a:bodyPr>
            <a:spAutoFit/>
          </a:bodyPr>
          <a:lstStyle/>
          <a:p>
            <a:r>
              <a:rPr lang="ru-RU">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plus(in)">
                                      <p:cBhvr>
                                        <p:cTn id="13" dur="2000"/>
                                        <p:tgtEl>
                                          <p:spTgt spid="3">
                                            <p:txEl>
                                              <p:pRg st="0" end="0"/>
                                            </p:txEl>
                                          </p:spTgt>
                                        </p:tgtEl>
                                      </p:cBhvr>
                                    </p:animEffect>
                                  </p:childTnLst>
                                </p:cTn>
                              </p:par>
                              <p:par>
                                <p:cTn id="14" presetID="13" presetClass="entr" presetSubtype="16"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plus(in)">
                                      <p:cBhvr>
                                        <p:cTn id="16" dur="2000"/>
                                        <p:tgtEl>
                                          <p:spTgt spid="4"/>
                                        </p:tgtEl>
                                      </p:cBhvr>
                                    </p:animEffect>
                                  </p:childTnLst>
                                </p:cTn>
                              </p:par>
                              <p:par>
                                <p:cTn id="17" presetID="1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plus(in)">
                                      <p:cBhvr>
                                        <p:cTn id="19" dur="2000"/>
                                        <p:tgtEl>
                                          <p:spTgt spid="6"/>
                                        </p:tgtEl>
                                      </p:cBhvr>
                                    </p:animEffect>
                                  </p:childTnLst>
                                </p:cTn>
                              </p:par>
                              <p:par>
                                <p:cTn id="20" presetID="1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plus(in)">
                                      <p:cBhvr>
                                        <p:cTn id="22" dur="2000"/>
                                        <p:tgtEl>
                                          <p:spTgt spid="7"/>
                                        </p:tgtEl>
                                      </p:cBhvr>
                                    </p:animEffect>
                                  </p:childTnLst>
                                </p:cTn>
                              </p:par>
                              <p:par>
                                <p:cTn id="23" presetID="1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plus(in)">
                                      <p:cBhvr>
                                        <p:cTn id="25" dur="2000"/>
                                        <p:tgtEl>
                                          <p:spTgt spid="8"/>
                                        </p:tgtEl>
                                      </p:cBhvr>
                                    </p:animEffect>
                                  </p:childTnLst>
                                </p:cTn>
                              </p:par>
                              <p:par>
                                <p:cTn id="26" presetID="13"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plus(in)">
                                      <p:cBhvr>
                                        <p:cTn id="28" dur="2000"/>
                                        <p:tgtEl>
                                          <p:spTgt spid="9"/>
                                        </p:tgtEl>
                                      </p:cBhvr>
                                    </p:animEffect>
                                  </p:childTnLst>
                                </p:cTn>
                              </p:par>
                              <p:par>
                                <p:cTn id="29" presetID="1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plus(in)">
                                      <p:cBhvr>
                                        <p:cTn id="31" dur="2000"/>
                                        <p:tgtEl>
                                          <p:spTgt spid="10"/>
                                        </p:tgtEl>
                                      </p:cBhvr>
                                    </p:animEffect>
                                  </p:childTnLst>
                                </p:cTn>
                              </p:par>
                              <p:par>
                                <p:cTn id="32" presetID="1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plus(in)">
                                      <p:cBhvr>
                                        <p:cTn id="34" dur="2000"/>
                                        <p:tgtEl>
                                          <p:spTgt spid="11"/>
                                        </p:tgtEl>
                                      </p:cBhvr>
                                    </p:animEffect>
                                  </p:childTnLst>
                                </p:cTn>
                              </p:par>
                              <p:par>
                                <p:cTn id="35" presetID="1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plus(in)">
                                      <p:cBhvr>
                                        <p:cTn id="37" dur="2000"/>
                                        <p:tgtEl>
                                          <p:spTgt spid="12"/>
                                        </p:tgtEl>
                                      </p:cBhvr>
                                    </p:animEffect>
                                  </p:childTnLst>
                                </p:cTn>
                              </p:par>
                              <p:par>
                                <p:cTn id="38" presetID="13" presetClass="entr" presetSubtype="16"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plus(in)">
                                      <p:cBhvr>
                                        <p:cTn id="40" dur="2000"/>
                                        <p:tgtEl>
                                          <p:spTgt spid="13"/>
                                        </p:tgtEl>
                                      </p:cBhvr>
                                    </p:animEffect>
                                  </p:childTnLst>
                                </p:cTn>
                              </p:par>
                              <p:par>
                                <p:cTn id="41" presetID="1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plus(in)">
                                      <p:cBhvr>
                                        <p:cTn id="43" dur="2000"/>
                                        <p:tgtEl>
                                          <p:spTgt spid="14"/>
                                        </p:tgtEl>
                                      </p:cBhvr>
                                    </p:animEffect>
                                  </p:childTnLst>
                                </p:cTn>
                              </p:par>
                              <p:par>
                                <p:cTn id="44" presetID="13" presetClass="entr" presetSubtype="16"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plus(in)">
                                      <p:cBhvr>
                                        <p:cTn id="46" dur="2000"/>
                                        <p:tgtEl>
                                          <p:spTgt spid="15"/>
                                        </p:tgtEl>
                                      </p:cBhvr>
                                    </p:animEffect>
                                  </p:childTnLst>
                                </p:cTn>
                              </p:par>
                              <p:par>
                                <p:cTn id="47" presetID="13" presetClass="entr" presetSubtype="16"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plus(in)">
                                      <p:cBhvr>
                                        <p:cTn id="49" dur="2000"/>
                                        <p:tgtEl>
                                          <p:spTgt spid="16"/>
                                        </p:tgtEl>
                                      </p:cBhvr>
                                    </p:animEffect>
                                  </p:childTnLst>
                                </p:cTn>
                              </p:par>
                              <p:par>
                                <p:cTn id="50" presetID="13" presetClass="entr" presetSubtype="16"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plus(in)">
                                      <p:cBhvr>
                                        <p:cTn id="52" dur="2000"/>
                                        <p:tgtEl>
                                          <p:spTgt spid="17"/>
                                        </p:tgtEl>
                                      </p:cBhvr>
                                    </p:animEffect>
                                  </p:childTnLst>
                                </p:cTn>
                              </p:par>
                              <p:par>
                                <p:cTn id="53" presetID="13" presetClass="entr" presetSubtype="16"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plus(in)">
                                      <p:cBhvr>
                                        <p:cTn id="55" dur="2000"/>
                                        <p:tgtEl>
                                          <p:spTgt spid="18"/>
                                        </p:tgtEl>
                                      </p:cBhvr>
                                    </p:animEffect>
                                  </p:childTnLst>
                                </p:cTn>
                              </p:par>
                              <p:par>
                                <p:cTn id="56" presetID="13" presetClass="entr" presetSubtype="16"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plus(in)">
                                      <p:cBhvr>
                                        <p:cTn id="58" dur="2000"/>
                                        <p:tgtEl>
                                          <p:spTgt spid="19"/>
                                        </p:tgtEl>
                                      </p:cBhvr>
                                    </p:animEffect>
                                  </p:childTnLst>
                                </p:cTn>
                              </p:par>
                              <p:par>
                                <p:cTn id="59" presetID="13" presetClass="entr" presetSubtype="16"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plus(in)">
                                      <p:cBhvr>
                                        <p:cTn id="61" dur="2000"/>
                                        <p:tgtEl>
                                          <p:spTgt spid="20"/>
                                        </p:tgtEl>
                                      </p:cBhvr>
                                    </p:animEffect>
                                  </p:childTnLst>
                                </p:cTn>
                              </p:par>
                              <p:par>
                                <p:cTn id="62" presetID="13" presetClass="entr" presetSubtype="16"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plus(in)">
                                      <p:cBhvr>
                                        <p:cTn id="64" dur="2000"/>
                                        <p:tgtEl>
                                          <p:spTgt spid="21"/>
                                        </p:tgtEl>
                                      </p:cBhvr>
                                    </p:animEffect>
                                  </p:childTnLst>
                                </p:cTn>
                              </p:par>
                              <p:par>
                                <p:cTn id="65" presetID="13" presetClass="entr" presetSubtype="16"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plus(in)">
                                      <p:cBhvr>
                                        <p:cTn id="67" dur="2000"/>
                                        <p:tgtEl>
                                          <p:spTgt spid="22"/>
                                        </p:tgtEl>
                                      </p:cBhvr>
                                    </p:animEffect>
                                  </p:childTnLst>
                                </p:cTn>
                              </p:par>
                              <p:par>
                                <p:cTn id="68" presetID="13" presetClass="entr" presetSubtype="16"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plus(in)">
                                      <p:cBhvr>
                                        <p:cTn id="70" dur="2000"/>
                                        <p:tgtEl>
                                          <p:spTgt spid="23"/>
                                        </p:tgtEl>
                                      </p:cBhvr>
                                    </p:animEffect>
                                  </p:childTnLst>
                                </p:cTn>
                              </p:par>
                              <p:par>
                                <p:cTn id="71" presetID="13" presetClass="entr" presetSubtype="16"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plus(in)">
                                      <p:cBhvr>
                                        <p:cTn id="73" dur="2000"/>
                                        <p:tgtEl>
                                          <p:spTgt spid="24"/>
                                        </p:tgtEl>
                                      </p:cBhvr>
                                    </p:animEffect>
                                  </p:childTnLst>
                                </p:cTn>
                              </p:par>
                              <p:par>
                                <p:cTn id="74" presetID="1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plus(in)">
                                      <p:cBhvr>
                                        <p:cTn id="76"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8" grpId="0"/>
      <p:bldP spid="10" grpId="0"/>
      <p:bldP spid="12" grpId="0"/>
      <p:bldP spid="14" grpId="0"/>
      <p:bldP spid="16" grpId="0"/>
      <p:bldP spid="18" grpId="0"/>
      <p:bldP spid="20" grpId="0"/>
      <p:bldP spid="23" grpId="0"/>
      <p:bldP spid="2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Получение функции </a:t>
            </a:r>
            <a:r>
              <a:rPr lang="ru-RU" b="1" u="sng"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arccos</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ru-RU" dirty="0" smtClean="0"/>
              <a:t>Дана функция </a:t>
            </a:r>
            <a:r>
              <a:rPr lang="ru-RU" dirty="0" err="1" smtClean="0"/>
              <a:t>y</a:t>
            </a:r>
            <a:r>
              <a:rPr lang="ru-RU" dirty="0" smtClean="0"/>
              <a:t> = </a:t>
            </a:r>
            <a:r>
              <a:rPr lang="ru-RU" dirty="0" err="1" smtClean="0"/>
              <a:t>cos</a:t>
            </a:r>
            <a:r>
              <a:rPr lang="ru-RU" dirty="0" smtClean="0"/>
              <a:t> </a:t>
            </a:r>
            <a:r>
              <a:rPr lang="ru-RU" dirty="0" err="1" smtClean="0"/>
              <a:t>x</a:t>
            </a:r>
            <a:r>
              <a:rPr lang="ru-RU" dirty="0" smtClean="0"/>
              <a:t>. На всей своей области определения она является кусочно-монотонной, и, значит, обратное соответствие </a:t>
            </a:r>
            <a:r>
              <a:rPr lang="ru-RU" dirty="0" err="1" smtClean="0"/>
              <a:t>y</a:t>
            </a:r>
            <a:r>
              <a:rPr lang="ru-RU" dirty="0" smtClean="0"/>
              <a:t> = </a:t>
            </a:r>
            <a:r>
              <a:rPr lang="ru-RU" dirty="0" err="1" smtClean="0"/>
              <a:t>arccos</a:t>
            </a:r>
            <a:r>
              <a:rPr lang="ru-RU" dirty="0" smtClean="0"/>
              <a:t> </a:t>
            </a:r>
            <a:r>
              <a:rPr lang="ru-RU" dirty="0" err="1" smtClean="0"/>
              <a:t>x</a:t>
            </a:r>
            <a:r>
              <a:rPr lang="ru-RU" dirty="0" smtClean="0"/>
              <a:t> функцией не является. Поэтому мы рассмотрим отрезок, на котором она строго убывает и принимает все свои значения — [0;</a:t>
            </a:r>
            <a:r>
              <a:rPr lang="ru-RU" dirty="0" err="1" smtClean="0"/>
              <a:t>π</a:t>
            </a:r>
            <a:r>
              <a:rPr lang="ru-RU" dirty="0" smtClean="0"/>
              <a:t>]. На этом отрезке </a:t>
            </a:r>
            <a:r>
              <a:rPr lang="ru-RU" dirty="0" err="1" smtClean="0"/>
              <a:t>y</a:t>
            </a:r>
            <a:r>
              <a:rPr lang="ru-RU" dirty="0" smtClean="0"/>
              <a:t> = </a:t>
            </a:r>
            <a:r>
              <a:rPr lang="ru-RU" dirty="0" err="1" smtClean="0"/>
              <a:t>cos</a:t>
            </a:r>
            <a:r>
              <a:rPr lang="ru-RU" dirty="0" smtClean="0"/>
              <a:t> </a:t>
            </a:r>
            <a:r>
              <a:rPr lang="ru-RU" dirty="0" err="1" smtClean="0"/>
              <a:t>x</a:t>
            </a:r>
            <a:r>
              <a:rPr lang="ru-RU" dirty="0" smtClean="0"/>
              <a:t> строго монотонно убывает и принимает все свои значения только один раз, а значит, на отрезке [0;</a:t>
            </a:r>
            <a:r>
              <a:rPr lang="ru-RU" dirty="0" err="1" smtClean="0"/>
              <a:t>π</a:t>
            </a:r>
            <a:r>
              <a:rPr lang="ru-RU" dirty="0" smtClean="0"/>
              <a:t>] существует обратная функция </a:t>
            </a:r>
            <a:r>
              <a:rPr lang="ru-RU" dirty="0" err="1" smtClean="0"/>
              <a:t>y</a:t>
            </a:r>
            <a:r>
              <a:rPr lang="ru-RU" dirty="0" smtClean="0"/>
              <a:t> = </a:t>
            </a:r>
            <a:r>
              <a:rPr lang="ru-RU" dirty="0" err="1" smtClean="0"/>
              <a:t>arccos</a:t>
            </a:r>
            <a:r>
              <a:rPr lang="ru-RU" dirty="0" smtClean="0"/>
              <a:t> </a:t>
            </a:r>
            <a:r>
              <a:rPr lang="ru-RU" dirty="0" err="1" smtClean="0"/>
              <a:t>x</a:t>
            </a:r>
            <a:r>
              <a:rPr lang="ru-RU" dirty="0" smtClean="0"/>
              <a:t>, график которой симметричен графику </a:t>
            </a:r>
            <a:r>
              <a:rPr lang="ru-RU" dirty="0" err="1" smtClean="0"/>
              <a:t>y</a:t>
            </a:r>
            <a:r>
              <a:rPr lang="ru-RU" dirty="0" smtClean="0"/>
              <a:t> = </a:t>
            </a:r>
            <a:r>
              <a:rPr lang="ru-RU" dirty="0" err="1" smtClean="0"/>
              <a:t>cos</a:t>
            </a:r>
            <a:r>
              <a:rPr lang="ru-RU" dirty="0" smtClean="0"/>
              <a:t> </a:t>
            </a:r>
            <a:r>
              <a:rPr lang="ru-RU" dirty="0" err="1" smtClean="0"/>
              <a:t>x</a:t>
            </a:r>
            <a:r>
              <a:rPr lang="ru-RU" dirty="0" smtClean="0"/>
              <a:t> на отрезке [0;</a:t>
            </a:r>
            <a:r>
              <a:rPr lang="ru-RU" dirty="0" err="1" smtClean="0"/>
              <a:t>π</a:t>
            </a:r>
            <a:r>
              <a:rPr lang="ru-RU" dirty="0" smtClean="0"/>
              <a:t>] относительно прямой </a:t>
            </a:r>
            <a:r>
              <a:rPr lang="ru-RU" dirty="0" err="1" smtClean="0"/>
              <a:t>y</a:t>
            </a:r>
            <a:r>
              <a:rPr lang="ru-RU" dirty="0" smtClean="0"/>
              <a:t> = </a:t>
            </a:r>
            <a:r>
              <a:rPr lang="ru-RU" dirty="0" err="1" smtClean="0"/>
              <a:t>x</a:t>
            </a:r>
            <a:r>
              <a:rPr lang="ru-RU" dirty="0" smtClean="0"/>
              <a:t>.</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par>
                                <p:cTn id="14" presetID="51" presetClass="entr" presetSubtype="0" fill="hold"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770" decel="100000"/>
                                        <p:tgtEl>
                                          <p:spTgt spid="3">
                                            <p:txEl>
                                              <p:pRg st="0" end="0"/>
                                            </p:txEl>
                                          </p:spTgt>
                                        </p:tgtEl>
                                      </p:cBhvr>
                                    </p:animEffect>
                                    <p:animScale>
                                      <p:cBhvr>
                                        <p:cTn id="17" dur="770" decel="100000"/>
                                        <p:tgtEl>
                                          <p:spTgt spid="3">
                                            <p:txEl>
                                              <p:pRg st="0" end="0"/>
                                            </p:txEl>
                                          </p:spTgt>
                                        </p:tgtEl>
                                      </p:cBhvr>
                                      <p:from x="10000" y="10000"/>
                                      <p:to x="200000" y="450000"/>
                                    </p:animScale>
                                    <p:animScale>
                                      <p:cBhvr>
                                        <p:cTn id="18" dur="1230" accel="100000" fill="hold">
                                          <p:stCondLst>
                                            <p:cond delay="770"/>
                                          </p:stCondLst>
                                        </p:cTn>
                                        <p:tgtEl>
                                          <p:spTgt spid="3">
                                            <p:txEl>
                                              <p:pRg st="0" end="0"/>
                                            </p:txEl>
                                          </p:spTgt>
                                        </p:tgtEl>
                                      </p:cBhvr>
                                      <p:from x="200000" y="450000"/>
                                      <p:to x="100000" y="100000"/>
                                    </p:animScale>
                                    <p:set>
                                      <p:cBhvr>
                                        <p:cTn id="19" dur="770" fill="hold"/>
                                        <p:tgtEl>
                                          <p:spTgt spid="3">
                                            <p:txEl>
                                              <p:pRg st="0" end="0"/>
                                            </p:txEl>
                                          </p:spTgt>
                                        </p:tgtEl>
                                        <p:attrNameLst>
                                          <p:attrName>ppt_x</p:attrName>
                                        </p:attrNameLst>
                                      </p:cBhvr>
                                      <p:to>
                                        <p:strVal val="(0.5)"/>
                                      </p:to>
                                    </p:set>
                                    <p:anim from="(0.5)" to="(#ppt_x)" calcmode="lin" valueType="num">
                                      <p:cBhvr>
                                        <p:cTn id="20" dur="1230" accel="100000" fill="hold">
                                          <p:stCondLst>
                                            <p:cond delay="770"/>
                                          </p:stCondLst>
                                        </p:cTn>
                                        <p:tgtEl>
                                          <p:spTgt spid="3">
                                            <p:txEl>
                                              <p:pRg st="0" end="0"/>
                                            </p:txEl>
                                          </p:spTgt>
                                        </p:tgtEl>
                                        <p:attrNameLst>
                                          <p:attrName>ppt_x</p:attrName>
                                        </p:attrNameLst>
                                      </p:cBhvr>
                                    </p:anim>
                                    <p:set>
                                      <p:cBhvr>
                                        <p:cTn id="21" dur="770" fill="hold"/>
                                        <p:tgtEl>
                                          <p:spTgt spid="3">
                                            <p:txEl>
                                              <p:pRg st="0" end="0"/>
                                            </p:txEl>
                                          </p:spTgt>
                                        </p:tgtEl>
                                        <p:attrNameLst>
                                          <p:attrName>ppt_y</p:attrName>
                                        </p:attrNameLst>
                                      </p:cBhvr>
                                      <p:to>
                                        <p:strVal val="(#ppt_y+0.4)"/>
                                      </p:to>
                                    </p:set>
                                    <p:anim from="(#ppt_y+0.4)" to="(#ppt_y)" calcmode="lin" valueType="num">
                                      <p:cBhvr>
                                        <p:cTn id="22" dur="1230" accel="100000" fill="hold">
                                          <p:stCondLst>
                                            <p:cond delay="770"/>
                                          </p:stCondLst>
                                        </p:cTn>
                                        <p:tgtEl>
                                          <p:spTgt spid="3">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u-RU" b="1" i="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Функция </a:t>
            </a:r>
            <a:r>
              <a:rPr lang="ru-RU" b="1" i="1" u="sng"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arctg</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84994" name="Содержимое 3"/>
          <p:cNvPicPr>
            <a:picLocks noGrp="1"/>
          </p:cNvPicPr>
          <p:nvPr>
            <p:ph idx="1"/>
          </p:nvPr>
        </p:nvPicPr>
        <p:blipFill>
          <a:blip r:embed="rId2" cstate="print"/>
          <a:srcRect/>
          <a:stretch>
            <a:fillRect/>
          </a:stretch>
        </p:blipFill>
        <p:spPr>
          <a:xfrm>
            <a:off x="714375" y="1714500"/>
            <a:ext cx="7215188" cy="4286250"/>
          </a:xfrm>
        </p:spPr>
      </p:pic>
      <p:sp>
        <p:nvSpPr>
          <p:cNvPr id="5" name="Стрелка вниз 4"/>
          <p:cNvSpPr/>
          <p:nvPr/>
        </p:nvSpPr>
        <p:spPr>
          <a:xfrm>
            <a:off x="785813" y="4572000"/>
            <a:ext cx="142875" cy="5492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0087 0.0588 C 0.02413 0.0551 0.04931 0.05162 0.07292 0.04769 C 0.09653 0.04375 0.11806 0.04005 0.1408 0.03496 C 0.16354 0.02986 0.18802 0.02547 0.2099 0.0176 C 0.23177 0.00973 0.25434 -0.00069 0.2717 -0.0125 C 0.28906 -0.0243 0.30226 -0.03912 0.31458 -0.05393 C 0.32691 -0.06875 0.33663 -0.08588 0.34549 -0.10139 C 0.35434 -0.1169 0.36024 -0.13078 0.36823 -0.14745 C 0.37622 -0.16412 0.38368 -0.18287 0.39323 -0.20139 C 0.40278 -0.2199 0.41215 -0.23958 0.42535 -0.25856 C 0.43837 -0.27754 0.45764 -0.30231 0.47153 -0.31574 C 0.48576 -0.32916 0.49497 -0.33194 0.5099 -0.33958 C 0.52483 -0.34722 0.54219 -0.35578 0.56094 -0.3618 C 0.57969 -0.36782 0.59931 -0.37152 0.62292 -0.37615 C 0.64653 -0.38078 0.68038 -0.38796 0.7026 -0.39027 C 0.72483 -0.39259 0.74045 -0.39143 0.75625 -0.39027 " pathEditMode="relative" ptsTypes="aaaaaaaaaaaaaaaA">
                                      <p:cBhvr>
                                        <p:cTn id="6" dur="2000" fill="hold"/>
                                        <p:tgtEl>
                                          <p:spTgt spid="5"/>
                                        </p:tgtEl>
                                        <p:attrNameLst>
                                          <p:attrName>ppt_x</p:attrName>
                                          <p:attrName>ppt_y</p:attrName>
                                        </p:attrNameLst>
                                      </p:cBhvr>
                                    </p:animMotion>
                                  </p:childTnLst>
                                </p:cTn>
                              </p:par>
                              <p:par>
                                <p:cTn id="7" presetID="13" presetClass="entr" presetSubtype="16"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plus(in)">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eaLnBrk="1" hangingPunct="1"/>
            <a:r>
              <a:rPr lang="ru-RU" sz="2000" smtClean="0"/>
              <a:t>Арктангенсом числа m называется такое значение угла α, для которого</a:t>
            </a:r>
          </a:p>
        </p:txBody>
      </p:sp>
      <p:pic>
        <p:nvPicPr>
          <p:cNvPr id="4" name="Рисунок 3"/>
          <p:cNvPicPr>
            <a:picLocks noChangeAspect="1" noChangeArrowheads="1"/>
          </p:cNvPicPr>
          <p:nvPr/>
        </p:nvPicPr>
        <p:blipFill>
          <a:blip r:embed="rId2" cstate="print"/>
          <a:srcRect/>
          <a:stretch>
            <a:fillRect/>
          </a:stretch>
        </p:blipFill>
        <p:spPr bwMode="auto">
          <a:xfrm>
            <a:off x="785813" y="2000250"/>
            <a:ext cx="2928937" cy="571500"/>
          </a:xfrm>
          <a:prstGeom prst="rect">
            <a:avLst/>
          </a:prstGeom>
          <a:noFill/>
          <a:ln w="9525">
            <a:noFill/>
            <a:miter lim="800000"/>
            <a:headEnd/>
            <a:tailEnd/>
          </a:ln>
        </p:spPr>
      </p:pic>
      <p:sp>
        <p:nvSpPr>
          <p:cNvPr id="10" name="TextBox 9"/>
          <p:cNvSpPr txBox="1">
            <a:spLocks noChangeArrowheads="1"/>
          </p:cNvSpPr>
          <p:nvPr/>
        </p:nvSpPr>
        <p:spPr bwMode="auto">
          <a:xfrm>
            <a:off x="3857625" y="2214563"/>
            <a:ext cx="2500313" cy="369887"/>
          </a:xfrm>
          <a:prstGeom prst="rect">
            <a:avLst/>
          </a:prstGeom>
          <a:noFill/>
          <a:ln w="9525">
            <a:noFill/>
            <a:miter lim="800000"/>
            <a:headEnd/>
            <a:tailEnd/>
          </a:ln>
        </p:spPr>
        <p:txBody>
          <a:bodyPr>
            <a:spAutoFit/>
          </a:bodyPr>
          <a:lstStyle/>
          <a:p>
            <a:r>
              <a:rPr lang="ru-RU">
                <a:latin typeface="Calibri" pitchFamily="34" charset="0"/>
              </a:rPr>
              <a:t>Функция</a:t>
            </a:r>
          </a:p>
        </p:txBody>
      </p:sp>
      <p:pic>
        <p:nvPicPr>
          <p:cNvPr id="11" name="Рисунок 10"/>
          <p:cNvPicPr>
            <a:picLocks noChangeAspect="1" noChangeArrowheads="1"/>
          </p:cNvPicPr>
          <p:nvPr/>
        </p:nvPicPr>
        <p:blipFill>
          <a:blip r:embed="rId3" cstate="print"/>
          <a:srcRect/>
          <a:stretch>
            <a:fillRect/>
          </a:stretch>
        </p:blipFill>
        <p:spPr bwMode="auto">
          <a:xfrm>
            <a:off x="4857750" y="2214563"/>
            <a:ext cx="1238250" cy="366712"/>
          </a:xfrm>
          <a:prstGeom prst="rect">
            <a:avLst/>
          </a:prstGeom>
          <a:noFill/>
          <a:ln w="9525">
            <a:noFill/>
            <a:miter lim="800000"/>
            <a:headEnd/>
            <a:tailEnd/>
          </a:ln>
        </p:spPr>
      </p:pic>
      <p:sp>
        <p:nvSpPr>
          <p:cNvPr id="12" name="TextBox 11"/>
          <p:cNvSpPr txBox="1">
            <a:spLocks noChangeArrowheads="1"/>
          </p:cNvSpPr>
          <p:nvPr/>
        </p:nvSpPr>
        <p:spPr bwMode="auto">
          <a:xfrm>
            <a:off x="6215063" y="2357438"/>
            <a:ext cx="2571750" cy="369887"/>
          </a:xfrm>
          <a:prstGeom prst="rect">
            <a:avLst/>
          </a:prstGeom>
          <a:noFill/>
          <a:ln w="9525">
            <a:noFill/>
            <a:miter lim="800000"/>
            <a:headEnd/>
            <a:tailEnd/>
          </a:ln>
        </p:spPr>
        <p:txBody>
          <a:bodyPr>
            <a:spAutoFit/>
          </a:bodyPr>
          <a:lstStyle/>
          <a:p>
            <a:r>
              <a:rPr lang="ru-RU">
                <a:latin typeface="Calibri" pitchFamily="34" charset="0"/>
              </a:rPr>
              <a:t>и ограничена на всей</a:t>
            </a:r>
          </a:p>
        </p:txBody>
      </p:sp>
      <p:sp>
        <p:nvSpPr>
          <p:cNvPr id="14" name="TextBox 13"/>
          <p:cNvSpPr txBox="1">
            <a:spLocks noChangeArrowheads="1"/>
          </p:cNvSpPr>
          <p:nvPr/>
        </p:nvSpPr>
        <p:spPr bwMode="auto">
          <a:xfrm>
            <a:off x="785813" y="2786063"/>
            <a:ext cx="7643812" cy="369887"/>
          </a:xfrm>
          <a:prstGeom prst="rect">
            <a:avLst/>
          </a:prstGeom>
          <a:noFill/>
          <a:ln w="9525">
            <a:noFill/>
            <a:miter lim="800000"/>
            <a:headEnd/>
            <a:tailEnd/>
          </a:ln>
        </p:spPr>
        <p:txBody>
          <a:bodyPr>
            <a:spAutoFit/>
          </a:bodyPr>
          <a:lstStyle/>
          <a:p>
            <a:r>
              <a:rPr lang="ru-RU">
                <a:latin typeface="Calibri" pitchFamily="34" charset="0"/>
              </a:rPr>
              <a:t>                                                                         является строго возрастающей.</a:t>
            </a:r>
          </a:p>
        </p:txBody>
      </p:sp>
      <p:pic>
        <p:nvPicPr>
          <p:cNvPr id="15" name="Рисунок 14"/>
          <p:cNvPicPr>
            <a:picLocks noChangeAspect="1" noChangeArrowheads="1"/>
          </p:cNvPicPr>
          <p:nvPr/>
        </p:nvPicPr>
        <p:blipFill>
          <a:blip r:embed="rId3" cstate="print"/>
          <a:srcRect/>
          <a:stretch>
            <a:fillRect/>
          </a:stretch>
        </p:blipFill>
        <p:spPr bwMode="auto">
          <a:xfrm>
            <a:off x="3286125" y="2786063"/>
            <a:ext cx="1309688" cy="366712"/>
          </a:xfrm>
          <a:prstGeom prst="rect">
            <a:avLst/>
          </a:prstGeom>
          <a:noFill/>
          <a:ln w="9525">
            <a:noFill/>
            <a:miter lim="800000"/>
            <a:headEnd/>
            <a:tailEnd/>
          </a:ln>
        </p:spPr>
      </p:pic>
      <p:sp>
        <p:nvSpPr>
          <p:cNvPr id="16" name="TextBox 15"/>
          <p:cNvSpPr txBox="1">
            <a:spLocks noChangeArrowheads="1"/>
          </p:cNvSpPr>
          <p:nvPr/>
        </p:nvSpPr>
        <p:spPr bwMode="auto">
          <a:xfrm>
            <a:off x="571500" y="2786063"/>
            <a:ext cx="2714625" cy="369887"/>
          </a:xfrm>
          <a:prstGeom prst="rect">
            <a:avLst/>
          </a:prstGeom>
          <a:noFill/>
          <a:ln w="9525">
            <a:noFill/>
            <a:miter lim="800000"/>
            <a:headEnd/>
            <a:tailEnd/>
          </a:ln>
        </p:spPr>
        <p:txBody>
          <a:bodyPr>
            <a:spAutoFit/>
          </a:bodyPr>
          <a:lstStyle/>
          <a:p>
            <a:r>
              <a:rPr lang="ru-RU">
                <a:latin typeface="Calibri" pitchFamily="34" charset="0"/>
              </a:rPr>
              <a:t>своей числовой прямой. </a:t>
            </a:r>
          </a:p>
        </p:txBody>
      </p:sp>
      <p:sp>
        <p:nvSpPr>
          <p:cNvPr id="17" name="TextBox 16"/>
          <p:cNvSpPr txBox="1">
            <a:spLocks noChangeArrowheads="1"/>
          </p:cNvSpPr>
          <p:nvPr/>
        </p:nvSpPr>
        <p:spPr bwMode="auto">
          <a:xfrm>
            <a:off x="642938" y="3429000"/>
            <a:ext cx="7929562" cy="646113"/>
          </a:xfrm>
          <a:prstGeom prst="rect">
            <a:avLst/>
          </a:prstGeom>
          <a:noFill/>
          <a:ln w="9525">
            <a:noFill/>
            <a:miter lim="800000"/>
            <a:headEnd/>
            <a:tailEnd/>
          </a:ln>
        </p:spPr>
        <p:txBody>
          <a:bodyPr>
            <a:spAutoFit/>
          </a:bodyPr>
          <a:lstStyle/>
          <a:p>
            <a:r>
              <a:rPr lang="ru-RU">
                <a:latin typeface="Calibri" pitchFamily="34" charset="0"/>
              </a:rPr>
              <a:t>Функция                                является строго возрастающей.</a:t>
            </a:r>
          </a:p>
          <a:p>
            <a:endParaRPr lang="ru-RU">
              <a:latin typeface="Calibri" pitchFamily="34" charset="0"/>
            </a:endParaRPr>
          </a:p>
        </p:txBody>
      </p:sp>
      <p:pic>
        <p:nvPicPr>
          <p:cNvPr id="18" name="Рисунок 17"/>
          <p:cNvPicPr>
            <a:picLocks noChangeAspect="1" noChangeArrowheads="1"/>
          </p:cNvPicPr>
          <p:nvPr/>
        </p:nvPicPr>
        <p:blipFill>
          <a:blip r:embed="rId3" cstate="print"/>
          <a:srcRect/>
          <a:stretch>
            <a:fillRect/>
          </a:stretch>
        </p:blipFill>
        <p:spPr bwMode="auto">
          <a:xfrm>
            <a:off x="1785938" y="3500438"/>
            <a:ext cx="1381125" cy="295275"/>
          </a:xfrm>
          <a:prstGeom prst="rect">
            <a:avLst/>
          </a:prstGeom>
          <a:noFill/>
          <a:ln w="9525">
            <a:noFill/>
            <a:miter lim="800000"/>
            <a:headEnd/>
            <a:tailEnd/>
          </a:ln>
        </p:spPr>
      </p:pic>
      <p:pic>
        <p:nvPicPr>
          <p:cNvPr id="19" name="Рисунок 18"/>
          <p:cNvPicPr>
            <a:picLocks noChangeAspect="1" noChangeArrowheads="1"/>
          </p:cNvPicPr>
          <p:nvPr/>
        </p:nvPicPr>
        <p:blipFill>
          <a:blip r:embed="rId4" cstate="print"/>
          <a:srcRect/>
          <a:stretch>
            <a:fillRect/>
          </a:stretch>
        </p:blipFill>
        <p:spPr bwMode="auto">
          <a:xfrm>
            <a:off x="785813" y="4071938"/>
            <a:ext cx="1428750" cy="285750"/>
          </a:xfrm>
          <a:prstGeom prst="rect">
            <a:avLst/>
          </a:prstGeom>
          <a:noFill/>
          <a:ln w="9525">
            <a:noFill/>
            <a:miter lim="800000"/>
            <a:headEnd/>
            <a:tailEnd/>
          </a:ln>
        </p:spPr>
      </p:pic>
      <p:sp>
        <p:nvSpPr>
          <p:cNvPr id="20" name="TextBox 19"/>
          <p:cNvSpPr txBox="1">
            <a:spLocks noChangeArrowheads="1"/>
          </p:cNvSpPr>
          <p:nvPr/>
        </p:nvSpPr>
        <p:spPr bwMode="auto">
          <a:xfrm>
            <a:off x="2286000" y="4000500"/>
            <a:ext cx="1000125" cy="369888"/>
          </a:xfrm>
          <a:prstGeom prst="rect">
            <a:avLst/>
          </a:prstGeom>
          <a:noFill/>
          <a:ln w="9525">
            <a:noFill/>
            <a:miter lim="800000"/>
            <a:headEnd/>
            <a:tailEnd/>
          </a:ln>
        </p:spPr>
        <p:txBody>
          <a:bodyPr>
            <a:spAutoFit/>
          </a:bodyPr>
          <a:lstStyle/>
          <a:p>
            <a:r>
              <a:rPr lang="ru-RU">
                <a:latin typeface="Calibri" pitchFamily="34" charset="0"/>
              </a:rPr>
              <a:t>При </a:t>
            </a:r>
          </a:p>
        </p:txBody>
      </p:sp>
      <p:pic>
        <p:nvPicPr>
          <p:cNvPr id="21" name="Рисунок 20"/>
          <p:cNvPicPr>
            <a:picLocks noChangeAspect="1" noChangeArrowheads="1"/>
          </p:cNvPicPr>
          <p:nvPr/>
        </p:nvPicPr>
        <p:blipFill>
          <a:blip r:embed="rId5" cstate="print"/>
          <a:srcRect/>
          <a:stretch>
            <a:fillRect/>
          </a:stretch>
        </p:blipFill>
        <p:spPr bwMode="auto">
          <a:xfrm>
            <a:off x="2928938" y="4071938"/>
            <a:ext cx="752475" cy="300037"/>
          </a:xfrm>
          <a:prstGeom prst="rect">
            <a:avLst/>
          </a:prstGeom>
          <a:noFill/>
          <a:ln w="9525">
            <a:noFill/>
            <a:miter lim="800000"/>
            <a:headEnd/>
            <a:tailEnd/>
          </a:ln>
        </p:spPr>
      </p:pic>
      <p:sp>
        <p:nvSpPr>
          <p:cNvPr id="22" name="TextBox 21"/>
          <p:cNvSpPr txBox="1">
            <a:spLocks noChangeArrowheads="1"/>
          </p:cNvSpPr>
          <p:nvPr/>
        </p:nvSpPr>
        <p:spPr bwMode="auto">
          <a:xfrm>
            <a:off x="500063" y="4071938"/>
            <a:ext cx="142875" cy="369887"/>
          </a:xfrm>
          <a:prstGeom prst="rect">
            <a:avLst/>
          </a:prstGeom>
          <a:noFill/>
          <a:ln w="9525">
            <a:noFill/>
            <a:miter lim="800000"/>
            <a:headEnd/>
            <a:tailEnd/>
          </a:ln>
        </p:spPr>
        <p:txBody>
          <a:bodyPr>
            <a:spAutoFit/>
          </a:bodyPr>
          <a:lstStyle/>
          <a:p>
            <a:r>
              <a:rPr lang="ru-RU">
                <a:latin typeface="Calibri" pitchFamily="34" charset="0"/>
              </a:rPr>
              <a:t>♦</a:t>
            </a:r>
          </a:p>
        </p:txBody>
      </p:sp>
      <p:pic>
        <p:nvPicPr>
          <p:cNvPr id="23" name="Рисунок 22"/>
          <p:cNvPicPr>
            <a:picLocks noChangeAspect="1" noChangeArrowheads="1"/>
          </p:cNvPicPr>
          <p:nvPr/>
        </p:nvPicPr>
        <p:blipFill>
          <a:blip r:embed="rId6" cstate="print"/>
          <a:srcRect/>
          <a:stretch>
            <a:fillRect/>
          </a:stretch>
        </p:blipFill>
        <p:spPr bwMode="auto">
          <a:xfrm>
            <a:off x="785813" y="4500563"/>
            <a:ext cx="1419225" cy="314325"/>
          </a:xfrm>
          <a:prstGeom prst="rect">
            <a:avLst/>
          </a:prstGeom>
          <a:noFill/>
          <a:ln w="9525">
            <a:noFill/>
            <a:miter lim="800000"/>
            <a:headEnd/>
            <a:tailEnd/>
          </a:ln>
        </p:spPr>
      </p:pic>
      <p:sp>
        <p:nvSpPr>
          <p:cNvPr id="24" name="TextBox 23"/>
          <p:cNvSpPr txBox="1">
            <a:spLocks noChangeArrowheads="1"/>
          </p:cNvSpPr>
          <p:nvPr/>
        </p:nvSpPr>
        <p:spPr bwMode="auto">
          <a:xfrm>
            <a:off x="2357438" y="4500563"/>
            <a:ext cx="714375" cy="369887"/>
          </a:xfrm>
          <a:prstGeom prst="rect">
            <a:avLst/>
          </a:prstGeom>
          <a:noFill/>
          <a:ln w="9525">
            <a:noFill/>
            <a:miter lim="800000"/>
            <a:headEnd/>
            <a:tailEnd/>
          </a:ln>
        </p:spPr>
        <p:txBody>
          <a:bodyPr>
            <a:spAutoFit/>
          </a:bodyPr>
          <a:lstStyle/>
          <a:p>
            <a:r>
              <a:rPr lang="ru-RU">
                <a:latin typeface="Calibri" pitchFamily="34" charset="0"/>
              </a:rPr>
              <a:t>При </a:t>
            </a:r>
          </a:p>
        </p:txBody>
      </p:sp>
      <p:pic>
        <p:nvPicPr>
          <p:cNvPr id="25" name="Рисунок 24"/>
          <p:cNvPicPr>
            <a:picLocks noChangeAspect="1" noChangeArrowheads="1"/>
          </p:cNvPicPr>
          <p:nvPr/>
        </p:nvPicPr>
        <p:blipFill>
          <a:blip r:embed="rId7" cstate="print"/>
          <a:srcRect/>
          <a:stretch>
            <a:fillRect/>
          </a:stretch>
        </p:blipFill>
        <p:spPr bwMode="auto">
          <a:xfrm>
            <a:off x="2928938" y="4429125"/>
            <a:ext cx="1323975" cy="457200"/>
          </a:xfrm>
          <a:prstGeom prst="rect">
            <a:avLst/>
          </a:prstGeom>
          <a:noFill/>
          <a:ln w="9525">
            <a:noFill/>
            <a:miter lim="800000"/>
            <a:headEnd/>
            <a:tailEnd/>
          </a:ln>
        </p:spPr>
      </p:pic>
      <p:pic>
        <p:nvPicPr>
          <p:cNvPr id="26" name="Рисунок 25"/>
          <p:cNvPicPr>
            <a:picLocks noChangeAspect="1" noChangeArrowheads="1"/>
          </p:cNvPicPr>
          <p:nvPr/>
        </p:nvPicPr>
        <p:blipFill>
          <a:blip r:embed="rId8" cstate="print"/>
          <a:srcRect/>
          <a:stretch>
            <a:fillRect/>
          </a:stretch>
        </p:blipFill>
        <p:spPr bwMode="auto">
          <a:xfrm>
            <a:off x="785813" y="4929188"/>
            <a:ext cx="2114550" cy="314325"/>
          </a:xfrm>
          <a:prstGeom prst="rect">
            <a:avLst/>
          </a:prstGeom>
          <a:noFill/>
          <a:ln w="9525">
            <a:noFill/>
            <a:miter lim="800000"/>
            <a:headEnd/>
            <a:tailEnd/>
          </a:ln>
        </p:spPr>
      </p:pic>
      <p:pic>
        <p:nvPicPr>
          <p:cNvPr id="27" name="Рисунок 26"/>
          <p:cNvPicPr>
            <a:picLocks noChangeAspect="1" noChangeArrowheads="1"/>
          </p:cNvPicPr>
          <p:nvPr/>
        </p:nvPicPr>
        <p:blipFill>
          <a:blip r:embed="rId9" cstate="print"/>
          <a:srcRect/>
          <a:stretch>
            <a:fillRect/>
          </a:stretch>
        </p:blipFill>
        <p:spPr bwMode="auto">
          <a:xfrm>
            <a:off x="785813" y="5357813"/>
            <a:ext cx="2071687" cy="461962"/>
          </a:xfrm>
          <a:prstGeom prst="rect">
            <a:avLst/>
          </a:prstGeom>
          <a:noFill/>
          <a:ln w="9525">
            <a:noFill/>
            <a:miter lim="800000"/>
            <a:headEnd/>
            <a:tailEnd/>
          </a:ln>
        </p:spPr>
      </p:pic>
      <p:sp>
        <p:nvSpPr>
          <p:cNvPr id="28" name="TextBox 27"/>
          <p:cNvSpPr txBox="1">
            <a:spLocks noChangeArrowheads="1"/>
          </p:cNvSpPr>
          <p:nvPr/>
        </p:nvSpPr>
        <p:spPr bwMode="auto">
          <a:xfrm>
            <a:off x="571500" y="4500563"/>
            <a:ext cx="142875" cy="369887"/>
          </a:xfrm>
          <a:prstGeom prst="rect">
            <a:avLst/>
          </a:prstGeom>
          <a:noFill/>
          <a:ln w="9525">
            <a:noFill/>
            <a:miter lim="800000"/>
            <a:headEnd/>
            <a:tailEnd/>
          </a:ln>
        </p:spPr>
        <p:txBody>
          <a:bodyPr>
            <a:spAutoFit/>
          </a:bodyPr>
          <a:lstStyle/>
          <a:p>
            <a:r>
              <a:rPr lang="ru-RU">
                <a:latin typeface="Calibri" pitchFamily="34" charset="0"/>
              </a:rPr>
              <a:t>♦</a:t>
            </a:r>
          </a:p>
        </p:txBody>
      </p:sp>
      <p:sp>
        <p:nvSpPr>
          <p:cNvPr id="30" name="TextBox 29"/>
          <p:cNvSpPr txBox="1">
            <a:spLocks noChangeArrowheads="1"/>
          </p:cNvSpPr>
          <p:nvPr/>
        </p:nvSpPr>
        <p:spPr bwMode="auto">
          <a:xfrm>
            <a:off x="571500" y="5000625"/>
            <a:ext cx="142875" cy="369888"/>
          </a:xfrm>
          <a:prstGeom prst="rect">
            <a:avLst/>
          </a:prstGeom>
          <a:noFill/>
          <a:ln w="9525">
            <a:noFill/>
            <a:miter lim="800000"/>
            <a:headEnd/>
            <a:tailEnd/>
          </a:ln>
        </p:spPr>
        <p:txBody>
          <a:bodyPr>
            <a:spAutoFit/>
          </a:bodyPr>
          <a:lstStyle/>
          <a:p>
            <a:r>
              <a:rPr lang="ru-RU">
                <a:latin typeface="Calibri" pitchFamily="34" charset="0"/>
              </a:rPr>
              <a:t>♦</a:t>
            </a:r>
          </a:p>
        </p:txBody>
      </p:sp>
      <p:sp>
        <p:nvSpPr>
          <p:cNvPr id="31" name="TextBox 30"/>
          <p:cNvSpPr txBox="1">
            <a:spLocks noChangeArrowheads="1"/>
          </p:cNvSpPr>
          <p:nvPr/>
        </p:nvSpPr>
        <p:spPr bwMode="auto">
          <a:xfrm>
            <a:off x="500063" y="5500688"/>
            <a:ext cx="214312" cy="369887"/>
          </a:xfrm>
          <a:prstGeom prst="rect">
            <a:avLst/>
          </a:prstGeom>
          <a:noFill/>
          <a:ln w="9525">
            <a:noFill/>
            <a:miter lim="800000"/>
            <a:headEnd/>
            <a:tailEnd/>
          </a:ln>
        </p:spPr>
        <p:txBody>
          <a:bodyPr>
            <a:spAutoFit/>
          </a:bodyPr>
          <a:lstStyle/>
          <a:p>
            <a:r>
              <a:rPr lang="ru-RU">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grpId="0" nodeType="withEffect">
                                  <p:stCondLst>
                                    <p:cond delay="0"/>
                                  </p:stCondLst>
                                  <p:iterate type="lt">
                                    <p:tmPct val="5000"/>
                                  </p:iterate>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par>
                                <p:cTn id="35" presetID="31" presetClass="entr" presetSubtype="0" fill="hold" grpId="0" nodeType="withEffect">
                                  <p:stCondLst>
                                    <p:cond delay="0"/>
                                  </p:stCondLst>
                                  <p:iterate type="lt">
                                    <p:tmPct val="5000"/>
                                  </p:iterate>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nodeType="withEffect">
                                  <p:stCondLst>
                                    <p:cond delay="0"/>
                                  </p:stCondLst>
                                  <p:iterate type="lt">
                                    <p:tmPct val="5000"/>
                                  </p:iterate>
                                  <p:childTnLst>
                                    <p:set>
                                      <p:cBhvr>
                                        <p:cTn id="42" dur="1" fill="hold">
                                          <p:stCondLst>
                                            <p:cond delay="0"/>
                                          </p:stCondLst>
                                        </p:cTn>
                                        <p:tgtEl>
                                          <p:spTgt spid="15"/>
                                        </p:tgtEl>
                                        <p:attrNameLst>
                                          <p:attrName>style.visibility</p:attrName>
                                        </p:attrNameLst>
                                      </p:cBhvr>
                                      <p:to>
                                        <p:strVal val="visible"/>
                                      </p:to>
                                    </p:set>
                                    <p:anim calcmode="lin" valueType="num">
                                      <p:cBhvr>
                                        <p:cTn id="43" dur="1000" fill="hold"/>
                                        <p:tgtEl>
                                          <p:spTgt spid="15"/>
                                        </p:tgtEl>
                                        <p:attrNameLst>
                                          <p:attrName>ppt_w</p:attrName>
                                        </p:attrNameLst>
                                      </p:cBhvr>
                                      <p:tavLst>
                                        <p:tav tm="0">
                                          <p:val>
                                            <p:fltVal val="0"/>
                                          </p:val>
                                        </p:tav>
                                        <p:tav tm="100000">
                                          <p:val>
                                            <p:strVal val="#ppt_w"/>
                                          </p:val>
                                        </p:tav>
                                      </p:tavLst>
                                    </p:anim>
                                    <p:anim calcmode="lin" valueType="num">
                                      <p:cBhvr>
                                        <p:cTn id="44" dur="1000" fill="hold"/>
                                        <p:tgtEl>
                                          <p:spTgt spid="15"/>
                                        </p:tgtEl>
                                        <p:attrNameLst>
                                          <p:attrName>ppt_h</p:attrName>
                                        </p:attrNameLst>
                                      </p:cBhvr>
                                      <p:tavLst>
                                        <p:tav tm="0">
                                          <p:val>
                                            <p:fltVal val="0"/>
                                          </p:val>
                                        </p:tav>
                                        <p:tav tm="100000">
                                          <p:val>
                                            <p:strVal val="#ppt_h"/>
                                          </p:val>
                                        </p:tav>
                                      </p:tavLst>
                                    </p:anim>
                                    <p:anim calcmode="lin" valueType="num">
                                      <p:cBhvr>
                                        <p:cTn id="45" dur="1000" fill="hold"/>
                                        <p:tgtEl>
                                          <p:spTgt spid="15"/>
                                        </p:tgtEl>
                                        <p:attrNameLst>
                                          <p:attrName>style.rotation</p:attrName>
                                        </p:attrNameLst>
                                      </p:cBhvr>
                                      <p:tavLst>
                                        <p:tav tm="0">
                                          <p:val>
                                            <p:fltVal val="90"/>
                                          </p:val>
                                        </p:tav>
                                        <p:tav tm="100000">
                                          <p:val>
                                            <p:fltVal val="0"/>
                                          </p:val>
                                        </p:tav>
                                      </p:tavLst>
                                    </p:anim>
                                    <p:animEffect transition="in" filter="fade">
                                      <p:cBhvr>
                                        <p:cTn id="46" dur="1000"/>
                                        <p:tgtEl>
                                          <p:spTgt spid="15"/>
                                        </p:tgtEl>
                                      </p:cBhvr>
                                    </p:animEffect>
                                  </p:childTnLst>
                                </p:cTn>
                              </p:par>
                              <p:par>
                                <p:cTn id="47" presetID="31" presetClass="entr" presetSubtype="0" fill="hold" grpId="0" nodeType="withEffect">
                                  <p:stCondLst>
                                    <p:cond delay="0"/>
                                  </p:stCondLst>
                                  <p:iterate type="lt">
                                    <p:tmPct val="5000"/>
                                  </p:iterate>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fltVal val="0"/>
                                          </p:val>
                                        </p:tav>
                                        <p:tav tm="100000">
                                          <p:val>
                                            <p:strVal val="#ppt_w"/>
                                          </p:val>
                                        </p:tav>
                                      </p:tavLst>
                                    </p:anim>
                                    <p:anim calcmode="lin" valueType="num">
                                      <p:cBhvr>
                                        <p:cTn id="50" dur="1000" fill="hold"/>
                                        <p:tgtEl>
                                          <p:spTgt spid="16"/>
                                        </p:tgtEl>
                                        <p:attrNameLst>
                                          <p:attrName>ppt_h</p:attrName>
                                        </p:attrNameLst>
                                      </p:cBhvr>
                                      <p:tavLst>
                                        <p:tav tm="0">
                                          <p:val>
                                            <p:fltVal val="0"/>
                                          </p:val>
                                        </p:tav>
                                        <p:tav tm="100000">
                                          <p:val>
                                            <p:strVal val="#ppt_h"/>
                                          </p:val>
                                        </p:tav>
                                      </p:tavLst>
                                    </p:anim>
                                    <p:anim calcmode="lin" valueType="num">
                                      <p:cBhvr>
                                        <p:cTn id="51" dur="1000" fill="hold"/>
                                        <p:tgtEl>
                                          <p:spTgt spid="16"/>
                                        </p:tgtEl>
                                        <p:attrNameLst>
                                          <p:attrName>style.rotation</p:attrName>
                                        </p:attrNameLst>
                                      </p:cBhvr>
                                      <p:tavLst>
                                        <p:tav tm="0">
                                          <p:val>
                                            <p:fltVal val="90"/>
                                          </p:val>
                                        </p:tav>
                                        <p:tav tm="100000">
                                          <p:val>
                                            <p:fltVal val="0"/>
                                          </p:val>
                                        </p:tav>
                                      </p:tavLst>
                                    </p:anim>
                                    <p:animEffect transition="in" filter="fade">
                                      <p:cBhvr>
                                        <p:cTn id="52" dur="1000"/>
                                        <p:tgtEl>
                                          <p:spTgt spid="16"/>
                                        </p:tgtEl>
                                      </p:cBhvr>
                                    </p:animEffect>
                                  </p:childTnLst>
                                </p:cTn>
                              </p:par>
                              <p:par>
                                <p:cTn id="53" presetID="31" presetClass="entr" presetSubtype="0" fill="hold" grpId="0" nodeType="withEffect">
                                  <p:stCondLst>
                                    <p:cond delay="0"/>
                                  </p:stCondLst>
                                  <p:iterate type="lt">
                                    <p:tmPct val="5000"/>
                                  </p:iterate>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fltVal val="0"/>
                                          </p:val>
                                        </p:tav>
                                        <p:tav tm="100000">
                                          <p:val>
                                            <p:strVal val="#ppt_w"/>
                                          </p:val>
                                        </p:tav>
                                      </p:tavLst>
                                    </p:anim>
                                    <p:anim calcmode="lin" valueType="num">
                                      <p:cBhvr>
                                        <p:cTn id="56" dur="1000" fill="hold"/>
                                        <p:tgtEl>
                                          <p:spTgt spid="17"/>
                                        </p:tgtEl>
                                        <p:attrNameLst>
                                          <p:attrName>ppt_h</p:attrName>
                                        </p:attrNameLst>
                                      </p:cBhvr>
                                      <p:tavLst>
                                        <p:tav tm="0">
                                          <p:val>
                                            <p:fltVal val="0"/>
                                          </p:val>
                                        </p:tav>
                                        <p:tav tm="100000">
                                          <p:val>
                                            <p:strVal val="#ppt_h"/>
                                          </p:val>
                                        </p:tav>
                                      </p:tavLst>
                                    </p:anim>
                                    <p:anim calcmode="lin" valueType="num">
                                      <p:cBhvr>
                                        <p:cTn id="57" dur="1000" fill="hold"/>
                                        <p:tgtEl>
                                          <p:spTgt spid="17"/>
                                        </p:tgtEl>
                                        <p:attrNameLst>
                                          <p:attrName>style.rotation</p:attrName>
                                        </p:attrNameLst>
                                      </p:cBhvr>
                                      <p:tavLst>
                                        <p:tav tm="0">
                                          <p:val>
                                            <p:fltVal val="90"/>
                                          </p:val>
                                        </p:tav>
                                        <p:tav tm="100000">
                                          <p:val>
                                            <p:fltVal val="0"/>
                                          </p:val>
                                        </p:tav>
                                      </p:tavLst>
                                    </p:anim>
                                    <p:animEffect transition="in" filter="fade">
                                      <p:cBhvr>
                                        <p:cTn id="58" dur="1000"/>
                                        <p:tgtEl>
                                          <p:spTgt spid="17"/>
                                        </p:tgtEl>
                                      </p:cBhvr>
                                    </p:animEffect>
                                  </p:childTnLst>
                                </p:cTn>
                              </p:par>
                              <p:par>
                                <p:cTn id="59" presetID="31" presetClass="entr" presetSubtype="0" fill="hold" nodeType="withEffect">
                                  <p:stCondLst>
                                    <p:cond delay="0"/>
                                  </p:stCondLst>
                                  <p:iterate type="lt">
                                    <p:tmPct val="5000"/>
                                  </p:iterate>
                                  <p:childTnLst>
                                    <p:set>
                                      <p:cBhvr>
                                        <p:cTn id="60" dur="1" fill="hold">
                                          <p:stCondLst>
                                            <p:cond delay="0"/>
                                          </p:stCondLst>
                                        </p:cTn>
                                        <p:tgtEl>
                                          <p:spTgt spid="18"/>
                                        </p:tgtEl>
                                        <p:attrNameLst>
                                          <p:attrName>style.visibility</p:attrName>
                                        </p:attrNameLst>
                                      </p:cBhvr>
                                      <p:to>
                                        <p:strVal val="visible"/>
                                      </p:to>
                                    </p:set>
                                    <p:anim calcmode="lin" valueType="num">
                                      <p:cBhvr>
                                        <p:cTn id="61" dur="1000" fill="hold"/>
                                        <p:tgtEl>
                                          <p:spTgt spid="18"/>
                                        </p:tgtEl>
                                        <p:attrNameLst>
                                          <p:attrName>ppt_w</p:attrName>
                                        </p:attrNameLst>
                                      </p:cBhvr>
                                      <p:tavLst>
                                        <p:tav tm="0">
                                          <p:val>
                                            <p:fltVal val="0"/>
                                          </p:val>
                                        </p:tav>
                                        <p:tav tm="100000">
                                          <p:val>
                                            <p:strVal val="#ppt_w"/>
                                          </p:val>
                                        </p:tav>
                                      </p:tavLst>
                                    </p:anim>
                                    <p:anim calcmode="lin" valueType="num">
                                      <p:cBhvr>
                                        <p:cTn id="62" dur="1000" fill="hold"/>
                                        <p:tgtEl>
                                          <p:spTgt spid="18"/>
                                        </p:tgtEl>
                                        <p:attrNameLst>
                                          <p:attrName>ppt_h</p:attrName>
                                        </p:attrNameLst>
                                      </p:cBhvr>
                                      <p:tavLst>
                                        <p:tav tm="0">
                                          <p:val>
                                            <p:fltVal val="0"/>
                                          </p:val>
                                        </p:tav>
                                        <p:tav tm="100000">
                                          <p:val>
                                            <p:strVal val="#ppt_h"/>
                                          </p:val>
                                        </p:tav>
                                      </p:tavLst>
                                    </p:anim>
                                    <p:anim calcmode="lin" valueType="num">
                                      <p:cBhvr>
                                        <p:cTn id="63" dur="1000" fill="hold"/>
                                        <p:tgtEl>
                                          <p:spTgt spid="18"/>
                                        </p:tgtEl>
                                        <p:attrNameLst>
                                          <p:attrName>style.rotation</p:attrName>
                                        </p:attrNameLst>
                                      </p:cBhvr>
                                      <p:tavLst>
                                        <p:tav tm="0">
                                          <p:val>
                                            <p:fltVal val="90"/>
                                          </p:val>
                                        </p:tav>
                                        <p:tav tm="100000">
                                          <p:val>
                                            <p:fltVal val="0"/>
                                          </p:val>
                                        </p:tav>
                                      </p:tavLst>
                                    </p:anim>
                                    <p:animEffect transition="in" filter="fade">
                                      <p:cBhvr>
                                        <p:cTn id="64" dur="1000"/>
                                        <p:tgtEl>
                                          <p:spTgt spid="18"/>
                                        </p:tgtEl>
                                      </p:cBhvr>
                                    </p:animEffect>
                                  </p:childTnLst>
                                </p:cTn>
                              </p:par>
                              <p:par>
                                <p:cTn id="65" presetID="31" presetClass="entr" presetSubtype="0" fill="hold" nodeType="withEffect">
                                  <p:stCondLst>
                                    <p:cond delay="0"/>
                                  </p:stCondLst>
                                  <p:iterate type="lt">
                                    <p:tmPct val="5000"/>
                                  </p:iterate>
                                  <p:childTnLst>
                                    <p:set>
                                      <p:cBhvr>
                                        <p:cTn id="66" dur="1" fill="hold">
                                          <p:stCondLst>
                                            <p:cond delay="0"/>
                                          </p:stCondLst>
                                        </p:cTn>
                                        <p:tgtEl>
                                          <p:spTgt spid="19"/>
                                        </p:tgtEl>
                                        <p:attrNameLst>
                                          <p:attrName>style.visibility</p:attrName>
                                        </p:attrNameLst>
                                      </p:cBhvr>
                                      <p:to>
                                        <p:strVal val="visible"/>
                                      </p:to>
                                    </p:set>
                                    <p:anim calcmode="lin" valueType="num">
                                      <p:cBhvr>
                                        <p:cTn id="67" dur="1000" fill="hold"/>
                                        <p:tgtEl>
                                          <p:spTgt spid="19"/>
                                        </p:tgtEl>
                                        <p:attrNameLst>
                                          <p:attrName>ppt_w</p:attrName>
                                        </p:attrNameLst>
                                      </p:cBhvr>
                                      <p:tavLst>
                                        <p:tav tm="0">
                                          <p:val>
                                            <p:fltVal val="0"/>
                                          </p:val>
                                        </p:tav>
                                        <p:tav tm="100000">
                                          <p:val>
                                            <p:strVal val="#ppt_w"/>
                                          </p:val>
                                        </p:tav>
                                      </p:tavLst>
                                    </p:anim>
                                    <p:anim calcmode="lin" valueType="num">
                                      <p:cBhvr>
                                        <p:cTn id="68" dur="1000" fill="hold"/>
                                        <p:tgtEl>
                                          <p:spTgt spid="19"/>
                                        </p:tgtEl>
                                        <p:attrNameLst>
                                          <p:attrName>ppt_h</p:attrName>
                                        </p:attrNameLst>
                                      </p:cBhvr>
                                      <p:tavLst>
                                        <p:tav tm="0">
                                          <p:val>
                                            <p:fltVal val="0"/>
                                          </p:val>
                                        </p:tav>
                                        <p:tav tm="100000">
                                          <p:val>
                                            <p:strVal val="#ppt_h"/>
                                          </p:val>
                                        </p:tav>
                                      </p:tavLst>
                                    </p:anim>
                                    <p:anim calcmode="lin" valueType="num">
                                      <p:cBhvr>
                                        <p:cTn id="69" dur="1000" fill="hold"/>
                                        <p:tgtEl>
                                          <p:spTgt spid="19"/>
                                        </p:tgtEl>
                                        <p:attrNameLst>
                                          <p:attrName>style.rotation</p:attrName>
                                        </p:attrNameLst>
                                      </p:cBhvr>
                                      <p:tavLst>
                                        <p:tav tm="0">
                                          <p:val>
                                            <p:fltVal val="90"/>
                                          </p:val>
                                        </p:tav>
                                        <p:tav tm="100000">
                                          <p:val>
                                            <p:fltVal val="0"/>
                                          </p:val>
                                        </p:tav>
                                      </p:tavLst>
                                    </p:anim>
                                    <p:animEffect transition="in" filter="fade">
                                      <p:cBhvr>
                                        <p:cTn id="70" dur="1000"/>
                                        <p:tgtEl>
                                          <p:spTgt spid="19"/>
                                        </p:tgtEl>
                                      </p:cBhvr>
                                    </p:animEffect>
                                  </p:childTnLst>
                                </p:cTn>
                              </p:par>
                              <p:par>
                                <p:cTn id="71" presetID="31" presetClass="entr" presetSubtype="0" fill="hold" grpId="0" nodeType="withEffect">
                                  <p:stCondLst>
                                    <p:cond delay="0"/>
                                  </p:stCondLst>
                                  <p:iterate type="lt">
                                    <p:tmPct val="5000"/>
                                  </p:iterate>
                                  <p:childTnLst>
                                    <p:set>
                                      <p:cBhvr>
                                        <p:cTn id="72" dur="1" fill="hold">
                                          <p:stCondLst>
                                            <p:cond delay="0"/>
                                          </p:stCondLst>
                                        </p:cTn>
                                        <p:tgtEl>
                                          <p:spTgt spid="20"/>
                                        </p:tgtEl>
                                        <p:attrNameLst>
                                          <p:attrName>style.visibility</p:attrName>
                                        </p:attrNameLst>
                                      </p:cBhvr>
                                      <p:to>
                                        <p:strVal val="visible"/>
                                      </p:to>
                                    </p:set>
                                    <p:anim calcmode="lin" valueType="num">
                                      <p:cBhvr>
                                        <p:cTn id="73" dur="1000" fill="hold"/>
                                        <p:tgtEl>
                                          <p:spTgt spid="20"/>
                                        </p:tgtEl>
                                        <p:attrNameLst>
                                          <p:attrName>ppt_w</p:attrName>
                                        </p:attrNameLst>
                                      </p:cBhvr>
                                      <p:tavLst>
                                        <p:tav tm="0">
                                          <p:val>
                                            <p:fltVal val="0"/>
                                          </p:val>
                                        </p:tav>
                                        <p:tav tm="100000">
                                          <p:val>
                                            <p:strVal val="#ppt_w"/>
                                          </p:val>
                                        </p:tav>
                                      </p:tavLst>
                                    </p:anim>
                                    <p:anim calcmode="lin" valueType="num">
                                      <p:cBhvr>
                                        <p:cTn id="74" dur="1000" fill="hold"/>
                                        <p:tgtEl>
                                          <p:spTgt spid="20"/>
                                        </p:tgtEl>
                                        <p:attrNameLst>
                                          <p:attrName>ppt_h</p:attrName>
                                        </p:attrNameLst>
                                      </p:cBhvr>
                                      <p:tavLst>
                                        <p:tav tm="0">
                                          <p:val>
                                            <p:fltVal val="0"/>
                                          </p:val>
                                        </p:tav>
                                        <p:tav tm="100000">
                                          <p:val>
                                            <p:strVal val="#ppt_h"/>
                                          </p:val>
                                        </p:tav>
                                      </p:tavLst>
                                    </p:anim>
                                    <p:anim calcmode="lin" valueType="num">
                                      <p:cBhvr>
                                        <p:cTn id="75" dur="1000" fill="hold"/>
                                        <p:tgtEl>
                                          <p:spTgt spid="20"/>
                                        </p:tgtEl>
                                        <p:attrNameLst>
                                          <p:attrName>style.rotation</p:attrName>
                                        </p:attrNameLst>
                                      </p:cBhvr>
                                      <p:tavLst>
                                        <p:tav tm="0">
                                          <p:val>
                                            <p:fltVal val="90"/>
                                          </p:val>
                                        </p:tav>
                                        <p:tav tm="100000">
                                          <p:val>
                                            <p:fltVal val="0"/>
                                          </p:val>
                                        </p:tav>
                                      </p:tavLst>
                                    </p:anim>
                                    <p:animEffect transition="in" filter="fade">
                                      <p:cBhvr>
                                        <p:cTn id="76" dur="1000"/>
                                        <p:tgtEl>
                                          <p:spTgt spid="20"/>
                                        </p:tgtEl>
                                      </p:cBhvr>
                                    </p:animEffect>
                                  </p:childTnLst>
                                </p:cTn>
                              </p:par>
                              <p:par>
                                <p:cTn id="77" presetID="31" presetClass="entr" presetSubtype="0" fill="hold" nodeType="withEffect">
                                  <p:stCondLst>
                                    <p:cond delay="0"/>
                                  </p:stCondLst>
                                  <p:iterate type="lt">
                                    <p:tmPct val="5000"/>
                                  </p:iterate>
                                  <p:childTnLst>
                                    <p:set>
                                      <p:cBhvr>
                                        <p:cTn id="78" dur="1" fill="hold">
                                          <p:stCondLst>
                                            <p:cond delay="0"/>
                                          </p:stCondLst>
                                        </p:cTn>
                                        <p:tgtEl>
                                          <p:spTgt spid="21"/>
                                        </p:tgtEl>
                                        <p:attrNameLst>
                                          <p:attrName>style.visibility</p:attrName>
                                        </p:attrNameLst>
                                      </p:cBhvr>
                                      <p:to>
                                        <p:strVal val="visible"/>
                                      </p:to>
                                    </p:set>
                                    <p:anim calcmode="lin" valueType="num">
                                      <p:cBhvr>
                                        <p:cTn id="79" dur="1000" fill="hold"/>
                                        <p:tgtEl>
                                          <p:spTgt spid="21"/>
                                        </p:tgtEl>
                                        <p:attrNameLst>
                                          <p:attrName>ppt_w</p:attrName>
                                        </p:attrNameLst>
                                      </p:cBhvr>
                                      <p:tavLst>
                                        <p:tav tm="0">
                                          <p:val>
                                            <p:fltVal val="0"/>
                                          </p:val>
                                        </p:tav>
                                        <p:tav tm="100000">
                                          <p:val>
                                            <p:strVal val="#ppt_w"/>
                                          </p:val>
                                        </p:tav>
                                      </p:tavLst>
                                    </p:anim>
                                    <p:anim calcmode="lin" valueType="num">
                                      <p:cBhvr>
                                        <p:cTn id="80" dur="1000" fill="hold"/>
                                        <p:tgtEl>
                                          <p:spTgt spid="21"/>
                                        </p:tgtEl>
                                        <p:attrNameLst>
                                          <p:attrName>ppt_h</p:attrName>
                                        </p:attrNameLst>
                                      </p:cBhvr>
                                      <p:tavLst>
                                        <p:tav tm="0">
                                          <p:val>
                                            <p:fltVal val="0"/>
                                          </p:val>
                                        </p:tav>
                                        <p:tav tm="100000">
                                          <p:val>
                                            <p:strVal val="#ppt_h"/>
                                          </p:val>
                                        </p:tav>
                                      </p:tavLst>
                                    </p:anim>
                                    <p:anim calcmode="lin" valueType="num">
                                      <p:cBhvr>
                                        <p:cTn id="81" dur="1000" fill="hold"/>
                                        <p:tgtEl>
                                          <p:spTgt spid="21"/>
                                        </p:tgtEl>
                                        <p:attrNameLst>
                                          <p:attrName>style.rotation</p:attrName>
                                        </p:attrNameLst>
                                      </p:cBhvr>
                                      <p:tavLst>
                                        <p:tav tm="0">
                                          <p:val>
                                            <p:fltVal val="90"/>
                                          </p:val>
                                        </p:tav>
                                        <p:tav tm="100000">
                                          <p:val>
                                            <p:fltVal val="0"/>
                                          </p:val>
                                        </p:tav>
                                      </p:tavLst>
                                    </p:anim>
                                    <p:animEffect transition="in" filter="fade">
                                      <p:cBhvr>
                                        <p:cTn id="82" dur="1000"/>
                                        <p:tgtEl>
                                          <p:spTgt spid="21"/>
                                        </p:tgtEl>
                                      </p:cBhvr>
                                    </p:animEffect>
                                  </p:childTnLst>
                                </p:cTn>
                              </p:par>
                              <p:par>
                                <p:cTn id="83" presetID="31" presetClass="entr" presetSubtype="0" fill="hold" grpId="0" nodeType="withEffect">
                                  <p:stCondLst>
                                    <p:cond delay="0"/>
                                  </p:stCondLst>
                                  <p:iterate type="lt">
                                    <p:tmPct val="5000"/>
                                  </p:iterate>
                                  <p:childTnLst>
                                    <p:set>
                                      <p:cBhvr>
                                        <p:cTn id="84" dur="1" fill="hold">
                                          <p:stCondLst>
                                            <p:cond delay="0"/>
                                          </p:stCondLst>
                                        </p:cTn>
                                        <p:tgtEl>
                                          <p:spTgt spid="22"/>
                                        </p:tgtEl>
                                        <p:attrNameLst>
                                          <p:attrName>style.visibility</p:attrName>
                                        </p:attrNameLst>
                                      </p:cBhvr>
                                      <p:to>
                                        <p:strVal val="visible"/>
                                      </p:to>
                                    </p:set>
                                    <p:anim calcmode="lin" valueType="num">
                                      <p:cBhvr>
                                        <p:cTn id="85" dur="1000" fill="hold"/>
                                        <p:tgtEl>
                                          <p:spTgt spid="22"/>
                                        </p:tgtEl>
                                        <p:attrNameLst>
                                          <p:attrName>ppt_w</p:attrName>
                                        </p:attrNameLst>
                                      </p:cBhvr>
                                      <p:tavLst>
                                        <p:tav tm="0">
                                          <p:val>
                                            <p:fltVal val="0"/>
                                          </p:val>
                                        </p:tav>
                                        <p:tav tm="100000">
                                          <p:val>
                                            <p:strVal val="#ppt_w"/>
                                          </p:val>
                                        </p:tav>
                                      </p:tavLst>
                                    </p:anim>
                                    <p:anim calcmode="lin" valueType="num">
                                      <p:cBhvr>
                                        <p:cTn id="86" dur="1000" fill="hold"/>
                                        <p:tgtEl>
                                          <p:spTgt spid="22"/>
                                        </p:tgtEl>
                                        <p:attrNameLst>
                                          <p:attrName>ppt_h</p:attrName>
                                        </p:attrNameLst>
                                      </p:cBhvr>
                                      <p:tavLst>
                                        <p:tav tm="0">
                                          <p:val>
                                            <p:fltVal val="0"/>
                                          </p:val>
                                        </p:tav>
                                        <p:tav tm="100000">
                                          <p:val>
                                            <p:strVal val="#ppt_h"/>
                                          </p:val>
                                        </p:tav>
                                      </p:tavLst>
                                    </p:anim>
                                    <p:anim calcmode="lin" valueType="num">
                                      <p:cBhvr>
                                        <p:cTn id="87" dur="1000" fill="hold"/>
                                        <p:tgtEl>
                                          <p:spTgt spid="22"/>
                                        </p:tgtEl>
                                        <p:attrNameLst>
                                          <p:attrName>style.rotation</p:attrName>
                                        </p:attrNameLst>
                                      </p:cBhvr>
                                      <p:tavLst>
                                        <p:tav tm="0">
                                          <p:val>
                                            <p:fltVal val="90"/>
                                          </p:val>
                                        </p:tav>
                                        <p:tav tm="100000">
                                          <p:val>
                                            <p:fltVal val="0"/>
                                          </p:val>
                                        </p:tav>
                                      </p:tavLst>
                                    </p:anim>
                                    <p:animEffect transition="in" filter="fade">
                                      <p:cBhvr>
                                        <p:cTn id="88" dur="1000"/>
                                        <p:tgtEl>
                                          <p:spTgt spid="22"/>
                                        </p:tgtEl>
                                      </p:cBhvr>
                                    </p:animEffect>
                                  </p:childTnLst>
                                </p:cTn>
                              </p:par>
                              <p:par>
                                <p:cTn id="89" presetID="31" presetClass="entr" presetSubtype="0" fill="hold" nodeType="withEffect">
                                  <p:stCondLst>
                                    <p:cond delay="0"/>
                                  </p:stCondLst>
                                  <p:iterate type="lt">
                                    <p:tmPct val="5000"/>
                                  </p:iterate>
                                  <p:childTnLst>
                                    <p:set>
                                      <p:cBhvr>
                                        <p:cTn id="90" dur="1" fill="hold">
                                          <p:stCondLst>
                                            <p:cond delay="0"/>
                                          </p:stCondLst>
                                        </p:cTn>
                                        <p:tgtEl>
                                          <p:spTgt spid="23"/>
                                        </p:tgtEl>
                                        <p:attrNameLst>
                                          <p:attrName>style.visibility</p:attrName>
                                        </p:attrNameLst>
                                      </p:cBhvr>
                                      <p:to>
                                        <p:strVal val="visible"/>
                                      </p:to>
                                    </p:set>
                                    <p:anim calcmode="lin" valueType="num">
                                      <p:cBhvr>
                                        <p:cTn id="91" dur="1000" fill="hold"/>
                                        <p:tgtEl>
                                          <p:spTgt spid="23"/>
                                        </p:tgtEl>
                                        <p:attrNameLst>
                                          <p:attrName>ppt_w</p:attrName>
                                        </p:attrNameLst>
                                      </p:cBhvr>
                                      <p:tavLst>
                                        <p:tav tm="0">
                                          <p:val>
                                            <p:fltVal val="0"/>
                                          </p:val>
                                        </p:tav>
                                        <p:tav tm="100000">
                                          <p:val>
                                            <p:strVal val="#ppt_w"/>
                                          </p:val>
                                        </p:tav>
                                      </p:tavLst>
                                    </p:anim>
                                    <p:anim calcmode="lin" valueType="num">
                                      <p:cBhvr>
                                        <p:cTn id="92" dur="1000" fill="hold"/>
                                        <p:tgtEl>
                                          <p:spTgt spid="23"/>
                                        </p:tgtEl>
                                        <p:attrNameLst>
                                          <p:attrName>ppt_h</p:attrName>
                                        </p:attrNameLst>
                                      </p:cBhvr>
                                      <p:tavLst>
                                        <p:tav tm="0">
                                          <p:val>
                                            <p:fltVal val="0"/>
                                          </p:val>
                                        </p:tav>
                                        <p:tav tm="100000">
                                          <p:val>
                                            <p:strVal val="#ppt_h"/>
                                          </p:val>
                                        </p:tav>
                                      </p:tavLst>
                                    </p:anim>
                                    <p:anim calcmode="lin" valueType="num">
                                      <p:cBhvr>
                                        <p:cTn id="93" dur="1000" fill="hold"/>
                                        <p:tgtEl>
                                          <p:spTgt spid="23"/>
                                        </p:tgtEl>
                                        <p:attrNameLst>
                                          <p:attrName>style.rotation</p:attrName>
                                        </p:attrNameLst>
                                      </p:cBhvr>
                                      <p:tavLst>
                                        <p:tav tm="0">
                                          <p:val>
                                            <p:fltVal val="90"/>
                                          </p:val>
                                        </p:tav>
                                        <p:tav tm="100000">
                                          <p:val>
                                            <p:fltVal val="0"/>
                                          </p:val>
                                        </p:tav>
                                      </p:tavLst>
                                    </p:anim>
                                    <p:animEffect transition="in" filter="fade">
                                      <p:cBhvr>
                                        <p:cTn id="94" dur="1000"/>
                                        <p:tgtEl>
                                          <p:spTgt spid="23"/>
                                        </p:tgtEl>
                                      </p:cBhvr>
                                    </p:animEffect>
                                  </p:childTnLst>
                                </p:cTn>
                              </p:par>
                              <p:par>
                                <p:cTn id="95" presetID="31" presetClass="entr" presetSubtype="0" fill="hold" grpId="0" nodeType="withEffect">
                                  <p:stCondLst>
                                    <p:cond delay="0"/>
                                  </p:stCondLst>
                                  <p:iterate type="lt">
                                    <p:tmPct val="5000"/>
                                  </p:iterate>
                                  <p:childTnLst>
                                    <p:set>
                                      <p:cBhvr>
                                        <p:cTn id="96" dur="1" fill="hold">
                                          <p:stCondLst>
                                            <p:cond delay="0"/>
                                          </p:stCondLst>
                                        </p:cTn>
                                        <p:tgtEl>
                                          <p:spTgt spid="24"/>
                                        </p:tgtEl>
                                        <p:attrNameLst>
                                          <p:attrName>style.visibility</p:attrName>
                                        </p:attrNameLst>
                                      </p:cBhvr>
                                      <p:to>
                                        <p:strVal val="visible"/>
                                      </p:to>
                                    </p:set>
                                    <p:anim calcmode="lin" valueType="num">
                                      <p:cBhvr>
                                        <p:cTn id="97" dur="1000" fill="hold"/>
                                        <p:tgtEl>
                                          <p:spTgt spid="24"/>
                                        </p:tgtEl>
                                        <p:attrNameLst>
                                          <p:attrName>ppt_w</p:attrName>
                                        </p:attrNameLst>
                                      </p:cBhvr>
                                      <p:tavLst>
                                        <p:tav tm="0">
                                          <p:val>
                                            <p:fltVal val="0"/>
                                          </p:val>
                                        </p:tav>
                                        <p:tav tm="100000">
                                          <p:val>
                                            <p:strVal val="#ppt_w"/>
                                          </p:val>
                                        </p:tav>
                                      </p:tavLst>
                                    </p:anim>
                                    <p:anim calcmode="lin" valueType="num">
                                      <p:cBhvr>
                                        <p:cTn id="98" dur="1000" fill="hold"/>
                                        <p:tgtEl>
                                          <p:spTgt spid="24"/>
                                        </p:tgtEl>
                                        <p:attrNameLst>
                                          <p:attrName>ppt_h</p:attrName>
                                        </p:attrNameLst>
                                      </p:cBhvr>
                                      <p:tavLst>
                                        <p:tav tm="0">
                                          <p:val>
                                            <p:fltVal val="0"/>
                                          </p:val>
                                        </p:tav>
                                        <p:tav tm="100000">
                                          <p:val>
                                            <p:strVal val="#ppt_h"/>
                                          </p:val>
                                        </p:tav>
                                      </p:tavLst>
                                    </p:anim>
                                    <p:anim calcmode="lin" valueType="num">
                                      <p:cBhvr>
                                        <p:cTn id="99" dur="1000" fill="hold"/>
                                        <p:tgtEl>
                                          <p:spTgt spid="24"/>
                                        </p:tgtEl>
                                        <p:attrNameLst>
                                          <p:attrName>style.rotation</p:attrName>
                                        </p:attrNameLst>
                                      </p:cBhvr>
                                      <p:tavLst>
                                        <p:tav tm="0">
                                          <p:val>
                                            <p:fltVal val="90"/>
                                          </p:val>
                                        </p:tav>
                                        <p:tav tm="100000">
                                          <p:val>
                                            <p:fltVal val="0"/>
                                          </p:val>
                                        </p:tav>
                                      </p:tavLst>
                                    </p:anim>
                                    <p:animEffect transition="in" filter="fade">
                                      <p:cBhvr>
                                        <p:cTn id="100" dur="1000"/>
                                        <p:tgtEl>
                                          <p:spTgt spid="24"/>
                                        </p:tgtEl>
                                      </p:cBhvr>
                                    </p:animEffect>
                                  </p:childTnLst>
                                </p:cTn>
                              </p:par>
                              <p:par>
                                <p:cTn id="101" presetID="31" presetClass="entr" presetSubtype="0" fill="hold" nodeType="withEffect">
                                  <p:stCondLst>
                                    <p:cond delay="0"/>
                                  </p:stCondLst>
                                  <p:iterate type="lt">
                                    <p:tmPct val="5000"/>
                                  </p:iterate>
                                  <p:childTnLst>
                                    <p:set>
                                      <p:cBhvr>
                                        <p:cTn id="102" dur="1" fill="hold">
                                          <p:stCondLst>
                                            <p:cond delay="0"/>
                                          </p:stCondLst>
                                        </p:cTn>
                                        <p:tgtEl>
                                          <p:spTgt spid="25"/>
                                        </p:tgtEl>
                                        <p:attrNameLst>
                                          <p:attrName>style.visibility</p:attrName>
                                        </p:attrNameLst>
                                      </p:cBhvr>
                                      <p:to>
                                        <p:strVal val="visible"/>
                                      </p:to>
                                    </p:set>
                                    <p:anim calcmode="lin" valueType="num">
                                      <p:cBhvr>
                                        <p:cTn id="103" dur="1000" fill="hold"/>
                                        <p:tgtEl>
                                          <p:spTgt spid="25"/>
                                        </p:tgtEl>
                                        <p:attrNameLst>
                                          <p:attrName>ppt_w</p:attrName>
                                        </p:attrNameLst>
                                      </p:cBhvr>
                                      <p:tavLst>
                                        <p:tav tm="0">
                                          <p:val>
                                            <p:fltVal val="0"/>
                                          </p:val>
                                        </p:tav>
                                        <p:tav tm="100000">
                                          <p:val>
                                            <p:strVal val="#ppt_w"/>
                                          </p:val>
                                        </p:tav>
                                      </p:tavLst>
                                    </p:anim>
                                    <p:anim calcmode="lin" valueType="num">
                                      <p:cBhvr>
                                        <p:cTn id="104" dur="1000" fill="hold"/>
                                        <p:tgtEl>
                                          <p:spTgt spid="25"/>
                                        </p:tgtEl>
                                        <p:attrNameLst>
                                          <p:attrName>ppt_h</p:attrName>
                                        </p:attrNameLst>
                                      </p:cBhvr>
                                      <p:tavLst>
                                        <p:tav tm="0">
                                          <p:val>
                                            <p:fltVal val="0"/>
                                          </p:val>
                                        </p:tav>
                                        <p:tav tm="100000">
                                          <p:val>
                                            <p:strVal val="#ppt_h"/>
                                          </p:val>
                                        </p:tav>
                                      </p:tavLst>
                                    </p:anim>
                                    <p:anim calcmode="lin" valueType="num">
                                      <p:cBhvr>
                                        <p:cTn id="105" dur="1000" fill="hold"/>
                                        <p:tgtEl>
                                          <p:spTgt spid="25"/>
                                        </p:tgtEl>
                                        <p:attrNameLst>
                                          <p:attrName>style.rotation</p:attrName>
                                        </p:attrNameLst>
                                      </p:cBhvr>
                                      <p:tavLst>
                                        <p:tav tm="0">
                                          <p:val>
                                            <p:fltVal val="90"/>
                                          </p:val>
                                        </p:tav>
                                        <p:tav tm="100000">
                                          <p:val>
                                            <p:fltVal val="0"/>
                                          </p:val>
                                        </p:tav>
                                      </p:tavLst>
                                    </p:anim>
                                    <p:animEffect transition="in" filter="fade">
                                      <p:cBhvr>
                                        <p:cTn id="106" dur="1000"/>
                                        <p:tgtEl>
                                          <p:spTgt spid="25"/>
                                        </p:tgtEl>
                                      </p:cBhvr>
                                    </p:animEffect>
                                  </p:childTnLst>
                                </p:cTn>
                              </p:par>
                              <p:par>
                                <p:cTn id="107" presetID="31" presetClass="entr" presetSubtype="0" fill="hold" nodeType="withEffect">
                                  <p:stCondLst>
                                    <p:cond delay="0"/>
                                  </p:stCondLst>
                                  <p:iterate type="lt">
                                    <p:tmPct val="5000"/>
                                  </p:iterate>
                                  <p:childTnLst>
                                    <p:set>
                                      <p:cBhvr>
                                        <p:cTn id="108" dur="1" fill="hold">
                                          <p:stCondLst>
                                            <p:cond delay="0"/>
                                          </p:stCondLst>
                                        </p:cTn>
                                        <p:tgtEl>
                                          <p:spTgt spid="26"/>
                                        </p:tgtEl>
                                        <p:attrNameLst>
                                          <p:attrName>style.visibility</p:attrName>
                                        </p:attrNameLst>
                                      </p:cBhvr>
                                      <p:to>
                                        <p:strVal val="visible"/>
                                      </p:to>
                                    </p:set>
                                    <p:anim calcmode="lin" valueType="num">
                                      <p:cBhvr>
                                        <p:cTn id="109" dur="1000" fill="hold"/>
                                        <p:tgtEl>
                                          <p:spTgt spid="26"/>
                                        </p:tgtEl>
                                        <p:attrNameLst>
                                          <p:attrName>ppt_w</p:attrName>
                                        </p:attrNameLst>
                                      </p:cBhvr>
                                      <p:tavLst>
                                        <p:tav tm="0">
                                          <p:val>
                                            <p:fltVal val="0"/>
                                          </p:val>
                                        </p:tav>
                                        <p:tav tm="100000">
                                          <p:val>
                                            <p:strVal val="#ppt_w"/>
                                          </p:val>
                                        </p:tav>
                                      </p:tavLst>
                                    </p:anim>
                                    <p:anim calcmode="lin" valueType="num">
                                      <p:cBhvr>
                                        <p:cTn id="110" dur="1000" fill="hold"/>
                                        <p:tgtEl>
                                          <p:spTgt spid="26"/>
                                        </p:tgtEl>
                                        <p:attrNameLst>
                                          <p:attrName>ppt_h</p:attrName>
                                        </p:attrNameLst>
                                      </p:cBhvr>
                                      <p:tavLst>
                                        <p:tav tm="0">
                                          <p:val>
                                            <p:fltVal val="0"/>
                                          </p:val>
                                        </p:tav>
                                        <p:tav tm="100000">
                                          <p:val>
                                            <p:strVal val="#ppt_h"/>
                                          </p:val>
                                        </p:tav>
                                      </p:tavLst>
                                    </p:anim>
                                    <p:anim calcmode="lin" valueType="num">
                                      <p:cBhvr>
                                        <p:cTn id="111" dur="1000" fill="hold"/>
                                        <p:tgtEl>
                                          <p:spTgt spid="26"/>
                                        </p:tgtEl>
                                        <p:attrNameLst>
                                          <p:attrName>style.rotation</p:attrName>
                                        </p:attrNameLst>
                                      </p:cBhvr>
                                      <p:tavLst>
                                        <p:tav tm="0">
                                          <p:val>
                                            <p:fltVal val="90"/>
                                          </p:val>
                                        </p:tav>
                                        <p:tav tm="100000">
                                          <p:val>
                                            <p:fltVal val="0"/>
                                          </p:val>
                                        </p:tav>
                                      </p:tavLst>
                                    </p:anim>
                                    <p:animEffect transition="in" filter="fade">
                                      <p:cBhvr>
                                        <p:cTn id="112" dur="1000"/>
                                        <p:tgtEl>
                                          <p:spTgt spid="26"/>
                                        </p:tgtEl>
                                      </p:cBhvr>
                                    </p:animEffect>
                                  </p:childTnLst>
                                </p:cTn>
                              </p:par>
                              <p:par>
                                <p:cTn id="113" presetID="31" presetClass="entr" presetSubtype="0" fill="hold" nodeType="withEffect">
                                  <p:stCondLst>
                                    <p:cond delay="0"/>
                                  </p:stCondLst>
                                  <p:iterate type="lt">
                                    <p:tmPct val="5000"/>
                                  </p:iterate>
                                  <p:childTnLst>
                                    <p:set>
                                      <p:cBhvr>
                                        <p:cTn id="114" dur="1" fill="hold">
                                          <p:stCondLst>
                                            <p:cond delay="0"/>
                                          </p:stCondLst>
                                        </p:cTn>
                                        <p:tgtEl>
                                          <p:spTgt spid="27"/>
                                        </p:tgtEl>
                                        <p:attrNameLst>
                                          <p:attrName>style.visibility</p:attrName>
                                        </p:attrNameLst>
                                      </p:cBhvr>
                                      <p:to>
                                        <p:strVal val="visible"/>
                                      </p:to>
                                    </p:set>
                                    <p:anim calcmode="lin" valueType="num">
                                      <p:cBhvr>
                                        <p:cTn id="115" dur="1000" fill="hold"/>
                                        <p:tgtEl>
                                          <p:spTgt spid="27"/>
                                        </p:tgtEl>
                                        <p:attrNameLst>
                                          <p:attrName>ppt_w</p:attrName>
                                        </p:attrNameLst>
                                      </p:cBhvr>
                                      <p:tavLst>
                                        <p:tav tm="0">
                                          <p:val>
                                            <p:fltVal val="0"/>
                                          </p:val>
                                        </p:tav>
                                        <p:tav tm="100000">
                                          <p:val>
                                            <p:strVal val="#ppt_w"/>
                                          </p:val>
                                        </p:tav>
                                      </p:tavLst>
                                    </p:anim>
                                    <p:anim calcmode="lin" valueType="num">
                                      <p:cBhvr>
                                        <p:cTn id="116" dur="1000" fill="hold"/>
                                        <p:tgtEl>
                                          <p:spTgt spid="27"/>
                                        </p:tgtEl>
                                        <p:attrNameLst>
                                          <p:attrName>ppt_h</p:attrName>
                                        </p:attrNameLst>
                                      </p:cBhvr>
                                      <p:tavLst>
                                        <p:tav tm="0">
                                          <p:val>
                                            <p:fltVal val="0"/>
                                          </p:val>
                                        </p:tav>
                                        <p:tav tm="100000">
                                          <p:val>
                                            <p:strVal val="#ppt_h"/>
                                          </p:val>
                                        </p:tav>
                                      </p:tavLst>
                                    </p:anim>
                                    <p:anim calcmode="lin" valueType="num">
                                      <p:cBhvr>
                                        <p:cTn id="117" dur="1000" fill="hold"/>
                                        <p:tgtEl>
                                          <p:spTgt spid="27"/>
                                        </p:tgtEl>
                                        <p:attrNameLst>
                                          <p:attrName>style.rotation</p:attrName>
                                        </p:attrNameLst>
                                      </p:cBhvr>
                                      <p:tavLst>
                                        <p:tav tm="0">
                                          <p:val>
                                            <p:fltVal val="90"/>
                                          </p:val>
                                        </p:tav>
                                        <p:tav tm="100000">
                                          <p:val>
                                            <p:fltVal val="0"/>
                                          </p:val>
                                        </p:tav>
                                      </p:tavLst>
                                    </p:anim>
                                    <p:animEffect transition="in" filter="fade">
                                      <p:cBhvr>
                                        <p:cTn id="118" dur="1000"/>
                                        <p:tgtEl>
                                          <p:spTgt spid="27"/>
                                        </p:tgtEl>
                                      </p:cBhvr>
                                    </p:animEffect>
                                  </p:childTnLst>
                                </p:cTn>
                              </p:par>
                              <p:par>
                                <p:cTn id="119" presetID="31" presetClass="entr" presetSubtype="0" fill="hold" grpId="0" nodeType="withEffect">
                                  <p:stCondLst>
                                    <p:cond delay="0"/>
                                  </p:stCondLst>
                                  <p:iterate type="lt">
                                    <p:tmPct val="5000"/>
                                  </p:iterate>
                                  <p:childTnLst>
                                    <p:set>
                                      <p:cBhvr>
                                        <p:cTn id="120" dur="1" fill="hold">
                                          <p:stCondLst>
                                            <p:cond delay="0"/>
                                          </p:stCondLst>
                                        </p:cTn>
                                        <p:tgtEl>
                                          <p:spTgt spid="28"/>
                                        </p:tgtEl>
                                        <p:attrNameLst>
                                          <p:attrName>style.visibility</p:attrName>
                                        </p:attrNameLst>
                                      </p:cBhvr>
                                      <p:to>
                                        <p:strVal val="visible"/>
                                      </p:to>
                                    </p:set>
                                    <p:anim calcmode="lin" valueType="num">
                                      <p:cBhvr>
                                        <p:cTn id="121" dur="1000" fill="hold"/>
                                        <p:tgtEl>
                                          <p:spTgt spid="28"/>
                                        </p:tgtEl>
                                        <p:attrNameLst>
                                          <p:attrName>ppt_w</p:attrName>
                                        </p:attrNameLst>
                                      </p:cBhvr>
                                      <p:tavLst>
                                        <p:tav tm="0">
                                          <p:val>
                                            <p:fltVal val="0"/>
                                          </p:val>
                                        </p:tav>
                                        <p:tav tm="100000">
                                          <p:val>
                                            <p:strVal val="#ppt_w"/>
                                          </p:val>
                                        </p:tav>
                                      </p:tavLst>
                                    </p:anim>
                                    <p:anim calcmode="lin" valueType="num">
                                      <p:cBhvr>
                                        <p:cTn id="122" dur="1000" fill="hold"/>
                                        <p:tgtEl>
                                          <p:spTgt spid="28"/>
                                        </p:tgtEl>
                                        <p:attrNameLst>
                                          <p:attrName>ppt_h</p:attrName>
                                        </p:attrNameLst>
                                      </p:cBhvr>
                                      <p:tavLst>
                                        <p:tav tm="0">
                                          <p:val>
                                            <p:fltVal val="0"/>
                                          </p:val>
                                        </p:tav>
                                        <p:tav tm="100000">
                                          <p:val>
                                            <p:strVal val="#ppt_h"/>
                                          </p:val>
                                        </p:tav>
                                      </p:tavLst>
                                    </p:anim>
                                    <p:anim calcmode="lin" valueType="num">
                                      <p:cBhvr>
                                        <p:cTn id="123" dur="1000" fill="hold"/>
                                        <p:tgtEl>
                                          <p:spTgt spid="28"/>
                                        </p:tgtEl>
                                        <p:attrNameLst>
                                          <p:attrName>style.rotation</p:attrName>
                                        </p:attrNameLst>
                                      </p:cBhvr>
                                      <p:tavLst>
                                        <p:tav tm="0">
                                          <p:val>
                                            <p:fltVal val="90"/>
                                          </p:val>
                                        </p:tav>
                                        <p:tav tm="100000">
                                          <p:val>
                                            <p:fltVal val="0"/>
                                          </p:val>
                                        </p:tav>
                                      </p:tavLst>
                                    </p:anim>
                                    <p:animEffect transition="in" filter="fade">
                                      <p:cBhvr>
                                        <p:cTn id="124" dur="1000"/>
                                        <p:tgtEl>
                                          <p:spTgt spid="28"/>
                                        </p:tgtEl>
                                      </p:cBhvr>
                                    </p:animEffect>
                                  </p:childTnLst>
                                </p:cTn>
                              </p:par>
                              <p:par>
                                <p:cTn id="125" presetID="31" presetClass="entr" presetSubtype="0" fill="hold" grpId="0" nodeType="withEffect">
                                  <p:stCondLst>
                                    <p:cond delay="0"/>
                                  </p:stCondLst>
                                  <p:iterate type="lt">
                                    <p:tmPct val="5000"/>
                                  </p:iterate>
                                  <p:childTnLst>
                                    <p:set>
                                      <p:cBhvr>
                                        <p:cTn id="126" dur="1" fill="hold">
                                          <p:stCondLst>
                                            <p:cond delay="0"/>
                                          </p:stCondLst>
                                        </p:cTn>
                                        <p:tgtEl>
                                          <p:spTgt spid="30"/>
                                        </p:tgtEl>
                                        <p:attrNameLst>
                                          <p:attrName>style.visibility</p:attrName>
                                        </p:attrNameLst>
                                      </p:cBhvr>
                                      <p:to>
                                        <p:strVal val="visible"/>
                                      </p:to>
                                    </p:set>
                                    <p:anim calcmode="lin" valueType="num">
                                      <p:cBhvr>
                                        <p:cTn id="127" dur="1000" fill="hold"/>
                                        <p:tgtEl>
                                          <p:spTgt spid="30"/>
                                        </p:tgtEl>
                                        <p:attrNameLst>
                                          <p:attrName>ppt_w</p:attrName>
                                        </p:attrNameLst>
                                      </p:cBhvr>
                                      <p:tavLst>
                                        <p:tav tm="0">
                                          <p:val>
                                            <p:fltVal val="0"/>
                                          </p:val>
                                        </p:tav>
                                        <p:tav tm="100000">
                                          <p:val>
                                            <p:strVal val="#ppt_w"/>
                                          </p:val>
                                        </p:tav>
                                      </p:tavLst>
                                    </p:anim>
                                    <p:anim calcmode="lin" valueType="num">
                                      <p:cBhvr>
                                        <p:cTn id="128" dur="1000" fill="hold"/>
                                        <p:tgtEl>
                                          <p:spTgt spid="30"/>
                                        </p:tgtEl>
                                        <p:attrNameLst>
                                          <p:attrName>ppt_h</p:attrName>
                                        </p:attrNameLst>
                                      </p:cBhvr>
                                      <p:tavLst>
                                        <p:tav tm="0">
                                          <p:val>
                                            <p:fltVal val="0"/>
                                          </p:val>
                                        </p:tav>
                                        <p:tav tm="100000">
                                          <p:val>
                                            <p:strVal val="#ppt_h"/>
                                          </p:val>
                                        </p:tav>
                                      </p:tavLst>
                                    </p:anim>
                                    <p:anim calcmode="lin" valueType="num">
                                      <p:cBhvr>
                                        <p:cTn id="129" dur="1000" fill="hold"/>
                                        <p:tgtEl>
                                          <p:spTgt spid="30"/>
                                        </p:tgtEl>
                                        <p:attrNameLst>
                                          <p:attrName>style.rotation</p:attrName>
                                        </p:attrNameLst>
                                      </p:cBhvr>
                                      <p:tavLst>
                                        <p:tav tm="0">
                                          <p:val>
                                            <p:fltVal val="90"/>
                                          </p:val>
                                        </p:tav>
                                        <p:tav tm="100000">
                                          <p:val>
                                            <p:fltVal val="0"/>
                                          </p:val>
                                        </p:tav>
                                      </p:tavLst>
                                    </p:anim>
                                    <p:animEffect transition="in" filter="fade">
                                      <p:cBhvr>
                                        <p:cTn id="130" dur="1000"/>
                                        <p:tgtEl>
                                          <p:spTgt spid="30"/>
                                        </p:tgtEl>
                                      </p:cBhvr>
                                    </p:animEffect>
                                  </p:childTnLst>
                                </p:cTn>
                              </p:par>
                              <p:par>
                                <p:cTn id="131" presetID="31" presetClass="entr" presetSubtype="0" fill="hold" grpId="0" nodeType="withEffect">
                                  <p:stCondLst>
                                    <p:cond delay="0"/>
                                  </p:stCondLst>
                                  <p:iterate type="lt">
                                    <p:tmPct val="5000"/>
                                  </p:iterate>
                                  <p:childTnLst>
                                    <p:set>
                                      <p:cBhvr>
                                        <p:cTn id="132" dur="1" fill="hold">
                                          <p:stCondLst>
                                            <p:cond delay="0"/>
                                          </p:stCondLst>
                                        </p:cTn>
                                        <p:tgtEl>
                                          <p:spTgt spid="31"/>
                                        </p:tgtEl>
                                        <p:attrNameLst>
                                          <p:attrName>style.visibility</p:attrName>
                                        </p:attrNameLst>
                                      </p:cBhvr>
                                      <p:to>
                                        <p:strVal val="visible"/>
                                      </p:to>
                                    </p:set>
                                    <p:anim calcmode="lin" valueType="num">
                                      <p:cBhvr>
                                        <p:cTn id="133" dur="1000" fill="hold"/>
                                        <p:tgtEl>
                                          <p:spTgt spid="31"/>
                                        </p:tgtEl>
                                        <p:attrNameLst>
                                          <p:attrName>ppt_w</p:attrName>
                                        </p:attrNameLst>
                                      </p:cBhvr>
                                      <p:tavLst>
                                        <p:tav tm="0">
                                          <p:val>
                                            <p:fltVal val="0"/>
                                          </p:val>
                                        </p:tav>
                                        <p:tav tm="100000">
                                          <p:val>
                                            <p:strVal val="#ppt_w"/>
                                          </p:val>
                                        </p:tav>
                                      </p:tavLst>
                                    </p:anim>
                                    <p:anim calcmode="lin" valueType="num">
                                      <p:cBhvr>
                                        <p:cTn id="134" dur="1000" fill="hold"/>
                                        <p:tgtEl>
                                          <p:spTgt spid="31"/>
                                        </p:tgtEl>
                                        <p:attrNameLst>
                                          <p:attrName>ppt_h</p:attrName>
                                        </p:attrNameLst>
                                      </p:cBhvr>
                                      <p:tavLst>
                                        <p:tav tm="0">
                                          <p:val>
                                            <p:fltVal val="0"/>
                                          </p:val>
                                        </p:tav>
                                        <p:tav tm="100000">
                                          <p:val>
                                            <p:strVal val="#ppt_h"/>
                                          </p:val>
                                        </p:tav>
                                      </p:tavLst>
                                    </p:anim>
                                    <p:anim calcmode="lin" valueType="num">
                                      <p:cBhvr>
                                        <p:cTn id="135" dur="1000" fill="hold"/>
                                        <p:tgtEl>
                                          <p:spTgt spid="31"/>
                                        </p:tgtEl>
                                        <p:attrNameLst>
                                          <p:attrName>style.rotation</p:attrName>
                                        </p:attrNameLst>
                                      </p:cBhvr>
                                      <p:tavLst>
                                        <p:tav tm="0">
                                          <p:val>
                                            <p:fltVal val="90"/>
                                          </p:val>
                                        </p:tav>
                                        <p:tav tm="100000">
                                          <p:val>
                                            <p:fltVal val="0"/>
                                          </p:val>
                                        </p:tav>
                                      </p:tavLst>
                                    </p:anim>
                                    <p:animEffect transition="in" filter="fade">
                                      <p:cBhvr>
                                        <p:cTn id="136"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2" grpId="0"/>
      <p:bldP spid="14" grpId="0"/>
      <p:bldP spid="16" grpId="0"/>
      <p:bldP spid="17" grpId="0"/>
      <p:bldP spid="20" grpId="0"/>
      <p:bldP spid="22" grpId="0"/>
      <p:bldP spid="24" grpId="0"/>
      <p:bldP spid="28" grpId="0"/>
      <p:bldP spid="30" grpId="0"/>
      <p:bldP spid="3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Свойства функции </a:t>
            </a:r>
            <a:r>
              <a:rPr lang="ru-RU"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arctg</a:t>
            </a:r>
            <a:r>
              <a:rPr lang="ru-RU" dirty="0" smtClean="0"/>
              <a:t/>
            </a:r>
            <a:br>
              <a:rPr lang="ru-RU" dirty="0" smtClean="0"/>
            </a:br>
            <a:endParaRPr lang="ru-RU" dirty="0"/>
          </a:p>
        </p:txBody>
      </p:sp>
      <p:pic>
        <p:nvPicPr>
          <p:cNvPr id="4" name="Содержимое 3"/>
          <p:cNvPicPr>
            <a:picLocks noGrp="1"/>
          </p:cNvPicPr>
          <p:nvPr>
            <p:ph idx="1"/>
          </p:nvPr>
        </p:nvPicPr>
        <p:blipFill>
          <a:blip r:embed="rId2" cstate="print"/>
          <a:srcRect/>
          <a:stretch>
            <a:fillRect/>
          </a:stretch>
        </p:blipFill>
        <p:spPr>
          <a:xfrm>
            <a:off x="3071813" y="1500188"/>
            <a:ext cx="3000375" cy="765175"/>
          </a:xfrm>
        </p:spPr>
      </p:pic>
      <p:pic>
        <p:nvPicPr>
          <p:cNvPr id="5" name="Рисунок 4"/>
          <p:cNvPicPr>
            <a:picLocks noChangeAspect="1" noChangeArrowheads="1"/>
          </p:cNvPicPr>
          <p:nvPr/>
        </p:nvPicPr>
        <p:blipFill>
          <a:blip r:embed="rId2" cstate="print"/>
          <a:srcRect/>
          <a:stretch>
            <a:fillRect/>
          </a:stretch>
        </p:blipFill>
        <p:spPr bwMode="auto">
          <a:xfrm>
            <a:off x="3071813" y="2643188"/>
            <a:ext cx="3000375" cy="785812"/>
          </a:xfrm>
          <a:prstGeom prst="rect">
            <a:avLst/>
          </a:prstGeom>
          <a:noFill/>
          <a:ln w="9525">
            <a:noFill/>
            <a:miter lim="800000"/>
            <a:headEnd/>
            <a:tailEnd/>
          </a:ln>
        </p:spPr>
      </p:pic>
      <p:pic>
        <p:nvPicPr>
          <p:cNvPr id="6" name="Рисунок 5"/>
          <p:cNvPicPr>
            <a:picLocks noChangeAspect="1" noChangeArrowheads="1"/>
          </p:cNvPicPr>
          <p:nvPr/>
        </p:nvPicPr>
        <p:blipFill>
          <a:blip r:embed="rId3" cstate="print"/>
          <a:srcRect/>
          <a:stretch>
            <a:fillRect/>
          </a:stretch>
        </p:blipFill>
        <p:spPr bwMode="auto">
          <a:xfrm>
            <a:off x="3071813" y="3643313"/>
            <a:ext cx="3000375" cy="857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par>
                                <p:cTn id="8" presetID="16" presetClass="entr" presetSubtype="2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Horizontal)">
                                      <p:cBhvr>
                                        <p:cTn id="10" dur="500"/>
                                        <p:tgtEl>
                                          <p:spTgt spid="5"/>
                                        </p:tgtEl>
                                      </p:cBhvr>
                                    </p:animEffect>
                                  </p:childTnLst>
                                </p:cTn>
                              </p:par>
                              <p:par>
                                <p:cTn id="11" presetID="16" presetClass="entr" presetSubtype="26"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57166"/>
            <a:ext cx="8229600" cy="1143000"/>
          </a:xfrm>
        </p:spPr>
        <p:txBody>
          <a:bodyPr rtlCol="0">
            <a:normAutofit fontScale="90000"/>
          </a:bodyPr>
          <a:lstStyle/>
          <a:p>
            <a:pPr eaLnBrk="1" fontAlgn="auto" hangingPunct="1">
              <a:spcAft>
                <a:spcPts val="0"/>
              </a:spcAft>
              <a:defRPr/>
            </a:pP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Получение функции </a:t>
            </a:r>
            <a:r>
              <a:rPr lang="ru-RU"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arctg</a:t>
            </a:r>
            <a:r>
              <a:rPr lang="ru-RU" dirty="0" smtClean="0"/>
              <a:t/>
            </a:r>
            <a:br>
              <a:rPr lang="ru-RU" dirty="0" smtClean="0"/>
            </a:br>
            <a:endParaRPr lang="ru-RU" dirty="0"/>
          </a:p>
        </p:txBody>
      </p:sp>
      <p:sp>
        <p:nvSpPr>
          <p:cNvPr id="3" name="Содержимое 2"/>
          <p:cNvSpPr>
            <a:spLocks noGrp="1"/>
          </p:cNvSpPr>
          <p:nvPr>
            <p:ph idx="1"/>
          </p:nvPr>
        </p:nvSpPr>
        <p:spPr/>
        <p:txBody>
          <a:bodyPr/>
          <a:lstStyle/>
          <a:p>
            <a:pPr eaLnBrk="1" hangingPunct="1"/>
            <a:r>
              <a:rPr lang="ru-RU" sz="2000" smtClean="0"/>
              <a:t>Дана функция                 На всей своей области определения она является кусочно-монотонной, и, значит, обратное соответствие функцией не является. Поэтому рассмотрим отрезок, на котором она строго возрастает и принимает все свои значения только один раз _ На этом отрезке строго монотонно возрастает и принимает все свои значения только один раз, следовательно, на интервале         существует обратная                  график которой симметричен графику                  на отрезке                относительно прямой y = x.</a:t>
            </a:r>
          </a:p>
          <a:p>
            <a:pPr eaLnBrk="1" hangingPunct="1"/>
            <a:endParaRPr lang="ru-RU" sz="1600" smtClean="0"/>
          </a:p>
        </p:txBody>
      </p:sp>
      <p:pic>
        <p:nvPicPr>
          <p:cNvPr id="4" name="Рисунок 3"/>
          <p:cNvPicPr>
            <a:picLocks noChangeAspect="1" noChangeArrowheads="1"/>
          </p:cNvPicPr>
          <p:nvPr/>
        </p:nvPicPr>
        <p:blipFill>
          <a:blip r:embed="rId2" cstate="print"/>
          <a:srcRect/>
          <a:stretch>
            <a:fillRect/>
          </a:stretch>
        </p:blipFill>
        <p:spPr bwMode="auto">
          <a:xfrm>
            <a:off x="2500313" y="1714500"/>
            <a:ext cx="723900" cy="161925"/>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7929563" y="2071688"/>
            <a:ext cx="923925" cy="161925"/>
          </a:xfrm>
          <a:prstGeom prst="rect">
            <a:avLst/>
          </a:prstGeom>
          <a:noFill/>
          <a:ln w="9525">
            <a:noFill/>
            <a:miter lim="800000"/>
            <a:headEnd/>
            <a:tailEnd/>
          </a:ln>
        </p:spPr>
      </p:pic>
      <p:pic>
        <p:nvPicPr>
          <p:cNvPr id="6" name="Рисунок 5"/>
          <p:cNvPicPr>
            <a:picLocks noChangeAspect="1" noChangeArrowheads="1"/>
          </p:cNvPicPr>
          <p:nvPr/>
        </p:nvPicPr>
        <p:blipFill>
          <a:blip r:embed="rId4" cstate="print"/>
          <a:srcRect/>
          <a:stretch>
            <a:fillRect/>
          </a:stretch>
        </p:blipFill>
        <p:spPr bwMode="auto">
          <a:xfrm>
            <a:off x="8143875" y="2571750"/>
            <a:ext cx="809625" cy="390525"/>
          </a:xfrm>
          <a:prstGeom prst="rect">
            <a:avLst/>
          </a:prstGeom>
          <a:noFill/>
          <a:ln w="9525">
            <a:noFill/>
            <a:miter lim="800000"/>
            <a:headEnd/>
            <a:tailEnd/>
          </a:ln>
        </p:spPr>
      </p:pic>
      <p:pic>
        <p:nvPicPr>
          <p:cNvPr id="7" name="Рисунок 6"/>
          <p:cNvPicPr>
            <a:picLocks noChangeAspect="1" noChangeArrowheads="1"/>
          </p:cNvPicPr>
          <p:nvPr/>
        </p:nvPicPr>
        <p:blipFill>
          <a:blip r:embed="rId5" cstate="print"/>
          <a:srcRect/>
          <a:stretch>
            <a:fillRect/>
          </a:stretch>
        </p:blipFill>
        <p:spPr bwMode="auto">
          <a:xfrm>
            <a:off x="7072313" y="3143250"/>
            <a:ext cx="704850" cy="390525"/>
          </a:xfrm>
          <a:prstGeom prst="rect">
            <a:avLst/>
          </a:prstGeom>
          <a:noFill/>
          <a:ln w="9525">
            <a:noFill/>
            <a:miter lim="800000"/>
            <a:headEnd/>
            <a:tailEnd/>
          </a:ln>
        </p:spPr>
      </p:pic>
      <p:pic>
        <p:nvPicPr>
          <p:cNvPr id="8" name="Рисунок 7"/>
          <p:cNvPicPr>
            <a:picLocks noChangeAspect="1" noChangeArrowheads="1"/>
          </p:cNvPicPr>
          <p:nvPr/>
        </p:nvPicPr>
        <p:blipFill>
          <a:blip r:embed="rId3" cstate="print"/>
          <a:srcRect/>
          <a:stretch>
            <a:fillRect/>
          </a:stretch>
        </p:blipFill>
        <p:spPr bwMode="auto">
          <a:xfrm>
            <a:off x="3214688" y="3571875"/>
            <a:ext cx="923925" cy="161925"/>
          </a:xfrm>
          <a:prstGeom prst="rect">
            <a:avLst/>
          </a:prstGeom>
          <a:noFill/>
          <a:ln w="9525">
            <a:noFill/>
            <a:miter lim="800000"/>
            <a:headEnd/>
            <a:tailEnd/>
          </a:ln>
        </p:spPr>
      </p:pic>
      <p:pic>
        <p:nvPicPr>
          <p:cNvPr id="9" name="Рисунок 8"/>
          <p:cNvPicPr>
            <a:picLocks noChangeAspect="1" noChangeArrowheads="1"/>
          </p:cNvPicPr>
          <p:nvPr/>
        </p:nvPicPr>
        <p:blipFill>
          <a:blip r:embed="rId6" cstate="print"/>
          <a:srcRect/>
          <a:stretch>
            <a:fillRect/>
          </a:stretch>
        </p:blipFill>
        <p:spPr bwMode="auto">
          <a:xfrm>
            <a:off x="8358188" y="3571875"/>
            <a:ext cx="676275" cy="161925"/>
          </a:xfrm>
          <a:prstGeom prst="rect">
            <a:avLst/>
          </a:prstGeom>
          <a:noFill/>
          <a:ln w="9525">
            <a:noFill/>
            <a:miter lim="800000"/>
            <a:headEnd/>
            <a:tailEnd/>
          </a:ln>
        </p:spPr>
      </p:pic>
      <p:pic>
        <p:nvPicPr>
          <p:cNvPr id="10" name="Рисунок 9"/>
          <p:cNvPicPr>
            <a:picLocks noChangeAspect="1" noChangeArrowheads="1"/>
          </p:cNvPicPr>
          <p:nvPr/>
        </p:nvPicPr>
        <p:blipFill>
          <a:blip r:embed="rId5" cstate="print"/>
          <a:srcRect/>
          <a:stretch>
            <a:fillRect/>
          </a:stretch>
        </p:blipFill>
        <p:spPr bwMode="auto">
          <a:xfrm>
            <a:off x="2143125" y="3786188"/>
            <a:ext cx="704850" cy="390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par>
                                <p:cTn id="11" presetID="21" presetClass="entr" presetSubtype="4"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4)">
                                      <p:cBhvr>
                                        <p:cTn id="13" dur="2000"/>
                                        <p:tgtEl>
                                          <p:spTgt spid="3">
                                            <p:txEl>
                                              <p:pRg st="0" end="0"/>
                                            </p:txEl>
                                          </p:spTgt>
                                        </p:tgtEl>
                                      </p:cBhvr>
                                    </p:animEffect>
                                  </p:childTnLst>
                                </p:cTn>
                              </p:par>
                              <p:par>
                                <p:cTn id="14" presetID="18" presetClass="entr" presetSubtype="1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trips(downLeft)">
                                      <p:cBhvr>
                                        <p:cTn id="16" dur="500"/>
                                        <p:tgtEl>
                                          <p:spTgt spid="4"/>
                                        </p:tgtEl>
                                      </p:cBhvr>
                                    </p:animEffect>
                                  </p:childTnLst>
                                </p:cTn>
                              </p:par>
                              <p:par>
                                <p:cTn id="17" presetID="18" presetClass="entr" presetSubtype="1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trips(downLeft)">
                                      <p:cBhvr>
                                        <p:cTn id="19" dur="500"/>
                                        <p:tgtEl>
                                          <p:spTgt spid="5"/>
                                        </p:tgtEl>
                                      </p:cBhvr>
                                    </p:animEffect>
                                  </p:childTnLst>
                                </p:cTn>
                              </p:par>
                              <p:par>
                                <p:cTn id="20" presetID="18" presetClass="entr" presetSubtype="12"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trips(downLeft)">
                                      <p:cBhvr>
                                        <p:cTn id="22" dur="500"/>
                                        <p:tgtEl>
                                          <p:spTgt spid="6"/>
                                        </p:tgtEl>
                                      </p:cBhvr>
                                    </p:animEffect>
                                  </p:childTnLst>
                                </p:cTn>
                              </p:par>
                              <p:par>
                                <p:cTn id="23" presetID="18" presetClass="entr" presetSubtype="1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strips(downLeft)">
                                      <p:cBhvr>
                                        <p:cTn id="25" dur="500"/>
                                        <p:tgtEl>
                                          <p:spTgt spid="7"/>
                                        </p:tgtEl>
                                      </p:cBhvr>
                                    </p:animEffect>
                                  </p:childTnLst>
                                </p:cTn>
                              </p:par>
                              <p:par>
                                <p:cTn id="26" presetID="18" presetClass="entr" presetSubtype="1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strips(downLeft)">
                                      <p:cBhvr>
                                        <p:cTn id="28" dur="500"/>
                                        <p:tgtEl>
                                          <p:spTgt spid="8"/>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5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strips(downLeft)">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1143000"/>
          </a:xfrm>
        </p:spPr>
        <p:txBody>
          <a:bodyPr rtlCol="0">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u-RU" b="1" i="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Функция </a:t>
            </a:r>
            <a:r>
              <a:rPr lang="ru-RU" b="1" i="1" u="sng"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arcctg</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89090" name="Содержимое 3"/>
          <p:cNvPicPr>
            <a:picLocks noGrp="1"/>
          </p:cNvPicPr>
          <p:nvPr>
            <p:ph idx="1"/>
          </p:nvPr>
        </p:nvPicPr>
        <p:blipFill>
          <a:blip r:embed="rId2" cstate="print"/>
          <a:srcRect/>
          <a:stretch>
            <a:fillRect/>
          </a:stretch>
        </p:blipFill>
        <p:spPr>
          <a:xfrm>
            <a:off x="428625" y="1285875"/>
            <a:ext cx="8143875" cy="4929188"/>
          </a:xfrm>
        </p:spPr>
      </p:pic>
      <p:sp>
        <p:nvSpPr>
          <p:cNvPr id="5" name="Стрелка вниз 4"/>
          <p:cNvSpPr/>
          <p:nvPr/>
        </p:nvSpPr>
        <p:spPr>
          <a:xfrm>
            <a:off x="357188" y="428625"/>
            <a:ext cx="214312" cy="50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191 0.0588 C 0.03056 0.06042 0.06303 0.06227 0.09341 0.06505 C 0.12379 0.06783 0.15539 0.07222 0.18021 0.07616 C 0.20504 0.0801 0.22049 0.08218 0.24219 0.08889 C 0.26389 0.0956 0.2908 0.10463 0.31007 0.11597 C 0.32934 0.12732 0.34514 0.14213 0.35764 0.15718 C 0.37014 0.17222 0.37691 0.18912 0.38507 0.20648 C 0.39323 0.22385 0.40035 0.24167 0.40643 0.26204 C 0.4125 0.28241 0.41754 0.3081 0.42188 0.32871 C 0.42622 0.34931 0.4257 0.35162 0.43264 0.38588 C 0.43959 0.42014 0.45313 0.49468 0.46355 0.53496 C 0.47396 0.57523 0.48073 0.60139 0.49462 0.62709 C 0.50851 0.65255 0.52431 0.67107 0.54688 0.68727 C 0.56945 0.70347 0.59358 0.71412 0.63021 0.72385 C 0.66684 0.73334 0.72605 0.74144 0.76719 0.74607 C 0.80834 0.75047 0.84254 0.7507 0.87674 0.75093 " pathEditMode="relative" ptsTypes="aaa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функции </a:t>
            </a:r>
            <a:r>
              <a:rPr lang="ru-RU"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y=arcctg</a:t>
            </a: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ru-RU"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x</a:t>
            </a: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Содержимое 2"/>
          <p:cNvSpPr>
            <a:spLocks noGrp="1"/>
          </p:cNvSpPr>
          <p:nvPr>
            <p:ph idx="1"/>
          </p:nvPr>
        </p:nvSpPr>
        <p:spPr/>
        <p:txBody>
          <a:bodyPr/>
          <a:lstStyle/>
          <a:p>
            <a:pPr eaLnBrk="1" hangingPunct="1"/>
            <a:r>
              <a:rPr lang="ru-RU" sz="2000" smtClean="0"/>
              <a:t>Арккотангенсом числа m называется такое значение угла x, для которого</a:t>
            </a:r>
          </a:p>
          <a:p>
            <a:pPr eaLnBrk="1" hangingPunct="1"/>
            <a:endParaRPr lang="ru-RU" smtClean="0"/>
          </a:p>
        </p:txBody>
      </p:sp>
      <p:pic>
        <p:nvPicPr>
          <p:cNvPr id="4" name="Рисунок 3"/>
          <p:cNvPicPr>
            <a:picLocks noChangeAspect="1" noChangeArrowheads="1"/>
          </p:cNvPicPr>
          <p:nvPr/>
        </p:nvPicPr>
        <p:blipFill>
          <a:blip r:embed="rId2" cstate="print"/>
          <a:srcRect/>
          <a:stretch>
            <a:fillRect/>
          </a:stretch>
        </p:blipFill>
        <p:spPr bwMode="auto">
          <a:xfrm>
            <a:off x="2000250" y="2000250"/>
            <a:ext cx="2495550" cy="300038"/>
          </a:xfrm>
          <a:prstGeom prst="rect">
            <a:avLst/>
          </a:prstGeom>
          <a:noFill/>
          <a:ln w="9525">
            <a:noFill/>
            <a:miter lim="800000"/>
            <a:headEnd/>
            <a:tailEnd/>
          </a:ln>
        </p:spPr>
      </p:pic>
      <p:sp>
        <p:nvSpPr>
          <p:cNvPr id="5" name="TextBox 4"/>
          <p:cNvSpPr txBox="1">
            <a:spLocks noChangeArrowheads="1"/>
          </p:cNvSpPr>
          <p:nvPr/>
        </p:nvSpPr>
        <p:spPr bwMode="auto">
          <a:xfrm>
            <a:off x="714375" y="2571750"/>
            <a:ext cx="7286625" cy="923925"/>
          </a:xfrm>
          <a:prstGeom prst="rect">
            <a:avLst/>
          </a:prstGeom>
          <a:noFill/>
          <a:ln w="9525">
            <a:noFill/>
            <a:miter lim="800000"/>
            <a:headEnd/>
            <a:tailEnd/>
          </a:ln>
        </p:spPr>
        <p:txBody>
          <a:bodyPr>
            <a:spAutoFit/>
          </a:bodyPr>
          <a:lstStyle/>
          <a:p>
            <a:r>
              <a:rPr lang="ru-RU">
                <a:latin typeface="Calibri" pitchFamily="34" charset="0"/>
              </a:rPr>
              <a:t>Функция                          непрерывна и ограничена на всей своей числовой прямой. Функция                        является строго убывающей.</a:t>
            </a:r>
          </a:p>
          <a:p>
            <a:endParaRPr lang="ru-RU">
              <a:latin typeface="Calibri" pitchFamily="34" charset="0"/>
            </a:endParaRPr>
          </a:p>
        </p:txBody>
      </p:sp>
      <p:pic>
        <p:nvPicPr>
          <p:cNvPr id="6" name="Рисунок 5"/>
          <p:cNvPicPr>
            <a:picLocks noChangeAspect="1" noChangeArrowheads="1"/>
          </p:cNvPicPr>
          <p:nvPr/>
        </p:nvPicPr>
        <p:blipFill>
          <a:blip r:embed="rId3" cstate="print"/>
          <a:srcRect/>
          <a:stretch>
            <a:fillRect/>
          </a:stretch>
        </p:blipFill>
        <p:spPr bwMode="auto">
          <a:xfrm>
            <a:off x="1785938" y="2643188"/>
            <a:ext cx="1081087" cy="223837"/>
          </a:xfrm>
          <a:prstGeom prst="rect">
            <a:avLst/>
          </a:prstGeom>
          <a:noFill/>
          <a:ln w="9525">
            <a:noFill/>
            <a:miter lim="800000"/>
            <a:headEnd/>
            <a:tailEnd/>
          </a:ln>
        </p:spPr>
      </p:pic>
      <p:pic>
        <p:nvPicPr>
          <p:cNvPr id="7" name="Рисунок 6"/>
          <p:cNvPicPr>
            <a:picLocks noChangeAspect="1" noChangeArrowheads="1"/>
          </p:cNvPicPr>
          <p:nvPr/>
        </p:nvPicPr>
        <p:blipFill>
          <a:blip r:embed="rId3" cstate="print"/>
          <a:srcRect/>
          <a:stretch>
            <a:fillRect/>
          </a:stretch>
        </p:blipFill>
        <p:spPr bwMode="auto">
          <a:xfrm>
            <a:off x="3500438" y="2928938"/>
            <a:ext cx="1162050" cy="214312"/>
          </a:xfrm>
          <a:prstGeom prst="rect">
            <a:avLst/>
          </a:prstGeom>
          <a:noFill/>
          <a:ln w="9525">
            <a:noFill/>
            <a:miter lim="800000"/>
            <a:headEnd/>
            <a:tailEnd/>
          </a:ln>
        </p:spPr>
      </p:pic>
      <p:sp>
        <p:nvSpPr>
          <p:cNvPr id="8" name="TextBox 7"/>
          <p:cNvSpPr txBox="1">
            <a:spLocks noChangeArrowheads="1"/>
          </p:cNvSpPr>
          <p:nvPr/>
        </p:nvSpPr>
        <p:spPr bwMode="auto">
          <a:xfrm>
            <a:off x="714375" y="3429000"/>
            <a:ext cx="7429500" cy="369888"/>
          </a:xfrm>
          <a:prstGeom prst="rect">
            <a:avLst/>
          </a:prstGeom>
          <a:noFill/>
          <a:ln w="9525">
            <a:noFill/>
            <a:miter lim="800000"/>
            <a:headEnd/>
            <a:tailEnd/>
          </a:ln>
        </p:spPr>
        <p:txBody>
          <a:bodyPr>
            <a:spAutoFit/>
          </a:bodyPr>
          <a:lstStyle/>
          <a:p>
            <a:r>
              <a:rPr lang="ru-RU">
                <a:latin typeface="Calibri" pitchFamily="34" charset="0"/>
              </a:rPr>
              <a:t>♦ </a:t>
            </a:r>
          </a:p>
        </p:txBody>
      </p:sp>
      <p:pic>
        <p:nvPicPr>
          <p:cNvPr id="9" name="Рисунок 8"/>
          <p:cNvPicPr>
            <a:picLocks noChangeAspect="1" noChangeArrowheads="1"/>
          </p:cNvPicPr>
          <p:nvPr/>
        </p:nvPicPr>
        <p:blipFill>
          <a:blip r:embed="rId4" cstate="print"/>
          <a:srcRect/>
          <a:stretch>
            <a:fillRect/>
          </a:stretch>
        </p:blipFill>
        <p:spPr bwMode="auto">
          <a:xfrm>
            <a:off x="1071563" y="3500438"/>
            <a:ext cx="1457325" cy="200025"/>
          </a:xfrm>
          <a:prstGeom prst="rect">
            <a:avLst/>
          </a:prstGeom>
          <a:noFill/>
          <a:ln w="9525">
            <a:noFill/>
            <a:miter lim="800000"/>
            <a:headEnd/>
            <a:tailEnd/>
          </a:ln>
        </p:spPr>
      </p:pic>
      <p:sp>
        <p:nvSpPr>
          <p:cNvPr id="10" name="TextBox 9"/>
          <p:cNvSpPr txBox="1">
            <a:spLocks noChangeArrowheads="1"/>
          </p:cNvSpPr>
          <p:nvPr/>
        </p:nvSpPr>
        <p:spPr bwMode="auto">
          <a:xfrm>
            <a:off x="2714625" y="3429000"/>
            <a:ext cx="1214438" cy="369888"/>
          </a:xfrm>
          <a:prstGeom prst="rect">
            <a:avLst/>
          </a:prstGeom>
          <a:noFill/>
          <a:ln w="9525">
            <a:noFill/>
            <a:miter lim="800000"/>
            <a:headEnd/>
            <a:tailEnd/>
          </a:ln>
        </p:spPr>
        <p:txBody>
          <a:bodyPr>
            <a:spAutoFit/>
          </a:bodyPr>
          <a:lstStyle/>
          <a:p>
            <a:r>
              <a:rPr lang="ru-RU">
                <a:latin typeface="Calibri" pitchFamily="34" charset="0"/>
              </a:rPr>
              <a:t>При </a:t>
            </a:r>
          </a:p>
        </p:txBody>
      </p:sp>
      <p:pic>
        <p:nvPicPr>
          <p:cNvPr id="11" name="Рисунок 10"/>
          <p:cNvPicPr>
            <a:picLocks noChangeAspect="1" noChangeArrowheads="1"/>
          </p:cNvPicPr>
          <p:nvPr/>
        </p:nvPicPr>
        <p:blipFill>
          <a:blip r:embed="rId5" cstate="print"/>
          <a:srcRect/>
          <a:stretch>
            <a:fillRect/>
          </a:stretch>
        </p:blipFill>
        <p:spPr bwMode="auto">
          <a:xfrm>
            <a:off x="3357563" y="3500438"/>
            <a:ext cx="681037" cy="228600"/>
          </a:xfrm>
          <a:prstGeom prst="rect">
            <a:avLst/>
          </a:prstGeom>
          <a:noFill/>
          <a:ln w="9525">
            <a:noFill/>
            <a:miter lim="800000"/>
            <a:headEnd/>
            <a:tailEnd/>
          </a:ln>
        </p:spPr>
      </p:pic>
      <p:sp>
        <p:nvSpPr>
          <p:cNvPr id="12" name="TextBox 11"/>
          <p:cNvSpPr txBox="1">
            <a:spLocks noChangeArrowheads="1"/>
          </p:cNvSpPr>
          <p:nvPr/>
        </p:nvSpPr>
        <p:spPr bwMode="auto">
          <a:xfrm>
            <a:off x="714375" y="4000500"/>
            <a:ext cx="285750" cy="369888"/>
          </a:xfrm>
          <a:prstGeom prst="rect">
            <a:avLst/>
          </a:prstGeom>
          <a:noFill/>
          <a:ln w="9525">
            <a:noFill/>
            <a:miter lim="800000"/>
            <a:headEnd/>
            <a:tailEnd/>
          </a:ln>
        </p:spPr>
        <p:txBody>
          <a:bodyPr>
            <a:spAutoFit/>
          </a:bodyPr>
          <a:lstStyle/>
          <a:p>
            <a:r>
              <a:rPr lang="ru-RU">
                <a:latin typeface="Calibri" pitchFamily="34" charset="0"/>
              </a:rPr>
              <a:t>♦</a:t>
            </a:r>
          </a:p>
        </p:txBody>
      </p:sp>
      <p:pic>
        <p:nvPicPr>
          <p:cNvPr id="14" name="Рисунок 13"/>
          <p:cNvPicPr>
            <a:picLocks noChangeAspect="1" noChangeArrowheads="1"/>
          </p:cNvPicPr>
          <p:nvPr/>
        </p:nvPicPr>
        <p:blipFill>
          <a:blip r:embed="rId6" cstate="print"/>
          <a:srcRect/>
          <a:stretch>
            <a:fillRect/>
          </a:stretch>
        </p:blipFill>
        <p:spPr bwMode="auto">
          <a:xfrm>
            <a:off x="1071563" y="4071938"/>
            <a:ext cx="1719262" cy="242887"/>
          </a:xfrm>
          <a:prstGeom prst="rect">
            <a:avLst/>
          </a:prstGeom>
          <a:noFill/>
          <a:ln w="9525">
            <a:noFill/>
            <a:miter lim="800000"/>
            <a:headEnd/>
            <a:tailEnd/>
          </a:ln>
        </p:spPr>
      </p:pic>
      <p:sp>
        <p:nvSpPr>
          <p:cNvPr id="15" name="TextBox 14"/>
          <p:cNvSpPr txBox="1">
            <a:spLocks noChangeArrowheads="1"/>
          </p:cNvSpPr>
          <p:nvPr/>
        </p:nvSpPr>
        <p:spPr bwMode="auto">
          <a:xfrm>
            <a:off x="2928938" y="4071938"/>
            <a:ext cx="3143250" cy="369887"/>
          </a:xfrm>
          <a:prstGeom prst="rect">
            <a:avLst/>
          </a:prstGeom>
          <a:noFill/>
          <a:ln w="9525">
            <a:noFill/>
            <a:miter lim="800000"/>
            <a:headEnd/>
            <a:tailEnd/>
          </a:ln>
        </p:spPr>
        <p:txBody>
          <a:bodyPr>
            <a:spAutoFit/>
          </a:bodyPr>
          <a:lstStyle/>
          <a:p>
            <a:r>
              <a:rPr lang="ru-RU">
                <a:latin typeface="Calibri" pitchFamily="34" charset="0"/>
              </a:rPr>
              <a:t>При 0 &lt; y &lt; π,</a:t>
            </a:r>
          </a:p>
        </p:txBody>
      </p:sp>
      <p:sp>
        <p:nvSpPr>
          <p:cNvPr id="18" name="TextBox 17"/>
          <p:cNvSpPr txBox="1">
            <a:spLocks noChangeArrowheads="1"/>
          </p:cNvSpPr>
          <p:nvPr/>
        </p:nvSpPr>
        <p:spPr bwMode="auto">
          <a:xfrm>
            <a:off x="714375" y="4500563"/>
            <a:ext cx="142875" cy="369887"/>
          </a:xfrm>
          <a:prstGeom prst="rect">
            <a:avLst/>
          </a:prstGeom>
          <a:noFill/>
          <a:ln w="9525">
            <a:noFill/>
            <a:miter lim="800000"/>
            <a:headEnd/>
            <a:tailEnd/>
          </a:ln>
        </p:spPr>
        <p:txBody>
          <a:bodyPr>
            <a:spAutoFit/>
          </a:bodyPr>
          <a:lstStyle/>
          <a:p>
            <a:r>
              <a:rPr lang="ru-RU">
                <a:latin typeface="Calibri" pitchFamily="34" charset="0"/>
              </a:rPr>
              <a:t>♦</a:t>
            </a:r>
          </a:p>
        </p:txBody>
      </p:sp>
      <p:pic>
        <p:nvPicPr>
          <p:cNvPr id="19" name="Рисунок 18"/>
          <p:cNvPicPr>
            <a:picLocks noChangeAspect="1" noChangeArrowheads="1"/>
          </p:cNvPicPr>
          <p:nvPr/>
        </p:nvPicPr>
        <p:blipFill>
          <a:blip r:embed="rId7" cstate="print"/>
          <a:srcRect/>
          <a:stretch>
            <a:fillRect/>
          </a:stretch>
        </p:blipFill>
        <p:spPr bwMode="auto">
          <a:xfrm>
            <a:off x="1071563" y="4500563"/>
            <a:ext cx="2224087" cy="314325"/>
          </a:xfrm>
          <a:prstGeom prst="rect">
            <a:avLst/>
          </a:prstGeom>
          <a:noFill/>
          <a:ln w="9525">
            <a:noFill/>
            <a:miter lim="800000"/>
            <a:headEnd/>
            <a:tailEnd/>
          </a:ln>
        </p:spPr>
      </p:pic>
      <p:sp>
        <p:nvSpPr>
          <p:cNvPr id="20" name="TextBox 19"/>
          <p:cNvSpPr txBox="1">
            <a:spLocks noChangeArrowheads="1"/>
          </p:cNvSpPr>
          <p:nvPr/>
        </p:nvSpPr>
        <p:spPr bwMode="auto">
          <a:xfrm>
            <a:off x="714375" y="5072063"/>
            <a:ext cx="142875" cy="369887"/>
          </a:xfrm>
          <a:prstGeom prst="rect">
            <a:avLst/>
          </a:prstGeom>
          <a:noFill/>
          <a:ln w="9525">
            <a:noFill/>
            <a:miter lim="800000"/>
            <a:headEnd/>
            <a:tailEnd/>
          </a:ln>
        </p:spPr>
        <p:txBody>
          <a:bodyPr>
            <a:spAutoFit/>
          </a:bodyPr>
          <a:lstStyle/>
          <a:p>
            <a:r>
              <a:rPr lang="ru-RU">
                <a:latin typeface="Calibri" pitchFamily="34" charset="0"/>
              </a:rPr>
              <a:t>♦</a:t>
            </a:r>
          </a:p>
        </p:txBody>
      </p:sp>
      <p:pic>
        <p:nvPicPr>
          <p:cNvPr id="21" name="Рисунок 20"/>
          <p:cNvPicPr>
            <a:picLocks noChangeAspect="1" noChangeArrowheads="1"/>
          </p:cNvPicPr>
          <p:nvPr/>
        </p:nvPicPr>
        <p:blipFill>
          <a:blip r:embed="rId8" cstate="print"/>
          <a:srcRect/>
          <a:stretch>
            <a:fillRect/>
          </a:stretch>
        </p:blipFill>
        <p:spPr bwMode="auto">
          <a:xfrm>
            <a:off x="1071563" y="5072063"/>
            <a:ext cx="1843087" cy="314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par>
                                <p:cTn id="11" presetID="55"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0" end="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1000"/>
                                        <p:tgtEl>
                                          <p:spTgt spid="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linds(horizontal)">
                                      <p:cBhvr>
                                        <p:cTn id="21" dur="1000"/>
                                        <p:tgtEl>
                                          <p:spTgt spid="5"/>
                                        </p:tgtEl>
                                      </p:cBhvr>
                                    </p:animEffect>
                                  </p:childTnLst>
                                </p:cTn>
                              </p:par>
                              <p:par>
                                <p:cTn id="22" presetID="3" presetClass="entr" presetSubtype="1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1000"/>
                                        <p:tgtEl>
                                          <p:spTgt spid="6"/>
                                        </p:tgtEl>
                                      </p:cBhvr>
                                    </p:animEffect>
                                  </p:childTnLst>
                                </p:cTn>
                              </p:par>
                              <p:par>
                                <p:cTn id="25" presetID="3" presetClass="entr" presetSubtype="1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1000"/>
                                        <p:tgtEl>
                                          <p:spTgt spid="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1000"/>
                                        <p:tgtEl>
                                          <p:spTgt spid="8"/>
                                        </p:tgtEl>
                                      </p:cBhvr>
                                    </p:animEffect>
                                  </p:childTnLst>
                                </p:cTn>
                              </p:par>
                              <p:par>
                                <p:cTn id="31" presetID="3" presetClass="entr" presetSubtype="1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linds(horizontal)">
                                      <p:cBhvr>
                                        <p:cTn id="33" dur="1000"/>
                                        <p:tgtEl>
                                          <p:spTgt spid="9"/>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linds(horizontal)">
                                      <p:cBhvr>
                                        <p:cTn id="36" dur="1000"/>
                                        <p:tgtEl>
                                          <p:spTgt spid="10"/>
                                        </p:tgtEl>
                                      </p:cBhvr>
                                    </p:animEffect>
                                  </p:childTnLst>
                                </p:cTn>
                              </p:par>
                              <p:par>
                                <p:cTn id="37" presetID="3" presetClass="entr" presetSubtype="1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linds(horizontal)">
                                      <p:cBhvr>
                                        <p:cTn id="39" dur="1000"/>
                                        <p:tgtEl>
                                          <p:spTgt spid="11"/>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1000"/>
                                        <p:tgtEl>
                                          <p:spTgt spid="12"/>
                                        </p:tgtEl>
                                      </p:cBhvr>
                                    </p:animEffect>
                                  </p:childTnLst>
                                </p:cTn>
                              </p:par>
                              <p:par>
                                <p:cTn id="43" presetID="3" presetClass="entr" presetSubtype="1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linds(horizontal)">
                                      <p:cBhvr>
                                        <p:cTn id="45" dur="1000"/>
                                        <p:tgtEl>
                                          <p:spTgt spid="14"/>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linds(horizontal)">
                                      <p:cBhvr>
                                        <p:cTn id="48" dur="1000"/>
                                        <p:tgtEl>
                                          <p:spTgt spid="1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blinds(horizontal)">
                                      <p:cBhvr>
                                        <p:cTn id="51" dur="1000"/>
                                        <p:tgtEl>
                                          <p:spTgt spid="18"/>
                                        </p:tgtEl>
                                      </p:cBhvr>
                                    </p:animEffect>
                                  </p:childTnLst>
                                </p:cTn>
                              </p:par>
                              <p:par>
                                <p:cTn id="52" presetID="3" presetClass="entr" presetSubtype="10"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blinds(horizontal)">
                                      <p:cBhvr>
                                        <p:cTn id="54" dur="1000"/>
                                        <p:tgtEl>
                                          <p:spTgt spid="19"/>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1000"/>
                                        <p:tgtEl>
                                          <p:spTgt spid="20"/>
                                        </p:tgtEl>
                                      </p:cBhvr>
                                    </p:animEffect>
                                  </p:childTnLst>
                                </p:cTn>
                              </p:par>
                              <p:par>
                                <p:cTn id="58" presetID="3" presetClass="entr" presetSubtype="1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linds(horizontal)">
                                      <p:cBhvr>
                                        <p:cTn id="6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2" grpId="0"/>
      <p:bldP spid="15" grpId="0"/>
      <p:bldP spid="18" grpId="0"/>
      <p:bldP spid="2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Свойства функции </a:t>
            </a:r>
            <a:r>
              <a:rPr lang="ru-RU"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arcctg</a:t>
            </a:r>
            <a:endParaRPr lang="ru-RU"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1138" name="Содержимое 2"/>
          <p:cNvSpPr>
            <a:spLocks noGrp="1"/>
          </p:cNvSpPr>
          <p:nvPr>
            <p:ph idx="1"/>
          </p:nvPr>
        </p:nvSpPr>
        <p:spPr/>
        <p:txBody>
          <a:bodyPr/>
          <a:lstStyle/>
          <a:p>
            <a:pPr eaLnBrk="1" hangingPunct="1"/>
            <a:r>
              <a:rPr lang="ru-RU" smtClean="0"/>
              <a:t>•</a:t>
            </a:r>
          </a:p>
          <a:p>
            <a:pPr eaLnBrk="1" hangingPunct="1"/>
            <a:r>
              <a:rPr lang="ru-RU" smtClean="0"/>
              <a:t>•</a:t>
            </a:r>
          </a:p>
          <a:p>
            <a:pPr eaLnBrk="1" hangingPunct="1"/>
            <a:r>
              <a:rPr lang="ru-RU" smtClean="0"/>
              <a:t>•</a:t>
            </a:r>
          </a:p>
          <a:p>
            <a:pPr eaLnBrk="1" hangingPunct="1">
              <a:buFont typeface="Arial" charset="0"/>
              <a:buNone/>
            </a:pPr>
            <a:endParaRPr lang="ru-RU" smtClean="0"/>
          </a:p>
        </p:txBody>
      </p:sp>
      <p:pic>
        <p:nvPicPr>
          <p:cNvPr id="4" name="Рисунок 3"/>
          <p:cNvPicPr/>
          <p:nvPr/>
        </p:nvPicPr>
        <p:blipFill>
          <a:blip r:embed="rId2" cstate="print"/>
          <a:stretch>
            <a:fillRect/>
          </a:stretch>
        </p:blipFill>
        <p:spPr>
          <a:xfrm>
            <a:off x="1142976" y="1643050"/>
            <a:ext cx="2733686" cy="4572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a:spLocks noChangeArrowheads="1"/>
          </p:cNvSpPr>
          <p:nvPr/>
        </p:nvSpPr>
        <p:spPr bwMode="auto">
          <a:xfrm>
            <a:off x="3929063" y="1571625"/>
            <a:ext cx="4357687" cy="646113"/>
          </a:xfrm>
          <a:prstGeom prst="rect">
            <a:avLst/>
          </a:prstGeom>
          <a:noFill/>
          <a:ln w="9525">
            <a:noFill/>
            <a:miter lim="800000"/>
            <a:headEnd/>
            <a:tailEnd/>
          </a:ln>
        </p:spPr>
        <p:txBody>
          <a:bodyPr>
            <a:spAutoFit/>
          </a:bodyPr>
          <a:lstStyle/>
          <a:p>
            <a:r>
              <a:rPr lang="ru-RU">
                <a:latin typeface="Calibri" pitchFamily="34" charset="0"/>
              </a:rPr>
              <a:t>(график функции центрально-симметричен относительно точки</a:t>
            </a:r>
          </a:p>
        </p:txBody>
      </p:sp>
      <p:pic>
        <p:nvPicPr>
          <p:cNvPr id="6" name="Рисунок 5"/>
          <p:cNvPicPr/>
          <p:nvPr/>
        </p:nvPicPr>
        <p:blipFill>
          <a:blip r:embed="rId3" cstate="print"/>
          <a:stretch>
            <a:fillRect/>
          </a:stretch>
        </p:blipFill>
        <p:spPr>
          <a:xfrm>
            <a:off x="7429520" y="1714488"/>
            <a:ext cx="600075" cy="3905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p:cNvPicPr/>
          <p:nvPr/>
        </p:nvPicPr>
        <p:blipFill>
          <a:blip r:embed="rId4" cstate="print"/>
          <a:stretch>
            <a:fillRect/>
          </a:stretch>
        </p:blipFill>
        <p:spPr>
          <a:xfrm>
            <a:off x="1142976" y="2285992"/>
            <a:ext cx="1214442" cy="3000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a:spLocks noChangeArrowheads="1"/>
          </p:cNvSpPr>
          <p:nvPr/>
        </p:nvSpPr>
        <p:spPr bwMode="auto">
          <a:xfrm>
            <a:off x="2500313" y="2286000"/>
            <a:ext cx="1571625" cy="369888"/>
          </a:xfrm>
          <a:prstGeom prst="rect">
            <a:avLst/>
          </a:prstGeom>
          <a:noFill/>
          <a:ln w="9525">
            <a:noFill/>
            <a:miter lim="800000"/>
            <a:headEnd/>
            <a:tailEnd/>
          </a:ln>
        </p:spPr>
        <p:txBody>
          <a:bodyPr>
            <a:spAutoFit/>
          </a:bodyPr>
          <a:lstStyle/>
          <a:p>
            <a:r>
              <a:rPr lang="ru-RU">
                <a:latin typeface="Calibri" pitchFamily="34" charset="0"/>
              </a:rPr>
              <a:t>при любых х.</a:t>
            </a:r>
          </a:p>
        </p:txBody>
      </p:sp>
      <p:pic>
        <p:nvPicPr>
          <p:cNvPr id="9" name="Рисунок 8"/>
          <p:cNvPicPr/>
          <p:nvPr/>
        </p:nvPicPr>
        <p:blipFill>
          <a:blip r:embed="rId5" cstate="print"/>
          <a:stretch>
            <a:fillRect/>
          </a:stretch>
        </p:blipFill>
        <p:spPr>
          <a:xfrm>
            <a:off x="1142976" y="2714620"/>
            <a:ext cx="3286125" cy="571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plus(in)">
                                      <p:cBhvr>
                                        <p:cTn id="10" dur="2000"/>
                                        <p:tgtEl>
                                          <p:spTgt spid="5"/>
                                        </p:tgtEl>
                                      </p:cBhvr>
                                    </p:animEffect>
                                  </p:childTnLst>
                                </p:cTn>
                              </p:par>
                              <p:par>
                                <p:cTn id="11" presetID="13" presetClass="entr" presetSubtype="16"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plus(in)">
                                      <p:cBhvr>
                                        <p:cTn id="13" dur="2000"/>
                                        <p:tgtEl>
                                          <p:spTgt spid="6"/>
                                        </p:tgtEl>
                                      </p:cBhvr>
                                    </p:animEffect>
                                  </p:childTnLst>
                                </p:cTn>
                              </p:par>
                              <p:par>
                                <p:cTn id="14" presetID="13"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plus(in)">
                                      <p:cBhvr>
                                        <p:cTn id="16" dur="2000"/>
                                        <p:tgtEl>
                                          <p:spTgt spid="7"/>
                                        </p:tgtEl>
                                      </p:cBhvr>
                                    </p:animEffect>
                                  </p:childTnLst>
                                </p:cTn>
                              </p:par>
                              <p:par>
                                <p:cTn id="17" presetID="13"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plus(in)">
                                      <p:cBhvr>
                                        <p:cTn id="19" dur="2000"/>
                                        <p:tgtEl>
                                          <p:spTgt spid="8"/>
                                        </p:tgtEl>
                                      </p:cBhvr>
                                    </p:animEffect>
                                  </p:childTnLst>
                                </p:cTn>
                              </p:par>
                              <p:par>
                                <p:cTn id="20" presetID="1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plus(in)">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500042"/>
            <a:ext cx="8229600" cy="1143000"/>
          </a:xfrm>
        </p:spPr>
        <p:txBody>
          <a:bodyPr rtlCol="0">
            <a:normAutofit fontScale="90000"/>
          </a:bodyPr>
          <a:lstStyle/>
          <a:p>
            <a:pPr eaLnBrk="1" fontAlgn="auto" hangingPunct="1">
              <a:spcAft>
                <a:spcPts val="0"/>
              </a:spcAft>
              <a:defRPr/>
            </a:pP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Получение функции </a:t>
            </a:r>
            <a:r>
              <a:rPr lang="ru-RU"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arcctg</a:t>
            </a: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r>
            <a:b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ru-RU" dirty="0" smtClean="0"/>
              <a:t/>
            </a:r>
            <a:br>
              <a:rPr lang="ru-RU" dirty="0" smtClean="0"/>
            </a:br>
            <a:endParaRPr lang="ru-RU" dirty="0"/>
          </a:p>
        </p:txBody>
      </p:sp>
      <p:sp>
        <p:nvSpPr>
          <p:cNvPr id="3" name="Содержимое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ru-RU" dirty="0" smtClean="0"/>
              <a:t>Дана функция            .  На всей своей области определения она является кусочно-монотонной, и, значит, обратное соответствие              функцией не является. Поэтому рассмотрим отрезок, на котором она строго убывает и принимает все свои значения только один раз — (0;</a:t>
            </a:r>
            <a:r>
              <a:rPr lang="ru-RU" dirty="0" err="1" smtClean="0"/>
              <a:t>π</a:t>
            </a:r>
            <a:r>
              <a:rPr lang="ru-RU" dirty="0" smtClean="0"/>
              <a:t>). На этом отрезке           строго убывает и принимает все свои значения только один раз, следовательно, на интервале (0;</a:t>
            </a:r>
            <a:r>
              <a:rPr lang="ru-RU" dirty="0" err="1" smtClean="0"/>
              <a:t>π</a:t>
            </a:r>
            <a:r>
              <a:rPr lang="ru-RU" dirty="0" smtClean="0"/>
              <a:t>) существует обратная функция              , график которой симметричен графику                 на отрезке (0;</a:t>
            </a:r>
            <a:r>
              <a:rPr lang="ru-RU" dirty="0" err="1" smtClean="0"/>
              <a:t>π</a:t>
            </a:r>
            <a:r>
              <a:rPr lang="ru-RU" dirty="0" smtClean="0"/>
              <a:t>) относительно прямой </a:t>
            </a:r>
            <a:r>
              <a:rPr lang="ru-RU" dirty="0" err="1" smtClean="0"/>
              <a:t>y</a:t>
            </a:r>
            <a:r>
              <a:rPr lang="ru-RU" dirty="0" smtClean="0"/>
              <a:t> = </a:t>
            </a:r>
            <a:r>
              <a:rPr lang="ru-RU" dirty="0" err="1" smtClean="0"/>
              <a:t>x</a:t>
            </a:r>
            <a:r>
              <a:rPr lang="ru-RU" dirty="0" smtClean="0"/>
              <a:t>. График симметричен к арктангенсу</a:t>
            </a:r>
          </a:p>
          <a:p>
            <a:pPr eaLnBrk="1" fontAlgn="auto" hangingPunct="1">
              <a:spcAft>
                <a:spcPts val="0"/>
              </a:spcAft>
              <a:buFont typeface="Arial" pitchFamily="34" charset="0"/>
              <a:buChar char="•"/>
              <a:defRPr/>
            </a:pPr>
            <a:endParaRPr lang="ru-RU" dirty="0"/>
          </a:p>
        </p:txBody>
      </p:sp>
      <p:pic>
        <p:nvPicPr>
          <p:cNvPr id="92163" name="Рисунок 3"/>
          <p:cNvPicPr>
            <a:picLocks noChangeAspect="1" noChangeArrowheads="1"/>
          </p:cNvPicPr>
          <p:nvPr/>
        </p:nvPicPr>
        <p:blipFill>
          <a:blip r:embed="rId2" cstate="print"/>
          <a:srcRect/>
          <a:stretch>
            <a:fillRect/>
          </a:stretch>
        </p:blipFill>
        <p:spPr bwMode="auto">
          <a:xfrm>
            <a:off x="3000375" y="1714500"/>
            <a:ext cx="771525" cy="161925"/>
          </a:xfrm>
          <a:prstGeom prst="rect">
            <a:avLst/>
          </a:prstGeom>
          <a:noFill/>
          <a:ln w="9525">
            <a:noFill/>
            <a:miter lim="800000"/>
            <a:headEnd/>
            <a:tailEnd/>
          </a:ln>
        </p:spPr>
      </p:pic>
      <p:pic>
        <p:nvPicPr>
          <p:cNvPr id="92164" name="Рисунок 4"/>
          <p:cNvPicPr>
            <a:picLocks noChangeAspect="1" noChangeArrowheads="1"/>
          </p:cNvPicPr>
          <p:nvPr/>
        </p:nvPicPr>
        <p:blipFill>
          <a:blip r:embed="rId3" cstate="print"/>
          <a:srcRect/>
          <a:stretch>
            <a:fillRect/>
          </a:stretch>
        </p:blipFill>
        <p:spPr bwMode="auto">
          <a:xfrm>
            <a:off x="5357813" y="2357438"/>
            <a:ext cx="1019175" cy="161925"/>
          </a:xfrm>
          <a:prstGeom prst="rect">
            <a:avLst/>
          </a:prstGeom>
          <a:noFill/>
          <a:ln w="9525">
            <a:noFill/>
            <a:miter lim="800000"/>
            <a:headEnd/>
            <a:tailEnd/>
          </a:ln>
        </p:spPr>
      </p:pic>
      <p:pic>
        <p:nvPicPr>
          <p:cNvPr id="92165" name="Рисунок 5"/>
          <p:cNvPicPr>
            <a:picLocks noChangeAspect="1" noChangeArrowheads="1"/>
          </p:cNvPicPr>
          <p:nvPr/>
        </p:nvPicPr>
        <p:blipFill>
          <a:blip r:embed="rId2" cstate="print"/>
          <a:srcRect/>
          <a:stretch>
            <a:fillRect/>
          </a:stretch>
        </p:blipFill>
        <p:spPr bwMode="auto">
          <a:xfrm>
            <a:off x="6929438" y="3357563"/>
            <a:ext cx="771525" cy="161925"/>
          </a:xfrm>
          <a:prstGeom prst="rect">
            <a:avLst/>
          </a:prstGeom>
          <a:noFill/>
          <a:ln w="9525">
            <a:noFill/>
            <a:miter lim="800000"/>
            <a:headEnd/>
            <a:tailEnd/>
          </a:ln>
        </p:spPr>
      </p:pic>
      <p:pic>
        <p:nvPicPr>
          <p:cNvPr id="92166" name="Рисунок 6"/>
          <p:cNvPicPr>
            <a:picLocks noChangeAspect="1" noChangeArrowheads="1"/>
          </p:cNvPicPr>
          <p:nvPr/>
        </p:nvPicPr>
        <p:blipFill>
          <a:blip r:embed="rId3" cstate="print"/>
          <a:srcRect/>
          <a:stretch>
            <a:fillRect/>
          </a:stretch>
        </p:blipFill>
        <p:spPr bwMode="auto">
          <a:xfrm>
            <a:off x="5286375" y="4357688"/>
            <a:ext cx="1019175" cy="161925"/>
          </a:xfrm>
          <a:prstGeom prst="rect">
            <a:avLst/>
          </a:prstGeom>
          <a:noFill/>
          <a:ln w="9525">
            <a:noFill/>
            <a:miter lim="800000"/>
            <a:headEnd/>
            <a:tailEnd/>
          </a:ln>
        </p:spPr>
      </p:pic>
      <p:pic>
        <p:nvPicPr>
          <p:cNvPr id="92167" name="Рисунок 7"/>
          <p:cNvPicPr>
            <a:picLocks noChangeAspect="1" noChangeArrowheads="1"/>
          </p:cNvPicPr>
          <p:nvPr/>
        </p:nvPicPr>
        <p:blipFill>
          <a:blip r:embed="rId2" cstate="print"/>
          <a:srcRect/>
          <a:stretch>
            <a:fillRect/>
          </a:stretch>
        </p:blipFill>
        <p:spPr bwMode="auto">
          <a:xfrm>
            <a:off x="5643563" y="4714875"/>
            <a:ext cx="771525" cy="161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Функция </a:t>
            </a:r>
            <a:r>
              <a:rPr lang="ru-RU"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arcsec</a:t>
            </a:r>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r>
            <a:b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endParaRPr lang="ru-RU"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4" name="Содержимое 3"/>
          <p:cNvPicPr>
            <a:picLocks noGrp="1"/>
          </p:cNvPicPr>
          <p:nvPr>
            <p:ph idx="1"/>
          </p:nvPr>
        </p:nvPicPr>
        <p:blipFill>
          <a:blip r:embed="rId2" cstate="print"/>
          <a:stretch>
            <a:fillRect/>
          </a:stretch>
        </p:blipFill>
        <p:spPr>
          <a:xfrm>
            <a:off x="3571868" y="1785926"/>
            <a:ext cx="1962150" cy="45720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5" name="TextBox 4"/>
          <p:cNvSpPr txBox="1"/>
          <p:nvPr/>
        </p:nvSpPr>
        <p:spPr>
          <a:xfrm>
            <a:off x="2857488" y="2786058"/>
            <a:ext cx="5072098" cy="923330"/>
          </a:xfrm>
          <a:prstGeom prst="rect">
            <a:avLst/>
          </a:prstGeom>
          <a:noFill/>
        </p:spPr>
        <p:txBody>
          <a:bodyPr>
            <a:spAutoFit/>
          </a:bodyPr>
          <a:lstStyle/>
          <a:p>
            <a:pPr fontAlgn="auto">
              <a:spcBef>
                <a:spcPts val="0"/>
              </a:spcBef>
              <a:spcAft>
                <a:spcPts val="0"/>
              </a:spcAft>
              <a:defRPr/>
            </a:pPr>
            <a:r>
              <a:rPr lang="ru-RU"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Функция </a:t>
            </a:r>
            <a:r>
              <a:rPr lang="ru-RU"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arccosec</a:t>
            </a:r>
            <a:endParaRPr lang="ru-RU"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ru-RU" dirty="0">
              <a:latin typeface="+mn-lt"/>
              <a:cs typeface="+mn-cs"/>
            </a:endParaRPr>
          </a:p>
        </p:txBody>
      </p:sp>
      <p:pic>
        <p:nvPicPr>
          <p:cNvPr id="6" name="Рисунок 5"/>
          <p:cNvPicPr/>
          <p:nvPr/>
        </p:nvPicPr>
        <p:blipFill>
          <a:blip r:embed="rId3" cstate="print"/>
          <a:stretch>
            <a:fillRect/>
          </a:stretch>
        </p:blipFill>
        <p:spPr>
          <a:xfrm>
            <a:off x="3714744" y="4500570"/>
            <a:ext cx="2114550" cy="45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par>
                                <p:cTn id="11" presetID="5"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3"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plus(in)">
                                      <p:cBhvr>
                                        <p:cTn id="18" dur="2000"/>
                                        <p:tgtEl>
                                          <p:spTgt spid="5"/>
                                        </p:tgtEl>
                                      </p:cBhvr>
                                    </p:animEffect>
                                  </p:childTnLst>
                                </p:cTn>
                              </p:par>
                              <p:par>
                                <p:cTn id="19" presetID="3"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Производные от обратных тригонометрических функций</a:t>
            </a: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Содержимое 3"/>
          <p:cNvPicPr>
            <a:picLocks noGrp="1"/>
          </p:cNvPicPr>
          <p:nvPr>
            <p:ph idx="1"/>
          </p:nvPr>
        </p:nvPicPr>
        <p:blipFill>
          <a:blip r:embed="rId2" cstate="print"/>
          <a:stretch>
            <a:fillRect/>
          </a:stretch>
        </p:blipFill>
        <p:spPr>
          <a:xfrm>
            <a:off x="785786" y="1571612"/>
            <a:ext cx="2105033" cy="575474"/>
          </a:xfrm>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Рисунок 4"/>
          <p:cNvPicPr/>
          <p:nvPr/>
        </p:nvPicPr>
        <p:blipFill>
          <a:blip r:embed="rId3" cstate="print"/>
          <a:stretch>
            <a:fillRect/>
          </a:stretch>
        </p:blipFill>
        <p:spPr>
          <a:xfrm>
            <a:off x="2786050" y="2786058"/>
            <a:ext cx="1900244" cy="5810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Рисунок 5"/>
          <p:cNvPicPr/>
          <p:nvPr/>
        </p:nvPicPr>
        <p:blipFill>
          <a:blip r:embed="rId4" cstate="print"/>
          <a:stretch>
            <a:fillRect/>
          </a:stretch>
        </p:blipFill>
        <p:spPr>
          <a:xfrm>
            <a:off x="4786314" y="3929066"/>
            <a:ext cx="1824044" cy="56197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Рисунок 6"/>
          <p:cNvPicPr/>
          <p:nvPr/>
        </p:nvPicPr>
        <p:blipFill>
          <a:blip r:embed="rId5" cstate="print"/>
          <a:stretch>
            <a:fillRect/>
          </a:stretch>
        </p:blipFill>
        <p:spPr>
          <a:xfrm>
            <a:off x="6429388" y="5000636"/>
            <a:ext cx="2085983" cy="63341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par>
                                <p:cTn id="8" presetID="21"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4)">
                                      <p:cBhvr>
                                        <p:cTn id="10" dur="2000"/>
                                        <p:tgtEl>
                                          <p:spTgt spid="5"/>
                                        </p:tgtEl>
                                      </p:cBhvr>
                                    </p:animEffect>
                                  </p:childTnLst>
                                </p:cTn>
                              </p:par>
                              <p:par>
                                <p:cTn id="11" presetID="21"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4)">
                                      <p:cBhvr>
                                        <p:cTn id="13" dur="2000"/>
                                        <p:tgtEl>
                                          <p:spTgt spid="6"/>
                                        </p:tgtEl>
                                      </p:cBhvr>
                                    </p:animEffect>
                                  </p:childTnLst>
                                </p:cTn>
                              </p:par>
                              <p:par>
                                <p:cTn id="14" presetID="21"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4)">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i="1" u="sng" dirty="0" smtClean="0">
                <a:ln w="11430"/>
                <a:solidFill>
                  <a:srgbClr val="FF0000"/>
                </a:solidFill>
                <a:effectLst>
                  <a:outerShdw blurRad="50800" dist="39000" dir="5460000" algn="tl">
                    <a:srgbClr val="000000">
                      <a:alpha val="38000"/>
                    </a:srgbClr>
                  </a:outerShdw>
                </a:effectLst>
              </a:rPr>
              <a:t>Интегралы от обратных тригонометрических функций</a:t>
            </a:r>
            <a:endParaRPr lang="ru-RU" b="1" u="sng" dirty="0">
              <a:ln w="11430"/>
              <a:solidFill>
                <a:srgbClr val="FF0000"/>
              </a:solidFill>
              <a:effectLst>
                <a:outerShdw blurRad="50800" dist="39000" dir="5460000" algn="tl">
                  <a:srgbClr val="000000">
                    <a:alpha val="38000"/>
                  </a:srgbClr>
                </a:outerShdw>
              </a:effectLst>
            </a:endParaRPr>
          </a:p>
        </p:txBody>
      </p:sp>
      <p:sp>
        <p:nvSpPr>
          <p:cNvPr id="95234" name="TextBox 5"/>
          <p:cNvSpPr txBox="1">
            <a:spLocks noChangeArrowheads="1"/>
          </p:cNvSpPr>
          <p:nvPr/>
        </p:nvSpPr>
        <p:spPr bwMode="auto">
          <a:xfrm>
            <a:off x="928688" y="1500188"/>
            <a:ext cx="7286625" cy="646112"/>
          </a:xfrm>
          <a:prstGeom prst="rect">
            <a:avLst/>
          </a:prstGeom>
          <a:noFill/>
          <a:ln w="9525">
            <a:noFill/>
            <a:miter lim="800000"/>
            <a:headEnd/>
            <a:tailEnd/>
          </a:ln>
        </p:spPr>
        <p:txBody>
          <a:bodyPr>
            <a:spAutoFit/>
          </a:bodyPr>
          <a:lstStyle/>
          <a:p>
            <a:r>
              <a:rPr lang="ru-RU" i="1">
                <a:latin typeface="Calibri" pitchFamily="34" charset="0"/>
              </a:rPr>
              <a:t>Неопределённые интегралы</a:t>
            </a:r>
            <a:endParaRPr lang="ru-RU">
              <a:latin typeface="Calibri" pitchFamily="34" charset="0"/>
            </a:endParaRPr>
          </a:p>
          <a:p>
            <a:endParaRPr lang="ru-RU">
              <a:latin typeface="Calibri" pitchFamily="34" charset="0"/>
            </a:endParaRPr>
          </a:p>
        </p:txBody>
      </p:sp>
      <p:sp>
        <p:nvSpPr>
          <p:cNvPr id="95235" name="TextBox 6"/>
          <p:cNvSpPr txBox="1">
            <a:spLocks noChangeArrowheads="1"/>
          </p:cNvSpPr>
          <p:nvPr/>
        </p:nvSpPr>
        <p:spPr bwMode="auto">
          <a:xfrm>
            <a:off x="928688" y="1857375"/>
            <a:ext cx="6357937" cy="646113"/>
          </a:xfrm>
          <a:prstGeom prst="rect">
            <a:avLst/>
          </a:prstGeom>
          <a:noFill/>
          <a:ln w="9525">
            <a:noFill/>
            <a:miter lim="800000"/>
            <a:headEnd/>
            <a:tailEnd/>
          </a:ln>
        </p:spPr>
        <p:txBody>
          <a:bodyPr>
            <a:spAutoFit/>
          </a:bodyPr>
          <a:lstStyle/>
          <a:p>
            <a:r>
              <a:rPr lang="ru-RU">
                <a:latin typeface="Calibri" pitchFamily="34" charset="0"/>
              </a:rPr>
              <a:t>Для действительных и комплексных x:</a:t>
            </a:r>
          </a:p>
          <a:p>
            <a:endParaRPr lang="ru-RU">
              <a:latin typeface="Calibri" pitchFamily="34" charset="0"/>
            </a:endParaRPr>
          </a:p>
        </p:txBody>
      </p:sp>
      <p:pic>
        <p:nvPicPr>
          <p:cNvPr id="8" name="Рисунок 7"/>
          <p:cNvPicPr/>
          <p:nvPr/>
        </p:nvPicPr>
        <p:blipFill>
          <a:blip r:embed="rId2" cstate="print"/>
          <a:stretch>
            <a:fillRect/>
          </a:stretch>
        </p:blipFill>
        <p:spPr>
          <a:xfrm>
            <a:off x="1071538" y="2500306"/>
            <a:ext cx="5143500" cy="3143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Содержимое 2"/>
          <p:cNvSpPr>
            <a:spLocks noGrp="1"/>
          </p:cNvSpPr>
          <p:nvPr>
            <p:ph idx="1"/>
          </p:nvPr>
        </p:nvSpPr>
        <p:spPr>
          <a:xfrm>
            <a:off x="214313" y="285750"/>
            <a:ext cx="8229600" cy="4525963"/>
          </a:xfrm>
        </p:spPr>
        <p:txBody>
          <a:bodyPr/>
          <a:lstStyle/>
          <a:p>
            <a:pPr eaLnBrk="1" hangingPunct="1"/>
            <a:r>
              <a:rPr lang="ru-RU" sz="2800" smtClean="0"/>
              <a:t>Для действительных x ≥ 1:</a:t>
            </a:r>
          </a:p>
          <a:p>
            <a:pPr eaLnBrk="1" hangingPunct="1"/>
            <a:endParaRPr lang="ru-RU" sz="2800" smtClean="0"/>
          </a:p>
        </p:txBody>
      </p:sp>
      <p:pic>
        <p:nvPicPr>
          <p:cNvPr id="4" name="Рисунок 3"/>
          <p:cNvPicPr/>
          <p:nvPr/>
        </p:nvPicPr>
        <p:blipFill>
          <a:blip r:embed="rId2" cstate="print"/>
          <a:stretch>
            <a:fillRect/>
          </a:stretch>
        </p:blipFill>
        <p:spPr>
          <a:xfrm>
            <a:off x="571472" y="1714488"/>
            <a:ext cx="8072494" cy="3500462"/>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ИСПОЛЬЗОВАНИЕ В ГЕОМЕТРИИ</a:t>
            </a:r>
            <a:b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br>
            <a:endParaRPr lang="ru-RU"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97282" name="Содержимое 2"/>
          <p:cNvSpPr>
            <a:spLocks noGrp="1"/>
          </p:cNvSpPr>
          <p:nvPr>
            <p:ph idx="1"/>
          </p:nvPr>
        </p:nvSpPr>
        <p:spPr/>
        <p:txBody>
          <a:bodyPr/>
          <a:lstStyle/>
          <a:p>
            <a:pPr eaLnBrk="1" hangingPunct="1"/>
            <a:r>
              <a:rPr lang="ru-RU" smtClean="0"/>
              <a:t>Обратные тригонометрические функции используются для вычисления углов треугольника, если известны его стороны, например с помощью теоремы косинусов.</a:t>
            </a:r>
          </a:p>
          <a:p>
            <a:pPr eaLnBrk="1" hangingPunct="1"/>
            <a:endParaRPr lang="ru-RU"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Содержимое 2"/>
          <p:cNvSpPr>
            <a:spLocks noGrp="1"/>
          </p:cNvSpPr>
          <p:nvPr>
            <p:ph idx="1"/>
          </p:nvPr>
        </p:nvSpPr>
        <p:spPr>
          <a:xfrm>
            <a:off x="457200" y="214313"/>
            <a:ext cx="8229600" cy="5911850"/>
          </a:xfrm>
        </p:spPr>
        <p:txBody>
          <a:bodyPr/>
          <a:lstStyle/>
          <a:p>
            <a:pPr eaLnBrk="1" hangingPunct="1"/>
            <a:r>
              <a:rPr lang="ru-RU" sz="2400" smtClean="0"/>
              <a:t>В прямоугольном треугольнике, эти функции от отношений сторон сразу дают угол:</a:t>
            </a:r>
          </a:p>
          <a:p>
            <a:pPr eaLnBrk="1" hangingPunct="1"/>
            <a:r>
              <a:rPr lang="ru-RU" sz="2400" smtClean="0"/>
              <a:t>α</a:t>
            </a:r>
            <a:r>
              <a:rPr lang="en-US" sz="2400" smtClean="0"/>
              <a:t> = arcsin (a/c) = arccos (b/c) = arctg (a/b) = arccosec (c/a) = arcsec (c/b) = arcctg (b/a)</a:t>
            </a:r>
            <a:endParaRPr lang="ru-RU" sz="2400" smtClean="0"/>
          </a:p>
        </p:txBody>
      </p:sp>
      <p:pic>
        <p:nvPicPr>
          <p:cNvPr id="4" name="Рисунок 3"/>
          <p:cNvPicPr>
            <a:picLocks noChangeAspect="1" noChangeArrowheads="1"/>
          </p:cNvPicPr>
          <p:nvPr/>
        </p:nvPicPr>
        <p:blipFill>
          <a:blip r:embed="rId2" cstate="print"/>
          <a:srcRect/>
          <a:stretch>
            <a:fillRect/>
          </a:stretch>
        </p:blipFill>
        <p:spPr bwMode="auto">
          <a:xfrm>
            <a:off x="785813" y="2000250"/>
            <a:ext cx="2857500" cy="2857500"/>
          </a:xfrm>
          <a:prstGeom prst="rect">
            <a:avLst/>
          </a:prstGeom>
          <a:noFill/>
          <a:ln w="9525">
            <a:noFill/>
            <a:miter lim="800000"/>
            <a:headEnd/>
            <a:tailEnd/>
          </a:ln>
        </p:spPr>
      </p:pic>
      <p:sp>
        <p:nvSpPr>
          <p:cNvPr id="98307" name="TextBox 4"/>
          <p:cNvSpPr txBox="1">
            <a:spLocks noChangeArrowheads="1"/>
          </p:cNvSpPr>
          <p:nvPr/>
        </p:nvSpPr>
        <p:spPr bwMode="auto">
          <a:xfrm>
            <a:off x="857250" y="5286375"/>
            <a:ext cx="6929438" cy="923925"/>
          </a:xfrm>
          <a:prstGeom prst="rect">
            <a:avLst/>
          </a:prstGeom>
          <a:noFill/>
          <a:ln w="9525">
            <a:noFill/>
            <a:miter lim="800000"/>
            <a:headEnd/>
            <a:tailEnd/>
          </a:ln>
        </p:spPr>
        <p:txBody>
          <a:bodyPr>
            <a:spAutoFit/>
          </a:bodyPr>
          <a:lstStyle/>
          <a:p>
            <a:r>
              <a:rPr lang="ru-RU">
                <a:latin typeface="Calibri" pitchFamily="34" charset="0"/>
              </a:rPr>
              <a:t>Прямоугольный треугольник ABC</a:t>
            </a:r>
          </a:p>
          <a:p>
            <a:r>
              <a:rPr lang="ru-RU" i="1">
                <a:latin typeface="Calibri" pitchFamily="34" charset="0"/>
              </a:rPr>
              <a:t>Решение простейших тригонометрических уравнений</a:t>
            </a:r>
            <a:endParaRPr lang="ru-RU">
              <a:latin typeface="Calibri" pitchFamily="34" charset="0"/>
            </a:endParaRPr>
          </a:p>
          <a:p>
            <a:endParaRPr lang="ru-RU">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fmla="#ppt_w*sin(2.5*pi*$)">
                                          <p:val>
                                            <p:fltVal val="0"/>
                                          </p:val>
                                        </p:tav>
                                        <p:tav tm="100000">
                                          <p:val>
                                            <p:fltVal val="1"/>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Содержимое 2"/>
          <p:cNvSpPr>
            <a:spLocks noGrp="1"/>
          </p:cNvSpPr>
          <p:nvPr>
            <p:ph idx="1"/>
          </p:nvPr>
        </p:nvSpPr>
        <p:spPr>
          <a:xfrm>
            <a:off x="457200" y="571500"/>
            <a:ext cx="8229600" cy="5554663"/>
          </a:xfrm>
        </p:spPr>
        <p:txBody>
          <a:bodyPr/>
          <a:lstStyle/>
          <a:p>
            <a:pPr eaLnBrk="1" hangingPunct="1"/>
            <a:r>
              <a:rPr lang="ru-RU" smtClean="0"/>
              <a:t>•sin x = a. </a:t>
            </a:r>
          </a:p>
          <a:p>
            <a:pPr eaLnBrk="1" hangingPunct="1"/>
            <a:r>
              <a:rPr lang="ru-RU" smtClean="0"/>
              <a:t>Если | a | &gt; 1 — вещественных решений нет.</a:t>
            </a:r>
          </a:p>
          <a:p>
            <a:pPr eaLnBrk="1" hangingPunct="1"/>
            <a:r>
              <a:rPr lang="ru-RU" smtClean="0"/>
              <a:t>Если             — решением является число вида</a:t>
            </a:r>
          </a:p>
          <a:p>
            <a:pPr eaLnBrk="1" hangingPunct="1"/>
            <a:r>
              <a:rPr lang="ru-RU" smtClean="0"/>
              <a:t>•cos x = a.</a:t>
            </a:r>
          </a:p>
          <a:p>
            <a:pPr eaLnBrk="1" hangingPunct="1"/>
            <a:r>
              <a:rPr lang="ru-RU" smtClean="0"/>
              <a:t>Если | a | &gt; 1 — решений нет.</a:t>
            </a:r>
          </a:p>
          <a:p>
            <a:pPr eaLnBrk="1" hangingPunct="1"/>
            <a:r>
              <a:rPr lang="ru-RU" smtClean="0"/>
              <a:t>Если           —решением является число вида</a:t>
            </a:r>
          </a:p>
        </p:txBody>
      </p:sp>
      <p:pic>
        <p:nvPicPr>
          <p:cNvPr id="99330" name="Рисунок 3"/>
          <p:cNvPicPr>
            <a:picLocks noChangeAspect="1" noChangeArrowheads="1"/>
          </p:cNvPicPr>
          <p:nvPr/>
        </p:nvPicPr>
        <p:blipFill>
          <a:blip r:embed="rId2" cstate="print"/>
          <a:srcRect/>
          <a:stretch>
            <a:fillRect/>
          </a:stretch>
        </p:blipFill>
        <p:spPr bwMode="auto">
          <a:xfrm>
            <a:off x="1857375" y="2357438"/>
            <a:ext cx="976313" cy="309562"/>
          </a:xfrm>
          <a:prstGeom prst="rect">
            <a:avLst/>
          </a:prstGeom>
          <a:noFill/>
          <a:ln w="9525">
            <a:noFill/>
            <a:miter lim="800000"/>
            <a:headEnd/>
            <a:tailEnd/>
          </a:ln>
        </p:spPr>
      </p:pic>
      <p:pic>
        <p:nvPicPr>
          <p:cNvPr id="99331" name="Рисунок 4"/>
          <p:cNvPicPr>
            <a:picLocks noChangeAspect="1" noChangeArrowheads="1"/>
          </p:cNvPicPr>
          <p:nvPr/>
        </p:nvPicPr>
        <p:blipFill>
          <a:blip r:embed="rId3" cstate="print"/>
          <a:srcRect/>
          <a:stretch>
            <a:fillRect/>
          </a:stretch>
        </p:blipFill>
        <p:spPr bwMode="auto">
          <a:xfrm>
            <a:off x="1928813" y="2857500"/>
            <a:ext cx="3000375" cy="385763"/>
          </a:xfrm>
          <a:prstGeom prst="rect">
            <a:avLst/>
          </a:prstGeom>
          <a:noFill/>
          <a:ln w="9525">
            <a:noFill/>
            <a:miter lim="800000"/>
            <a:headEnd/>
            <a:tailEnd/>
          </a:ln>
        </p:spPr>
      </p:pic>
      <p:pic>
        <p:nvPicPr>
          <p:cNvPr id="99332" name="Рисунок 5"/>
          <p:cNvPicPr>
            <a:picLocks noChangeAspect="1" noChangeArrowheads="1"/>
          </p:cNvPicPr>
          <p:nvPr/>
        </p:nvPicPr>
        <p:blipFill>
          <a:blip r:embed="rId2" cstate="print"/>
          <a:srcRect/>
          <a:stretch>
            <a:fillRect/>
          </a:stretch>
        </p:blipFill>
        <p:spPr bwMode="auto">
          <a:xfrm>
            <a:off x="1785938" y="4572000"/>
            <a:ext cx="833437" cy="309563"/>
          </a:xfrm>
          <a:prstGeom prst="rect">
            <a:avLst/>
          </a:prstGeom>
          <a:noFill/>
          <a:ln w="9525">
            <a:noFill/>
            <a:miter lim="800000"/>
            <a:headEnd/>
            <a:tailEnd/>
          </a:ln>
        </p:spPr>
      </p:pic>
      <p:pic>
        <p:nvPicPr>
          <p:cNvPr id="99333" name="Рисунок 6"/>
          <p:cNvPicPr>
            <a:picLocks noChangeAspect="1" noChangeArrowheads="1"/>
          </p:cNvPicPr>
          <p:nvPr/>
        </p:nvPicPr>
        <p:blipFill>
          <a:blip r:embed="rId4" cstate="print"/>
          <a:srcRect/>
          <a:stretch>
            <a:fillRect/>
          </a:stretch>
        </p:blipFill>
        <p:spPr bwMode="auto">
          <a:xfrm>
            <a:off x="857250" y="5357813"/>
            <a:ext cx="2819400" cy="37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71500"/>
            <a:ext cx="8229600" cy="5554663"/>
          </a:xfrm>
        </p:spPr>
        <p:txBody>
          <a:bodyPr/>
          <a:lstStyle/>
          <a:p>
            <a:pPr eaLnBrk="1" hangingPunct="1"/>
            <a:r>
              <a:rPr lang="ru-RU" smtClean="0"/>
              <a:t>•                Решением является число вида</a:t>
            </a:r>
          </a:p>
        </p:txBody>
      </p:sp>
      <p:pic>
        <p:nvPicPr>
          <p:cNvPr id="4" name="Рисунок 3"/>
          <p:cNvPicPr>
            <a:picLocks noChangeAspect="1" noChangeArrowheads="1"/>
          </p:cNvPicPr>
          <p:nvPr/>
        </p:nvPicPr>
        <p:blipFill>
          <a:blip r:embed="rId2" cstate="print"/>
          <a:srcRect/>
          <a:stretch>
            <a:fillRect/>
          </a:stretch>
        </p:blipFill>
        <p:spPr bwMode="auto">
          <a:xfrm>
            <a:off x="1143000" y="1500188"/>
            <a:ext cx="2586038" cy="514350"/>
          </a:xfrm>
          <a:prstGeom prst="rect">
            <a:avLst/>
          </a:prstGeom>
          <a:noFill/>
          <a:ln w="9525">
            <a:noFill/>
            <a:miter lim="800000"/>
            <a:headEnd/>
            <a:tailEnd/>
          </a:ln>
        </p:spPr>
      </p:pic>
      <p:pic>
        <p:nvPicPr>
          <p:cNvPr id="5" name="Рисунок 4"/>
          <p:cNvPicPr>
            <a:picLocks noChangeAspect="1" noChangeArrowheads="1"/>
          </p:cNvPicPr>
          <p:nvPr/>
        </p:nvPicPr>
        <p:blipFill>
          <a:blip r:embed="rId3" cstate="print"/>
          <a:srcRect/>
          <a:stretch>
            <a:fillRect/>
          </a:stretch>
        </p:blipFill>
        <p:spPr bwMode="auto">
          <a:xfrm>
            <a:off x="1214438" y="714375"/>
            <a:ext cx="1076325" cy="295275"/>
          </a:xfrm>
          <a:prstGeom prst="rect">
            <a:avLst/>
          </a:prstGeom>
          <a:noFill/>
          <a:ln w="9525">
            <a:noFill/>
            <a:miter lim="800000"/>
            <a:headEnd/>
            <a:tailEnd/>
          </a:ln>
        </p:spPr>
      </p:pic>
      <p:sp>
        <p:nvSpPr>
          <p:cNvPr id="100356" name="TextBox 5"/>
          <p:cNvSpPr txBox="1">
            <a:spLocks noChangeArrowheads="1"/>
          </p:cNvSpPr>
          <p:nvPr/>
        </p:nvSpPr>
        <p:spPr bwMode="auto">
          <a:xfrm>
            <a:off x="642938" y="2500313"/>
            <a:ext cx="7572375" cy="584200"/>
          </a:xfrm>
          <a:prstGeom prst="rect">
            <a:avLst/>
          </a:prstGeom>
          <a:noFill/>
          <a:ln w="9525">
            <a:noFill/>
            <a:miter lim="800000"/>
            <a:headEnd/>
            <a:tailEnd/>
          </a:ln>
        </p:spPr>
        <p:txBody>
          <a:bodyPr>
            <a:spAutoFit/>
          </a:bodyPr>
          <a:lstStyle/>
          <a:p>
            <a:r>
              <a:rPr lang="ru-RU">
                <a:latin typeface="Calibri" pitchFamily="34" charset="0"/>
              </a:rPr>
              <a:t>•                           </a:t>
            </a:r>
            <a:r>
              <a:rPr lang="ru-RU" sz="3200">
                <a:latin typeface="Calibri" pitchFamily="34" charset="0"/>
              </a:rPr>
              <a:t>Решением является число вида</a:t>
            </a:r>
          </a:p>
        </p:txBody>
      </p:sp>
      <p:pic>
        <p:nvPicPr>
          <p:cNvPr id="7" name="Рисунок 6"/>
          <p:cNvPicPr>
            <a:picLocks noChangeAspect="1" noChangeArrowheads="1"/>
          </p:cNvPicPr>
          <p:nvPr/>
        </p:nvPicPr>
        <p:blipFill>
          <a:blip r:embed="rId4" cstate="print"/>
          <a:srcRect/>
          <a:stretch>
            <a:fillRect/>
          </a:stretch>
        </p:blipFill>
        <p:spPr bwMode="auto">
          <a:xfrm>
            <a:off x="928688" y="2643188"/>
            <a:ext cx="1114425" cy="366712"/>
          </a:xfrm>
          <a:prstGeom prst="rect">
            <a:avLst/>
          </a:prstGeom>
          <a:noFill/>
          <a:ln w="9525">
            <a:noFill/>
            <a:miter lim="800000"/>
            <a:headEnd/>
            <a:tailEnd/>
          </a:ln>
        </p:spPr>
      </p:pic>
      <p:pic>
        <p:nvPicPr>
          <p:cNvPr id="8" name="Рисунок 7"/>
          <p:cNvPicPr>
            <a:picLocks noChangeAspect="1" noChangeArrowheads="1"/>
          </p:cNvPicPr>
          <p:nvPr/>
        </p:nvPicPr>
        <p:blipFill>
          <a:blip r:embed="rId5" cstate="print"/>
          <a:srcRect/>
          <a:stretch>
            <a:fillRect/>
          </a:stretch>
        </p:blipFill>
        <p:spPr bwMode="auto">
          <a:xfrm>
            <a:off x="928688" y="3357563"/>
            <a:ext cx="2986087" cy="5143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trips(downLeft)">
                                      <p:cBhvr>
                                        <p:cTn id="13" dur="500"/>
                                        <p:tgtEl>
                                          <p:spTgt spid="7"/>
                                        </p:tgtEl>
                                      </p:cBhvr>
                                    </p:animEffect>
                                  </p:childTnLst>
                                </p:cTn>
                              </p:par>
                              <p:par>
                                <p:cTn id="14" presetID="18" presetClass="entr" presetSubtype="12"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downLeft)">
                                      <p:cBhvr>
                                        <p:cTn id="16" dur="500"/>
                                        <p:tgtEl>
                                          <p:spTgt spid="8"/>
                                        </p:tgtEl>
                                      </p:cBhvr>
                                    </p:animEffect>
                                  </p:childTnLst>
                                </p:cTn>
                              </p:par>
                              <p:par>
                                <p:cTn id="17" presetID="48" presetClass="entr" presetSubtype="0" accel="50000" fill="hold"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2"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b="1" u="sng"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Универсальная тригонометрическая подстановка</a:t>
            </a:r>
            <a:r>
              <a:rPr lang="ru-RU" dirty="0" smtClean="0"/>
              <a:t/>
            </a:r>
            <a:br>
              <a:rPr lang="ru-RU" dirty="0" smtClean="0"/>
            </a:br>
            <a:endParaRPr lang="ru-RU" dirty="0"/>
          </a:p>
        </p:txBody>
      </p:sp>
      <p:sp>
        <p:nvSpPr>
          <p:cNvPr id="101378" name="Содержимое 2"/>
          <p:cNvSpPr>
            <a:spLocks noGrp="1"/>
          </p:cNvSpPr>
          <p:nvPr>
            <p:ph idx="1"/>
          </p:nvPr>
        </p:nvSpPr>
        <p:spPr/>
        <p:txBody>
          <a:bodyPr/>
          <a:lstStyle/>
          <a:p>
            <a:pPr eaLnBrk="1" hangingPunct="1"/>
            <a:r>
              <a:rPr lang="ru-RU" sz="2800" smtClean="0"/>
              <a:t>Тождества имеют смысл, только когда существуют обе части (то есть при                      ).</a:t>
            </a:r>
          </a:p>
          <a:p>
            <a:pPr eaLnBrk="1" hangingPunct="1"/>
            <a:endParaRPr lang="ru-RU" sz="2800" smtClean="0"/>
          </a:p>
        </p:txBody>
      </p:sp>
      <p:pic>
        <p:nvPicPr>
          <p:cNvPr id="101379" name="Рисунок 3"/>
          <p:cNvPicPr>
            <a:picLocks noChangeAspect="1" noChangeArrowheads="1"/>
          </p:cNvPicPr>
          <p:nvPr/>
        </p:nvPicPr>
        <p:blipFill>
          <a:blip r:embed="rId2" cstate="print"/>
          <a:srcRect/>
          <a:stretch>
            <a:fillRect/>
          </a:stretch>
        </p:blipFill>
        <p:spPr bwMode="auto">
          <a:xfrm>
            <a:off x="4429125" y="2143125"/>
            <a:ext cx="1371600" cy="381000"/>
          </a:xfrm>
          <a:prstGeom prst="rect">
            <a:avLst/>
          </a:prstGeom>
          <a:noFill/>
          <a:ln w="9525">
            <a:noFill/>
            <a:miter lim="800000"/>
            <a:headEnd/>
            <a:tailEnd/>
          </a:ln>
        </p:spPr>
      </p:pic>
      <p:pic>
        <p:nvPicPr>
          <p:cNvPr id="5" name="Рисунок 4"/>
          <p:cNvPicPr/>
          <p:nvPr/>
        </p:nvPicPr>
        <p:blipFill>
          <a:blip r:embed="rId3" cstate="print"/>
          <a:stretch>
            <a:fillRect/>
          </a:stretch>
        </p:blipFill>
        <p:spPr>
          <a:xfrm>
            <a:off x="928662" y="2928934"/>
            <a:ext cx="1828808" cy="5905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p:nvPr/>
        </p:nvPicPr>
        <p:blipFill>
          <a:blip r:embed="rId4" cstate="print"/>
          <a:stretch>
            <a:fillRect/>
          </a:stretch>
        </p:blipFill>
        <p:spPr>
          <a:xfrm>
            <a:off x="928662" y="3714752"/>
            <a:ext cx="1628781" cy="6000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p:cNvPicPr/>
          <p:nvPr/>
        </p:nvPicPr>
        <p:blipFill>
          <a:blip r:embed="rId5" cstate="print"/>
          <a:stretch>
            <a:fillRect/>
          </a:stretch>
        </p:blipFill>
        <p:spPr>
          <a:xfrm>
            <a:off x="928662" y="4500570"/>
            <a:ext cx="1600206" cy="5905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par>
                                <p:cTn id="8" presetID="21"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4)">
                                      <p:cBhvr>
                                        <p:cTn id="10" dur="2000"/>
                                        <p:tgtEl>
                                          <p:spTgt spid="6"/>
                                        </p:tgtEl>
                                      </p:cBhvr>
                                    </p:animEffect>
                                  </p:childTnLst>
                                </p:cTn>
                              </p:par>
                              <p:par>
                                <p:cTn id="11" presetID="21"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4)">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Редко используемые тригонометрические функции</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eaLnBrk="1" hangingPunct="1"/>
            <a:r>
              <a:rPr lang="ru-RU" smtClean="0"/>
              <a:t>Редко используемые тригонометрические функции — функции угла, которые в настоящее время используются редко по сравнению с шестью основными тригонометрическими функциями (синусом, косинусом, тангенсом, котангенсом, секансом и косекансом). К ним относятся:</a:t>
            </a:r>
          </a:p>
          <a:p>
            <a:pPr eaLnBrk="1" hangingPunct="1"/>
            <a:endParaRPr lang="ru-RU"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par>
                                <p:cTn id="8" presetID="19" presetClass="entr" presetSubtype="1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p:cTn id="10" dur="5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1" dur="5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style.rotation</p:attrName>
                                        </p:attrNameLst>
                                      </p:cBhvr>
                                      <p:tavLst>
                                        <p:tav tm="0">
                                          <p:val>
                                            <p:fltVal val="720"/>
                                          </p:val>
                                        </p:tav>
                                        <p:tav tm="100000">
                                          <p:val>
                                            <p:fltVal val="0"/>
                                          </p:val>
                                        </p:tav>
                                      </p:tavLst>
                                    </p:anim>
                                    <p:anim calcmode="lin" valueType="num">
                                      <p:cBhvr>
                                        <p:cTn id="9" dur="3000" fill="hold"/>
                                        <p:tgtEl>
                                          <p:spTgt spid="4"/>
                                        </p:tgtEl>
                                        <p:attrNameLst>
                                          <p:attrName>ppt_h</p:attrName>
                                        </p:attrNameLst>
                                      </p:cBhvr>
                                      <p:tavLst>
                                        <p:tav tm="0">
                                          <p:val>
                                            <p:fltVal val="0"/>
                                          </p:val>
                                        </p:tav>
                                        <p:tav tm="100000">
                                          <p:val>
                                            <p:strVal val="#ppt_h"/>
                                          </p:val>
                                        </p:tav>
                                      </p:tavLst>
                                    </p:anim>
                                    <p:anim calcmode="lin" valueType="num">
                                      <p:cBhvr>
                                        <p:cTn id="10" dur="3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Содержимое 2"/>
          <p:cNvSpPr>
            <a:spLocks noGrp="1"/>
          </p:cNvSpPr>
          <p:nvPr>
            <p:ph idx="1"/>
          </p:nvPr>
        </p:nvSpPr>
        <p:spPr>
          <a:xfrm>
            <a:off x="3857625" y="285750"/>
            <a:ext cx="4686300" cy="4525963"/>
          </a:xfrm>
        </p:spPr>
        <p:txBody>
          <a:bodyPr/>
          <a:lstStyle/>
          <a:p>
            <a:pPr eaLnBrk="1" hangingPunct="1"/>
            <a:r>
              <a:rPr lang="ru-RU" sz="2000" smtClean="0"/>
              <a:t>Определение тригонометрических функций через окружность. Отрезки CD и DE описывают соответственно версинус и эксеканс.</a:t>
            </a:r>
          </a:p>
          <a:p>
            <a:pPr eaLnBrk="1" hangingPunct="1"/>
            <a:endParaRPr lang="ru-RU" smtClean="0"/>
          </a:p>
        </p:txBody>
      </p:sp>
      <p:pic>
        <p:nvPicPr>
          <p:cNvPr id="4" name="Рисунок 3"/>
          <p:cNvPicPr>
            <a:picLocks noChangeAspect="1" noChangeArrowheads="1"/>
          </p:cNvPicPr>
          <p:nvPr/>
        </p:nvPicPr>
        <p:blipFill>
          <a:blip r:embed="rId2" cstate="print"/>
          <a:srcRect/>
          <a:stretch>
            <a:fillRect/>
          </a:stretch>
        </p:blipFill>
        <p:spPr bwMode="auto">
          <a:xfrm>
            <a:off x="357188" y="214313"/>
            <a:ext cx="3219450" cy="2238375"/>
          </a:xfrm>
          <a:prstGeom prst="rect">
            <a:avLst/>
          </a:prstGeom>
          <a:noFill/>
          <a:ln w="9525">
            <a:noFill/>
            <a:miter lim="800000"/>
            <a:headEnd/>
            <a:tailEnd/>
          </a:ln>
        </p:spPr>
      </p:pic>
      <p:sp>
        <p:nvSpPr>
          <p:cNvPr id="104451" name="TextBox 4"/>
          <p:cNvSpPr txBox="1">
            <a:spLocks noChangeArrowheads="1"/>
          </p:cNvSpPr>
          <p:nvPr/>
        </p:nvSpPr>
        <p:spPr bwMode="auto">
          <a:xfrm>
            <a:off x="428625" y="2714625"/>
            <a:ext cx="8143875" cy="646113"/>
          </a:xfrm>
          <a:prstGeom prst="rect">
            <a:avLst/>
          </a:prstGeom>
          <a:noFill/>
          <a:ln w="9525">
            <a:noFill/>
            <a:miter lim="800000"/>
            <a:headEnd/>
            <a:tailEnd/>
          </a:ln>
        </p:spPr>
        <p:txBody>
          <a:bodyPr>
            <a:spAutoFit/>
          </a:bodyPr>
          <a:lstStyle/>
          <a:p>
            <a:r>
              <a:rPr lang="ru-RU">
                <a:latin typeface="Calibri" pitchFamily="34" charset="0"/>
              </a:rPr>
              <a:t>•</a:t>
            </a:r>
            <a:r>
              <a:rPr lang="ru-RU">
                <a:solidFill>
                  <a:srgbClr val="FFC000"/>
                </a:solidFill>
                <a:latin typeface="Calibri" pitchFamily="34" charset="0"/>
              </a:rPr>
              <a:t>Синус-верзус</a:t>
            </a:r>
            <a:r>
              <a:rPr lang="ru-RU">
                <a:latin typeface="Calibri" pitchFamily="34" charset="0"/>
              </a:rPr>
              <a:t> (другие написания: версинус, синус версус, называется также «стрелка дуги»). Определяется как</a:t>
            </a:r>
          </a:p>
        </p:txBody>
      </p:sp>
      <p:pic>
        <p:nvPicPr>
          <p:cNvPr id="6" name="Рисунок 5"/>
          <p:cNvPicPr>
            <a:picLocks noChangeAspect="1" noChangeArrowheads="1"/>
          </p:cNvPicPr>
          <p:nvPr/>
        </p:nvPicPr>
        <p:blipFill>
          <a:blip r:embed="rId3" cstate="print"/>
          <a:srcRect/>
          <a:stretch>
            <a:fillRect/>
          </a:stretch>
        </p:blipFill>
        <p:spPr bwMode="auto">
          <a:xfrm>
            <a:off x="4071938" y="3071813"/>
            <a:ext cx="2514600" cy="390525"/>
          </a:xfrm>
          <a:prstGeom prst="rect">
            <a:avLst/>
          </a:prstGeom>
          <a:noFill/>
          <a:ln w="9525">
            <a:noFill/>
            <a:miter lim="800000"/>
            <a:headEnd/>
            <a:tailEnd/>
          </a:ln>
        </p:spPr>
      </p:pic>
      <p:sp>
        <p:nvSpPr>
          <p:cNvPr id="104453" name="TextBox 6"/>
          <p:cNvSpPr txBox="1">
            <a:spLocks noChangeArrowheads="1"/>
          </p:cNvSpPr>
          <p:nvPr/>
        </p:nvSpPr>
        <p:spPr bwMode="auto">
          <a:xfrm>
            <a:off x="571500" y="3500438"/>
            <a:ext cx="7429500" cy="923925"/>
          </a:xfrm>
          <a:prstGeom prst="rect">
            <a:avLst/>
          </a:prstGeom>
          <a:noFill/>
          <a:ln w="9525">
            <a:noFill/>
            <a:miter lim="800000"/>
            <a:headEnd/>
            <a:tailEnd/>
          </a:ln>
        </p:spPr>
        <p:txBody>
          <a:bodyPr>
            <a:spAutoFit/>
          </a:bodyPr>
          <a:lstStyle/>
          <a:p>
            <a:r>
              <a:rPr lang="ru-RU">
                <a:latin typeface="Calibri" pitchFamily="34" charset="0"/>
              </a:rPr>
              <a:t>Представляет собой расстояние от центральной точки дуги, измеряемой удвоенным данным углом, до центральной точки хорды, стягивающей дугу. Иногда используются обозначения</a:t>
            </a:r>
          </a:p>
        </p:txBody>
      </p:sp>
      <p:pic>
        <p:nvPicPr>
          <p:cNvPr id="8" name="Рисунок 7"/>
          <p:cNvPicPr>
            <a:picLocks noChangeAspect="1" noChangeArrowheads="1"/>
          </p:cNvPicPr>
          <p:nvPr/>
        </p:nvPicPr>
        <p:blipFill>
          <a:blip r:embed="rId4" cstate="print"/>
          <a:srcRect/>
          <a:stretch>
            <a:fillRect/>
          </a:stretch>
        </p:blipFill>
        <p:spPr bwMode="auto">
          <a:xfrm>
            <a:off x="4643438" y="4143375"/>
            <a:ext cx="1719262" cy="228600"/>
          </a:xfrm>
          <a:prstGeom prst="rect">
            <a:avLst/>
          </a:prstGeom>
          <a:noFill/>
          <a:ln w="9525">
            <a:noFill/>
            <a:miter lim="800000"/>
            <a:headEnd/>
            <a:tailEnd/>
          </a:ln>
        </p:spPr>
      </p:pic>
      <p:sp>
        <p:nvSpPr>
          <p:cNvPr id="104455" name="TextBox 8"/>
          <p:cNvSpPr txBox="1">
            <a:spLocks noChangeArrowheads="1"/>
          </p:cNvSpPr>
          <p:nvPr/>
        </p:nvSpPr>
        <p:spPr bwMode="auto">
          <a:xfrm>
            <a:off x="642938" y="4429125"/>
            <a:ext cx="8001000" cy="923925"/>
          </a:xfrm>
          <a:prstGeom prst="rect">
            <a:avLst/>
          </a:prstGeom>
          <a:noFill/>
          <a:ln w="9525">
            <a:noFill/>
            <a:miter lim="800000"/>
            <a:headEnd/>
            <a:tailEnd/>
          </a:ln>
        </p:spPr>
        <p:txBody>
          <a:bodyPr>
            <a:spAutoFit/>
          </a:bodyPr>
          <a:lstStyle/>
          <a:p>
            <a:r>
              <a:rPr lang="ru-RU">
                <a:latin typeface="Calibri" pitchFamily="34" charset="0"/>
              </a:rPr>
              <a:t>C ним связаны ещё несколько функций:</a:t>
            </a:r>
          </a:p>
          <a:p>
            <a:r>
              <a:rPr lang="ru-RU">
                <a:latin typeface="Calibri" pitchFamily="34" charset="0"/>
              </a:rPr>
              <a:t>•</a:t>
            </a:r>
            <a:r>
              <a:rPr lang="ru-RU">
                <a:solidFill>
                  <a:srgbClr val="FFC000"/>
                </a:solidFill>
                <a:latin typeface="Calibri" pitchFamily="34" charset="0"/>
              </a:rPr>
              <a:t>Косинус-верзус</a:t>
            </a:r>
            <a:r>
              <a:rPr lang="ru-RU">
                <a:latin typeface="Calibri" pitchFamily="34" charset="0"/>
              </a:rPr>
              <a:t> (другие написания: коверсинус, косинус версус). Определяется как</a:t>
            </a:r>
          </a:p>
        </p:txBody>
      </p:sp>
      <p:pic>
        <p:nvPicPr>
          <p:cNvPr id="10" name="Рисунок 9"/>
          <p:cNvPicPr>
            <a:picLocks noChangeAspect="1" noChangeArrowheads="1"/>
          </p:cNvPicPr>
          <p:nvPr/>
        </p:nvPicPr>
        <p:blipFill>
          <a:blip r:embed="rId5" cstate="print"/>
          <a:srcRect/>
          <a:stretch>
            <a:fillRect/>
          </a:stretch>
        </p:blipFill>
        <p:spPr bwMode="auto">
          <a:xfrm>
            <a:off x="2500313" y="5072063"/>
            <a:ext cx="3152775" cy="352425"/>
          </a:xfrm>
          <a:prstGeom prst="rect">
            <a:avLst/>
          </a:prstGeom>
          <a:noFill/>
          <a:ln w="9525">
            <a:noFill/>
            <a:miter lim="800000"/>
            <a:headEnd/>
            <a:tailEnd/>
          </a:ln>
        </p:spPr>
      </p:pic>
      <p:sp>
        <p:nvSpPr>
          <p:cNvPr id="104457" name="TextBox 10"/>
          <p:cNvSpPr txBox="1">
            <a:spLocks noChangeArrowheads="1"/>
          </p:cNvSpPr>
          <p:nvPr/>
        </p:nvSpPr>
        <p:spPr bwMode="auto">
          <a:xfrm>
            <a:off x="714375" y="5572125"/>
            <a:ext cx="7500938" cy="369888"/>
          </a:xfrm>
          <a:prstGeom prst="rect">
            <a:avLst/>
          </a:prstGeom>
          <a:noFill/>
          <a:ln w="9525">
            <a:noFill/>
            <a:miter lim="800000"/>
            <a:headEnd/>
            <a:tailEnd/>
          </a:ln>
        </p:spPr>
        <p:txBody>
          <a:bodyPr>
            <a:spAutoFit/>
          </a:bodyPr>
          <a:lstStyle/>
          <a:p>
            <a:r>
              <a:rPr lang="ru-RU">
                <a:latin typeface="Calibri" pitchFamily="34" charset="0"/>
              </a:rPr>
              <a:t>Иногда используются обозначения</a:t>
            </a:r>
          </a:p>
        </p:txBody>
      </p:sp>
      <p:pic>
        <p:nvPicPr>
          <p:cNvPr id="12" name="Рисунок 11"/>
          <p:cNvPicPr>
            <a:picLocks noChangeAspect="1" noChangeArrowheads="1"/>
          </p:cNvPicPr>
          <p:nvPr/>
        </p:nvPicPr>
        <p:blipFill>
          <a:blip r:embed="rId6" cstate="print"/>
          <a:srcRect/>
          <a:stretch>
            <a:fillRect/>
          </a:stretch>
        </p:blipFill>
        <p:spPr bwMode="auto">
          <a:xfrm>
            <a:off x="4286250" y="5572125"/>
            <a:ext cx="1766888" cy="3000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par>
                                <p:cTn id="11" presetID="19"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0" fill="hold"/>
                                        <p:tgtEl>
                                          <p:spTgt spid="6"/>
                                        </p:tgtEl>
                                        <p:attrNameLst>
                                          <p:attrName>ppt_w</p:attrName>
                                        </p:attrNameLst>
                                      </p:cBhvr>
                                      <p:tavLst>
                                        <p:tav tm="0" fmla="#ppt_w*sin(2.5*pi*$)">
                                          <p:val>
                                            <p:fltVal val="0"/>
                                          </p:val>
                                        </p:tav>
                                        <p:tav tm="100000">
                                          <p:val>
                                            <p:fltVal val="1"/>
                                          </p:val>
                                        </p:tav>
                                      </p:tavLst>
                                    </p:anim>
                                    <p:anim calcmode="lin" valueType="num">
                                      <p:cBhvr>
                                        <p:cTn id="14" dur="5000" fill="hold"/>
                                        <p:tgtEl>
                                          <p:spTgt spid="6"/>
                                        </p:tgtEl>
                                        <p:attrNameLst>
                                          <p:attrName>ppt_h</p:attrName>
                                        </p:attrNameLst>
                                      </p:cBhvr>
                                      <p:tavLst>
                                        <p:tav tm="0">
                                          <p:val>
                                            <p:strVal val="#ppt_h"/>
                                          </p:val>
                                        </p:tav>
                                        <p:tav tm="100000">
                                          <p:val>
                                            <p:strVal val="#ppt_h"/>
                                          </p:val>
                                        </p:tav>
                                      </p:tavLst>
                                    </p:anim>
                                  </p:childTnLst>
                                </p:cTn>
                              </p:par>
                              <p:par>
                                <p:cTn id="15" presetID="19" presetClass="entr" presetSubtype="1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0" fill="hold"/>
                                        <p:tgtEl>
                                          <p:spTgt spid="8"/>
                                        </p:tgtEl>
                                        <p:attrNameLst>
                                          <p:attrName>ppt_w</p:attrName>
                                        </p:attrNameLst>
                                      </p:cBhvr>
                                      <p:tavLst>
                                        <p:tav tm="0" fmla="#ppt_w*sin(2.5*pi*$)">
                                          <p:val>
                                            <p:fltVal val="0"/>
                                          </p:val>
                                        </p:tav>
                                        <p:tav tm="100000">
                                          <p:val>
                                            <p:fltVal val="1"/>
                                          </p:val>
                                        </p:tav>
                                      </p:tavLst>
                                    </p:anim>
                                    <p:anim calcmode="lin" valueType="num">
                                      <p:cBhvr>
                                        <p:cTn id="18" dur="5000" fill="hold"/>
                                        <p:tgtEl>
                                          <p:spTgt spid="8"/>
                                        </p:tgtEl>
                                        <p:attrNameLst>
                                          <p:attrName>ppt_h</p:attrName>
                                        </p:attrNameLst>
                                      </p:cBhvr>
                                      <p:tavLst>
                                        <p:tav tm="0">
                                          <p:val>
                                            <p:strVal val="#ppt_h"/>
                                          </p:val>
                                        </p:tav>
                                        <p:tav tm="100000">
                                          <p:val>
                                            <p:strVal val="#ppt_h"/>
                                          </p:val>
                                        </p:tav>
                                      </p:tavLst>
                                    </p:anim>
                                  </p:childTnLst>
                                </p:cTn>
                              </p:par>
                              <p:par>
                                <p:cTn id="19" presetID="19"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0" fill="hold"/>
                                        <p:tgtEl>
                                          <p:spTgt spid="10"/>
                                        </p:tgtEl>
                                        <p:attrNameLst>
                                          <p:attrName>ppt_w</p:attrName>
                                        </p:attrNameLst>
                                      </p:cBhvr>
                                      <p:tavLst>
                                        <p:tav tm="0" fmla="#ppt_w*sin(2.5*pi*$)">
                                          <p:val>
                                            <p:fltVal val="0"/>
                                          </p:val>
                                        </p:tav>
                                        <p:tav tm="100000">
                                          <p:val>
                                            <p:fltVal val="1"/>
                                          </p:val>
                                        </p:tav>
                                      </p:tavLst>
                                    </p:anim>
                                    <p:anim calcmode="lin" valueType="num">
                                      <p:cBhvr>
                                        <p:cTn id="22" dur="5000" fill="hold"/>
                                        <p:tgtEl>
                                          <p:spTgt spid="10"/>
                                        </p:tgtEl>
                                        <p:attrNameLst>
                                          <p:attrName>ppt_h</p:attrName>
                                        </p:attrNameLst>
                                      </p:cBhvr>
                                      <p:tavLst>
                                        <p:tav tm="0">
                                          <p:val>
                                            <p:strVal val="#ppt_h"/>
                                          </p:val>
                                        </p:tav>
                                        <p:tav tm="100000">
                                          <p:val>
                                            <p:strVal val="#ppt_h"/>
                                          </p:val>
                                        </p:tav>
                                      </p:tavLst>
                                    </p:anim>
                                  </p:childTnLst>
                                </p:cTn>
                              </p:par>
                              <p:par>
                                <p:cTn id="23" presetID="19" presetClass="entr" presetSubtype="1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0" fill="hold"/>
                                        <p:tgtEl>
                                          <p:spTgt spid="12"/>
                                        </p:tgtEl>
                                        <p:attrNameLst>
                                          <p:attrName>ppt_w</p:attrName>
                                        </p:attrNameLst>
                                      </p:cBhvr>
                                      <p:tavLst>
                                        <p:tav tm="0" fmla="#ppt_w*sin(2.5*pi*$)">
                                          <p:val>
                                            <p:fltVal val="0"/>
                                          </p:val>
                                        </p:tav>
                                        <p:tav tm="100000">
                                          <p:val>
                                            <p:fltVal val="1"/>
                                          </p:val>
                                        </p:tav>
                                      </p:tavLst>
                                    </p:anim>
                                    <p:anim calcmode="lin" valueType="num">
                                      <p:cBhvr>
                                        <p:cTn id="26" dur="5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Содержимое 2"/>
          <p:cNvSpPr>
            <a:spLocks noGrp="1"/>
          </p:cNvSpPr>
          <p:nvPr>
            <p:ph idx="1"/>
          </p:nvPr>
        </p:nvSpPr>
        <p:spPr>
          <a:xfrm>
            <a:off x="357188" y="785813"/>
            <a:ext cx="8229600" cy="5026025"/>
          </a:xfrm>
        </p:spPr>
        <p:txBody>
          <a:bodyPr/>
          <a:lstStyle/>
          <a:p>
            <a:pPr eaLnBrk="1" hangingPunct="1"/>
            <a:r>
              <a:rPr lang="ru-RU" sz="2400" smtClean="0">
                <a:solidFill>
                  <a:srgbClr val="FFC000"/>
                </a:solidFill>
              </a:rPr>
              <a:t>•Гаверсинус</a:t>
            </a:r>
            <a:r>
              <a:rPr lang="ru-RU" sz="2400" smtClean="0"/>
              <a:t> (англ. </a:t>
            </a:r>
            <a:r>
              <a:rPr lang="en-US" sz="2400" smtClean="0"/>
              <a:t>haversinus</a:t>
            </a:r>
            <a:r>
              <a:rPr lang="ru-RU" sz="2400" smtClean="0"/>
              <a:t>, сокращениеот </a:t>
            </a:r>
            <a:r>
              <a:rPr lang="en-US" sz="2400" smtClean="0"/>
              <a:t>half the versed sine</a:t>
            </a:r>
            <a:r>
              <a:rPr lang="ru-RU" sz="2400" smtClean="0"/>
              <a:t>).Определяется как</a:t>
            </a:r>
          </a:p>
        </p:txBody>
      </p:sp>
      <p:pic>
        <p:nvPicPr>
          <p:cNvPr id="4" name="Рисунок 3"/>
          <p:cNvPicPr>
            <a:picLocks noChangeAspect="1" noChangeArrowheads="1"/>
          </p:cNvPicPr>
          <p:nvPr/>
        </p:nvPicPr>
        <p:blipFill>
          <a:blip r:embed="rId2" cstate="print"/>
          <a:srcRect/>
          <a:stretch>
            <a:fillRect/>
          </a:stretch>
        </p:blipFill>
        <p:spPr bwMode="auto">
          <a:xfrm>
            <a:off x="4000500" y="1214438"/>
            <a:ext cx="2552700" cy="390525"/>
          </a:xfrm>
          <a:prstGeom prst="rect">
            <a:avLst/>
          </a:prstGeom>
          <a:noFill/>
          <a:ln w="9525">
            <a:noFill/>
            <a:miter lim="800000"/>
            <a:headEnd/>
            <a:tailEnd/>
          </a:ln>
        </p:spPr>
      </p:pic>
      <p:sp>
        <p:nvSpPr>
          <p:cNvPr id="105475" name="TextBox 6"/>
          <p:cNvSpPr txBox="1">
            <a:spLocks noChangeArrowheads="1"/>
          </p:cNvSpPr>
          <p:nvPr/>
        </p:nvSpPr>
        <p:spPr bwMode="auto">
          <a:xfrm>
            <a:off x="785813" y="1714500"/>
            <a:ext cx="7000875" cy="369888"/>
          </a:xfrm>
          <a:prstGeom prst="rect">
            <a:avLst/>
          </a:prstGeom>
          <a:noFill/>
          <a:ln w="9525">
            <a:noFill/>
            <a:miter lim="800000"/>
            <a:headEnd/>
            <a:tailEnd/>
          </a:ln>
        </p:spPr>
        <p:txBody>
          <a:bodyPr>
            <a:spAutoFit/>
          </a:bodyPr>
          <a:lstStyle/>
          <a:p>
            <a:r>
              <a:rPr lang="ru-RU">
                <a:latin typeface="Calibri" pitchFamily="34" charset="0"/>
              </a:rPr>
              <a:t>Используется также обозначение</a:t>
            </a:r>
          </a:p>
        </p:txBody>
      </p:sp>
      <p:pic>
        <p:nvPicPr>
          <p:cNvPr id="8" name="Рисунок 7"/>
          <p:cNvPicPr>
            <a:picLocks noChangeAspect="1" noChangeArrowheads="1"/>
          </p:cNvPicPr>
          <p:nvPr/>
        </p:nvPicPr>
        <p:blipFill>
          <a:blip r:embed="rId3" cstate="print"/>
          <a:srcRect/>
          <a:stretch>
            <a:fillRect/>
          </a:stretch>
        </p:blipFill>
        <p:spPr bwMode="auto">
          <a:xfrm>
            <a:off x="4286250" y="1785938"/>
            <a:ext cx="752475" cy="285750"/>
          </a:xfrm>
          <a:prstGeom prst="rect">
            <a:avLst/>
          </a:prstGeom>
          <a:noFill/>
          <a:ln w="9525">
            <a:noFill/>
            <a:miter lim="800000"/>
            <a:headEnd/>
            <a:tailEnd/>
          </a:ln>
        </p:spPr>
      </p:pic>
      <p:sp>
        <p:nvSpPr>
          <p:cNvPr id="105477" name="TextBox 8"/>
          <p:cNvSpPr txBox="1">
            <a:spLocks noChangeArrowheads="1"/>
          </p:cNvSpPr>
          <p:nvPr/>
        </p:nvSpPr>
        <p:spPr bwMode="auto">
          <a:xfrm>
            <a:off x="785813" y="2000250"/>
            <a:ext cx="7715250" cy="461963"/>
          </a:xfrm>
          <a:prstGeom prst="rect">
            <a:avLst/>
          </a:prstGeom>
          <a:noFill/>
          <a:ln w="9525">
            <a:noFill/>
            <a:miter lim="800000"/>
            <a:headEnd/>
            <a:tailEnd/>
          </a:ln>
        </p:spPr>
        <p:txBody>
          <a:bodyPr>
            <a:spAutoFit/>
          </a:bodyPr>
          <a:lstStyle/>
          <a:p>
            <a:r>
              <a:rPr lang="ru-RU" sz="2400">
                <a:solidFill>
                  <a:srgbClr val="FFC000"/>
                </a:solidFill>
                <a:latin typeface="Calibri" pitchFamily="34" charset="0"/>
              </a:rPr>
              <a:t>•Эксеканс </a:t>
            </a:r>
            <a:r>
              <a:rPr lang="ru-RU">
                <a:latin typeface="Calibri" pitchFamily="34" charset="0"/>
              </a:rPr>
              <a:t>(англ. exsecant) или экссеканс. Определяется как</a:t>
            </a:r>
          </a:p>
        </p:txBody>
      </p:sp>
      <p:pic>
        <p:nvPicPr>
          <p:cNvPr id="105478" name="Рисунок 9"/>
          <p:cNvPicPr>
            <a:picLocks noChangeAspect="1" noChangeArrowheads="1"/>
          </p:cNvPicPr>
          <p:nvPr/>
        </p:nvPicPr>
        <p:blipFill>
          <a:blip r:embed="rId4" cstate="print"/>
          <a:srcRect/>
          <a:stretch>
            <a:fillRect/>
          </a:stretch>
        </p:blipFill>
        <p:spPr bwMode="auto">
          <a:xfrm>
            <a:off x="7072313" y="2071688"/>
            <a:ext cx="1790700" cy="285750"/>
          </a:xfrm>
          <a:prstGeom prst="rect">
            <a:avLst/>
          </a:prstGeom>
          <a:noFill/>
          <a:ln w="9525">
            <a:noFill/>
            <a:miter lim="800000"/>
            <a:headEnd/>
            <a:tailEnd/>
          </a:ln>
        </p:spPr>
      </p:pic>
      <p:sp>
        <p:nvSpPr>
          <p:cNvPr id="105479" name="TextBox 10"/>
          <p:cNvSpPr txBox="1">
            <a:spLocks noChangeArrowheads="1"/>
          </p:cNvSpPr>
          <p:nvPr/>
        </p:nvSpPr>
        <p:spPr bwMode="auto">
          <a:xfrm>
            <a:off x="571500" y="2714625"/>
            <a:ext cx="8286750" cy="523875"/>
          </a:xfrm>
          <a:prstGeom prst="rect">
            <a:avLst/>
          </a:prstGeom>
          <a:noFill/>
          <a:ln w="9525">
            <a:noFill/>
            <a:miter lim="800000"/>
            <a:headEnd/>
            <a:tailEnd/>
          </a:ln>
        </p:spPr>
        <p:txBody>
          <a:bodyPr>
            <a:spAutoFit/>
          </a:bodyPr>
          <a:lstStyle/>
          <a:p>
            <a:r>
              <a:rPr lang="ru-RU" sz="2400">
                <a:solidFill>
                  <a:srgbClr val="FFC000"/>
                </a:solidFill>
                <a:latin typeface="Calibri" pitchFamily="34" charset="0"/>
              </a:rPr>
              <a:t>•Экскосеканс </a:t>
            </a:r>
            <a:r>
              <a:rPr lang="ru-RU">
                <a:latin typeface="Calibri" pitchFamily="34" charset="0"/>
              </a:rPr>
              <a:t>— </a:t>
            </a:r>
            <a:r>
              <a:rPr lang="ru-RU" sz="2800">
                <a:latin typeface="Calibri" pitchFamily="34" charset="0"/>
              </a:rPr>
              <a:t>дополнительная функция к эксекансу:</a:t>
            </a:r>
          </a:p>
        </p:txBody>
      </p:sp>
      <p:pic>
        <p:nvPicPr>
          <p:cNvPr id="12" name="Рисунок 11"/>
          <p:cNvPicPr/>
          <p:nvPr/>
        </p:nvPicPr>
        <p:blipFill>
          <a:blip r:embed="rId5" cstate="print"/>
          <a:stretch>
            <a:fillRect/>
          </a:stretch>
        </p:blipFill>
        <p:spPr>
          <a:xfrm>
            <a:off x="785786" y="3714752"/>
            <a:ext cx="3833828" cy="6762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9"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ppt_x</p:attrName>
                                        </p:attrNameLst>
                                      </p:cBhvr>
                                      <p:tavLst>
                                        <p:tav tm="0">
                                          <p:val>
                                            <p:strVal val="#ppt_x-.2"/>
                                          </p:val>
                                        </p:tav>
                                        <p:tav tm="100000">
                                          <p:val>
                                            <p:strVal val="#ppt_x"/>
                                          </p:val>
                                        </p:tav>
                                      </p:tavLst>
                                    </p:anim>
                                    <p:anim calcmode="lin" valueType="num">
                                      <p:cBhvr>
                                        <p:cTn id="21"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2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prstTxWarp prst="textChevronInverted">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Использование</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ru-RU" dirty="0" err="1" smtClean="0"/>
              <a:t>Версинус</a:t>
            </a:r>
            <a:r>
              <a:rPr lang="ru-RU" dirty="0" smtClean="0"/>
              <a:t>, </a:t>
            </a:r>
            <a:r>
              <a:rPr lang="ru-RU" dirty="0" err="1" smtClean="0"/>
              <a:t>коверсинус</a:t>
            </a:r>
            <a:r>
              <a:rPr lang="ru-RU" dirty="0" smtClean="0"/>
              <a:t> и </a:t>
            </a:r>
            <a:r>
              <a:rPr lang="ru-RU" dirty="0" err="1" smtClean="0"/>
              <a:t>гаверсинус</a:t>
            </a:r>
            <a:r>
              <a:rPr lang="ru-RU" dirty="0" smtClean="0"/>
              <a:t> были удобны для ручных расчётов с использованием логарифмов, поскольку они всюду неотрицательны, однако в связи с развитием вычислительных средств эта область применения неактуальна. В настоящее время эти функции используются для описания соответствующих сигналов в электронике (например, в функциональных генераторах). </a:t>
            </a:r>
            <a:r>
              <a:rPr lang="ru-RU" dirty="0" err="1" smtClean="0"/>
              <a:t>Гаверсинус</a:t>
            </a:r>
            <a:r>
              <a:rPr lang="ru-RU" dirty="0" smtClean="0"/>
              <a:t> также используется в навигационных расчётах для </a:t>
            </a:r>
            <a:r>
              <a:rPr lang="ru-RU" dirty="0" err="1" smtClean="0"/>
              <a:t>избежания</a:t>
            </a:r>
            <a:r>
              <a:rPr lang="ru-RU" dirty="0" smtClean="0"/>
              <a:t> ошибок округления в вычислительных системах с ограниченной разрядностью.</a:t>
            </a:r>
          </a:p>
          <a:p>
            <a:pPr eaLnBrk="1" fontAlgn="auto" hangingPunct="1">
              <a:spcAft>
                <a:spcPts val="0"/>
              </a:spcAft>
              <a:buFont typeface="Arial" pitchFamily="34" charset="0"/>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par>
                                <p:cTn id="11" presetID="13" presetClass="entr" presetSubtype="16"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plus(in)">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dirty="0" smtClean="0"/>
              <a:t>Графики </a:t>
            </a:r>
            <a:r>
              <a:rPr lang="ru-RU" dirty="0" err="1" smtClean="0">
                <a:solidFill>
                  <a:srgbClr val="FF0000"/>
                </a:solidFill>
              </a:rPr>
              <a:t>версинуса</a:t>
            </a:r>
            <a:r>
              <a:rPr lang="ru-RU" dirty="0" smtClean="0"/>
              <a:t>, </a:t>
            </a:r>
            <a:r>
              <a:rPr lang="ru-RU" dirty="0" err="1" smtClean="0">
                <a:solidFill>
                  <a:srgbClr val="00B050"/>
                </a:solidFill>
              </a:rPr>
              <a:t>коверсинуса</a:t>
            </a:r>
            <a:r>
              <a:rPr lang="ru-RU" dirty="0" smtClean="0"/>
              <a:t> и </a:t>
            </a:r>
            <a:r>
              <a:rPr lang="ru-RU" dirty="0" err="1" smtClean="0">
                <a:solidFill>
                  <a:srgbClr val="0070C0"/>
                </a:solidFill>
              </a:rPr>
              <a:t>гаверсинуса</a:t>
            </a:r>
            <a:r>
              <a:rPr lang="ru-RU" dirty="0" smtClean="0">
                <a:solidFill>
                  <a:srgbClr val="0070C0"/>
                </a:solidFill>
              </a:rPr>
              <a:t/>
            </a:r>
            <a:br>
              <a:rPr lang="ru-RU" dirty="0" smtClean="0">
                <a:solidFill>
                  <a:srgbClr val="0070C0"/>
                </a:solidFill>
              </a:rPr>
            </a:br>
            <a:endParaRPr lang="ru-RU" dirty="0">
              <a:solidFill>
                <a:srgbClr val="0070C0"/>
              </a:solidFill>
            </a:endParaRPr>
          </a:p>
        </p:txBody>
      </p:sp>
      <p:pic>
        <p:nvPicPr>
          <p:cNvPr id="107522" name="Содержимое 3"/>
          <p:cNvPicPr>
            <a:picLocks noGrp="1"/>
          </p:cNvPicPr>
          <p:nvPr>
            <p:ph idx="1"/>
          </p:nvPr>
        </p:nvPicPr>
        <p:blipFill>
          <a:blip r:embed="rId2" cstate="print"/>
          <a:srcRect/>
          <a:stretch>
            <a:fillRect/>
          </a:stretch>
        </p:blipFill>
        <p:spPr>
          <a:xfrm>
            <a:off x="500063" y="1285875"/>
            <a:ext cx="7929562" cy="5143500"/>
          </a:xfrm>
        </p:spPr>
      </p:pic>
      <p:sp>
        <p:nvSpPr>
          <p:cNvPr id="5" name="Стрелка вниз 4"/>
          <p:cNvSpPr/>
          <p:nvPr/>
        </p:nvSpPr>
        <p:spPr>
          <a:xfrm>
            <a:off x="357188" y="1071563"/>
            <a:ext cx="214312" cy="35718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Стрелка вниз 5"/>
          <p:cNvSpPr/>
          <p:nvPr/>
        </p:nvSpPr>
        <p:spPr>
          <a:xfrm>
            <a:off x="357188" y="4572000"/>
            <a:ext cx="142875" cy="357188"/>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Стрелка вниз 6"/>
          <p:cNvSpPr/>
          <p:nvPr/>
        </p:nvSpPr>
        <p:spPr>
          <a:xfrm>
            <a:off x="285750" y="3571875"/>
            <a:ext cx="188913" cy="428625"/>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1615 -0.01112 C 0.02257 -0.02755 0.02917 -0.04375 0.03525 -0.04445 C 0.04132 -0.04514 0.04671 -0.03681 0.05296 -0.01574 C 0.05921 0.00532 0.06546 0.03402 0.07327 0.08263 C 0.08108 0.13125 0.08681 0.17939 0.09948 0.27615 C 0.11198 0.37291 0.13334 0.59676 0.14948 0.66365 C 0.16546 0.73055 0.18195 0.72361 0.19584 0.67777 C 0.20973 0.63194 0.2198 0.49166 0.23282 0.38888 C 0.24584 0.28611 0.26164 0.13217 0.27431 0.06041 C 0.28681 -0.01135 0.3 -0.03797 0.31025 -0.04121 C 0.32049 -0.04445 0.32136 -0.04977 0.33629 0.04143 C 0.35122 0.13263 0.38195 0.3956 0.39948 0.50648 C 0.41684 0.61736 0.42587 0.70277 0.44115 0.70648 C 0.45643 0.71018 0.47431 0.63171 0.49115 0.5287 C 0.50782 0.42569 0.52744 0.18379 0.54202 0.08888 C 0.55678 -0.00602 0.56702 -0.03727 0.579 -0.04121 C 0.59132 -0.04514 0.60053 -0.02061 0.61476 0.06504 C 0.62917 0.15069 0.65191 0.36921 0.66615 0.47314 C 0.68021 0.57708 0.68803 0.65416 0.69948 0.68888 C 0.71094 0.72361 0.7257 0.70324 0.73525 0.68101 C 0.7448 0.65879 0.74914 0.60879 0.7566 0.55555 C 0.76407 0.50231 0.77066 0.43958 0.78039 0.36203 C 0.79011 0.28449 0.80539 0.15208 0.81494 0.09051 C 0.82448 0.02893 0.8316 0.01388 0.8375 -0.00787 C 0.84341 -0.02963 0.84705 -0.03496 0.8507 -0.03959 C 0.85434 -0.04422 0.85487 -0.0419 0.85886 -0.03635 C 0.8632 -0.03079 0.87292 -0.01181 0.87553 -0.00625 " pathEditMode="relative" rAng="0" ptsTypes="aaaaaaaaaaaaaaaaaaaaaaaaaaA">
                                      <p:cBhvr>
                                        <p:cTn id="6" dur="5000" fill="hold"/>
                                        <p:tgtEl>
                                          <p:spTgt spid="5"/>
                                        </p:tgtEl>
                                        <p:attrNameLst>
                                          <p:attrName>ppt_x</p:attrName>
                                          <p:attrName>ppt_y</p:attrName>
                                        </p:attrNameLst>
                                      </p:cBhvr>
                                      <p:rCtr x="43000" y="35100"/>
                                    </p:animMotion>
                                  </p:childTnLst>
                                </p:cTn>
                              </p:par>
                            </p:childTnLst>
                          </p:cTn>
                        </p:par>
                        <p:par>
                          <p:cTn id="7" fill="hold">
                            <p:stCondLst>
                              <p:cond delay="5000"/>
                            </p:stCondLst>
                            <p:childTnLst>
                              <p:par>
                                <p:cTn id="8" presetID="0" presetClass="path" presetSubtype="0" accel="50000" decel="50000" fill="hold" grpId="0" nodeType="afterEffect">
                                  <p:stCondLst>
                                    <p:cond delay="0"/>
                                  </p:stCondLst>
                                  <p:childTnLst>
                                    <p:animMotion origin="layout" path="M 0.01511 0.00741 C 0.02622 -0.09606 0.03733 -0.19953 0.04844 -0.27824 C 0.05955 -0.35694 0.07153 -0.42801 0.08178 -0.46551 C 0.09202 -0.50301 0.10174 -0.51389 0.11025 -0.5037 C 0.11876 -0.49352 0.11771 -0.50764 0.13282 -0.4037 C 0.14792 -0.29977 0.18421 0.0125 0.2007 0.12014 C 0.21719 0.22778 0.22119 0.23056 0.23178 0.24236 C 0.24219 0.25417 0.24671 0.29283 0.26389 0.19144 C 0.28091 0.09005 0.31702 -0.24953 0.33525 -0.36551 C 0.35348 -0.48148 0.36042 -0.5037 0.37344 -0.5037 C 0.38646 -0.5037 0.39896 -0.45139 0.41389 -0.36551 C 0.42882 -0.27963 0.44983 -0.08287 0.46268 0.01227 C 0.47535 0.10741 0.48212 0.16736 0.49011 0.20579 C 0.4981 0.24422 0.50313 0.24584 0.51025 0.24236 C 0.51737 0.23889 0.5158 0.29005 0.53282 0.18519 C 0.54983 0.08033 0.5948 -0.27153 0.61268 -0.38634 C 0.63039 -0.50115 0.63056 -0.4912 0.64011 -0.5037 C 0.64948 -0.5162 0.6533 -0.54676 0.66858 -0.46088 C 0.68386 -0.375 0.71494 -0.1044 0.73178 0.01227 C 0.74862 0.12894 0.75608 0.21505 0.7698 0.23912 C 0.78351 0.2632 0.79931 0.22778 0.81389 0.15672 C 0.82848 0.08565 0.84827 -0.11018 0.85782 -0.18773 C 0.86737 -0.26528 0.8691 -0.2875 0.87101 -0.30856 " pathEditMode="relative" ptsTypes="aaaaaaaaaaaaaaaaaaaaaaA">
                                      <p:cBhvr>
                                        <p:cTn id="9" dur="5000" fill="hold"/>
                                        <p:tgtEl>
                                          <p:spTgt spid="6"/>
                                        </p:tgtEl>
                                        <p:attrNameLst>
                                          <p:attrName>ppt_x</p:attrName>
                                          <p:attrName>ppt_y</p:attrName>
                                        </p:attrNameLst>
                                      </p:cBhvr>
                                    </p:animMotion>
                                  </p:childTnLst>
                                </p:cTn>
                              </p:par>
                            </p:childTnLst>
                          </p:cTn>
                        </p:par>
                        <p:par>
                          <p:cTn id="10" fill="hold">
                            <p:stCondLst>
                              <p:cond delay="10000"/>
                            </p:stCondLst>
                            <p:childTnLst>
                              <p:par>
                                <p:cTn id="11" presetID="0" presetClass="path" presetSubtype="0" accel="50000" decel="50000" fill="hold" grpId="0" nodeType="afterEffect">
                                  <p:stCondLst>
                                    <p:cond delay="0"/>
                                  </p:stCondLst>
                                  <p:childTnLst>
                                    <p:animMotion origin="layout" path="M 0.02535 0.00857 C 0.03056 -0.00231 0.03594 -0.01319 0.04323 -0.01041 C 0.05052 -0.00764 0.05851 -0.00208 0.06927 0.02593 C 0.08004 0.05394 0.09462 0.10949 0.10747 0.15764 C 0.12032 0.20579 0.1342 0.27963 0.1467 0.31482 C 0.15903 0.35 0.16962 0.36945 0.18125 0.36875 C 0.19289 0.36806 0.20348 0.34931 0.21702 0.31019 C 0.23056 0.27107 0.24896 0.1838 0.26198 0.13403 C 0.275 0.08426 0.2842 0.03473 0.29549 0.01181 C 0.3066 -0.01111 0.3165 -0.0206 0.32882 -0.00416 C 0.34115 0.01227 0.35434 0.05764 0.36927 0.11019 C 0.38403 0.16273 0.40434 0.26875 0.41823 0.31181 C 0.43212 0.35486 0.44011 0.37223 0.45261 0.36875 C 0.46476 0.36528 0.47639 0.33866 0.49184 0.29098 C 0.50712 0.24329 0.53039 0.13334 0.54532 0.08311 C 0.56025 0.03287 0.5691 -0.00162 0.58073 -0.01041 C 0.59341 -0.01921 0.60539 -0.00023 0.61806 0.03079 C 0.63091 0.06181 0.64584 0.12917 0.65729 0.17523 C 0.66875 0.2213 0.67552 0.27454 0.68716 0.30695 C 0.69879 0.33936 0.71389 0.375 0.72761 0.37037 C 0.74115 0.36574 0.75573 0.32107 0.7691 0.27848 C 0.78282 0.23588 0.7967 0.16019 0.80868 0.11482 C 0.82066 0.06945 0.82986 0.02616 0.8408 0.00695 C 0.85174 -0.01227 0.86684 -0.0037 0.87414 -0.00092 C 0.88125 0.00186 0.88299 0.01297 0.88473 0.02431 " pathEditMode="relative" rAng="0" ptsTypes="aaaaaaaaaaaaaaaaaaaaaaaaA">
                                      <p:cBhvr>
                                        <p:cTn id="12" dur="5000" fill="hold"/>
                                        <p:tgtEl>
                                          <p:spTgt spid="7"/>
                                        </p:tgtEl>
                                        <p:attrNameLst>
                                          <p:attrName>ppt_x</p:attrName>
                                          <p:attrName>ppt_y</p:attrName>
                                        </p:attrNameLst>
                                      </p:cBhvr>
                                      <p:rCtr x="43000" y="16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Содержимое 2"/>
          <p:cNvSpPr>
            <a:spLocks noGrp="1"/>
          </p:cNvSpPr>
          <p:nvPr>
            <p:ph idx="1"/>
          </p:nvPr>
        </p:nvSpPr>
        <p:spPr>
          <a:xfrm>
            <a:off x="457200" y="428625"/>
            <a:ext cx="3114675" cy="5697538"/>
          </a:xfrm>
        </p:spPr>
        <p:txBody>
          <a:bodyPr/>
          <a:lstStyle/>
          <a:p>
            <a:pPr eaLnBrk="1" hangingPunct="1"/>
            <a:r>
              <a:rPr lang="ru-RU" sz="1800" smtClean="0"/>
              <a:t>Рассуждая аналогичным образом, делаем вывод, что на единичной окружности можно найти и точку Ег, для которой АЕ, = 1, и точку Е2, для которой АЕг = 2, и точку Е3, для которой АЕ3 = 3, и точку Е4, для которой АЕ4 = 4, и точку Еь, для которой АЕЪ = 5, и точку Е6, для которой АЕ6 = 6. На рис. 102 отмечены (приблизительно) соответствующие точки (причем для ориентировки каждая из четвертей единичной окружности разделена черточками на три равные части).</a:t>
            </a:r>
          </a:p>
          <a:p>
            <a:pPr eaLnBrk="1" hangingPunct="1"/>
            <a:endParaRPr lang="ru-RU" sz="1800" smtClean="0"/>
          </a:p>
        </p:txBody>
      </p:sp>
      <p:pic>
        <p:nvPicPr>
          <p:cNvPr id="4" name="Рисунок 3"/>
          <p:cNvPicPr/>
          <p:nvPr/>
        </p:nvPicPr>
        <p:blipFill>
          <a:blip r:embed="rId2" cstate="print"/>
          <a:stretch>
            <a:fillRect/>
          </a:stretch>
        </p:blipFill>
        <p:spPr>
          <a:xfrm>
            <a:off x="4714876" y="1000108"/>
            <a:ext cx="3357586" cy="335758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Содержимое 2"/>
          <p:cNvSpPr>
            <a:spLocks noGrp="1"/>
          </p:cNvSpPr>
          <p:nvPr>
            <p:ph idx="1"/>
          </p:nvPr>
        </p:nvSpPr>
        <p:spPr>
          <a:xfrm>
            <a:off x="457200" y="428625"/>
            <a:ext cx="8229600" cy="5697538"/>
          </a:xfrm>
        </p:spPr>
        <p:txBody>
          <a:bodyPr/>
          <a:lstStyle/>
          <a:p>
            <a:pPr eaLnBrk="1" hangingPunct="1"/>
            <a:r>
              <a:rPr lang="ru-RU" sz="2000" smtClean="0"/>
              <a:t>Пример. </a:t>
            </a:r>
          </a:p>
          <a:p>
            <a:pPr eaLnBrk="1" hangingPunct="1"/>
            <a:r>
              <a:rPr lang="ru-RU" sz="2000" smtClean="0"/>
              <a:t>Найти на числовой окружности точку, соответствующую числу -7.</a:t>
            </a:r>
          </a:p>
          <a:p>
            <a:pPr eaLnBrk="1" hangingPunct="1"/>
            <a:r>
              <a:rPr lang="ru-RU" sz="2000" smtClean="0">
                <a:solidFill>
                  <a:srgbClr val="FF0000"/>
                </a:solidFill>
              </a:rPr>
              <a:t>Решение</a:t>
            </a:r>
            <a:r>
              <a:rPr lang="ru-RU" sz="2000" smtClean="0"/>
              <a:t>. Нам нужно, отправляясь из точки А(0) и двигаясь в отрицательном направлении (в направлении по часовой стрелке), пройти по окружности путь длиной 7. Если пройти одну окружность, то получим (приближенно) 6,28, значит, нужно еще пройти (в том же направлении) путь длиной 0,72. Что же это за дуга? Немного меньше половины четверти окружности, т.е. ее длина меньше числа —.</a:t>
            </a:r>
          </a:p>
          <a:p>
            <a:pPr eaLnBrk="1" hangingPunct="1"/>
            <a:endParaRPr lang="ru-RU" sz="2000" smtClean="0"/>
          </a:p>
        </p:txBody>
      </p:sp>
      <p:pic>
        <p:nvPicPr>
          <p:cNvPr id="4" name="Рисунок 3"/>
          <p:cNvPicPr/>
          <p:nvPr/>
        </p:nvPicPr>
        <p:blipFill>
          <a:blip r:embed="rId2" cstate="print"/>
          <a:stretch>
            <a:fillRect/>
          </a:stretch>
        </p:blipFill>
        <p:spPr>
          <a:xfrm>
            <a:off x="1142976" y="3357562"/>
            <a:ext cx="2095500" cy="227647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85728"/>
            <a:ext cx="8229600" cy="5768997"/>
          </a:xfrm>
        </p:spPr>
        <p:txBody>
          <a:bodyPr rtlCol="0">
            <a:normAutofit fontScale="625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buFont typeface="Arial" pitchFamily="34" charset="0"/>
              <a:buChar char="•"/>
              <a:defRPr/>
            </a:pPr>
            <a:r>
              <a:rPr lang="ru-RU" dirty="0" smtClean="0"/>
              <a:t>Итак, на числовой окружности, как и на числовой прямой, каждому действительному числу соответствует одна точка (только, разумеется, на прямой ее найти легче, чем на окружности). Но для прямой верно и обратное: каждая точка соответствует единственному числу. Для числовой окружности такое утверждение неверно, выше мы неоднократно убеждались в этом. Для числовой окружности справедливо следующее утверждение.</a:t>
            </a:r>
          </a:p>
          <a:p>
            <a:pPr eaLnBrk="1" fontAlgn="auto" hangingPunct="1">
              <a:spcAft>
                <a:spcPts val="0"/>
              </a:spcAft>
              <a:buFont typeface="Arial" pitchFamily="34" charset="0"/>
              <a:buChar char="•"/>
              <a:defRPr/>
            </a:pPr>
            <a:r>
              <a:rPr lang="ru-RU" dirty="0" smtClean="0"/>
              <a:t>Если точка М числовой окружности соответствует числу I, то она соответствует и числу вида I + 2як, где к — любое целое число (к е 2).</a:t>
            </a:r>
          </a:p>
          <a:p>
            <a:pPr eaLnBrk="1" fontAlgn="auto" hangingPunct="1">
              <a:spcAft>
                <a:spcPts val="0"/>
              </a:spcAft>
              <a:buFont typeface="Arial" pitchFamily="34" charset="0"/>
              <a:buChar char="•"/>
              <a:defRPr/>
            </a:pPr>
            <a:r>
              <a:rPr lang="ru-RU" dirty="0" smtClean="0"/>
              <a:t>В самом деле, 2п — длина числовой (единичной) окружности, а целое число </a:t>
            </a:r>
            <a:r>
              <a:rPr lang="ru-RU" dirty="0" err="1" smtClean="0"/>
              <a:t>|й|</a:t>
            </a:r>
            <a:r>
              <a:rPr lang="ru-RU" dirty="0" smtClean="0"/>
              <a:t> можно рассматривать как количество полных обходов окружности в ту или другую сторону. Если, например, к = 3, то это значит, что мы делаем три обхода окружности в положительном направлении; если к = -7, то это значит, что мы делаем семь (| к | = | -71 = 7) обходов окружности в отрицательном направлении. Но если мы находимся в точке М(1), то, выполнив еще | к | полных обходов окружности, мы снова окажемся в точке М.</a:t>
            </a:r>
            <a:br>
              <a:rPr lang="ru-RU" dirty="0" smtClean="0"/>
            </a:br>
            <a:endParaRPr lang="ru-RU" dirty="0" smtClean="0"/>
          </a:p>
          <a:p>
            <a:pPr eaLnBrk="1" fontAlgn="auto" hangingPunct="1">
              <a:spcAft>
                <a:spcPts val="0"/>
              </a:spcAft>
              <a:buFont typeface="Arial" pitchFamily="34" charset="0"/>
              <a:buChar char="•"/>
              <a:defRPr/>
            </a:pP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grpId="1"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16"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2000" fill="hold"/>
                                        <p:tgtEl>
                                          <p:spTgt spid="3">
                                            <p:txEl>
                                              <p:pRg st="1" end="1"/>
                                            </p:txEl>
                                          </p:spTgt>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grpId="1"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style.rotation</p:attrName>
                                        </p:attrNameLst>
                                      </p:cBhvr>
                                      <p:tavLst>
                                        <p:tav tm="0">
                                          <p:val>
                                            <p:fltVal val="720"/>
                                          </p:val>
                                        </p:tav>
                                        <p:tav tm="100000">
                                          <p:val>
                                            <p:fltVal val="0"/>
                                          </p:val>
                                        </p:tav>
                                      </p:tavLst>
                                    </p:anim>
                                    <p:anim calcmode="lin" valueType="num">
                                      <p:cBhvr>
                                        <p:cTn id="23"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4" dur="2000" fill="hold"/>
                                        <p:tgtEl>
                                          <p:spTgt spid="3">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2" nodeType="clickEffect">
                                  <p:stCondLst>
                                    <p:cond delay="0"/>
                                  </p:stCondLst>
                                  <p:childTnLst>
                                    <p:anim calcmode="lin" valueType="num">
                                      <p:cBhvr additive="base">
                                        <p:cTn id="28"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9" dur="500"/>
                                        <p:tgtEl>
                                          <p:spTgt spid="3">
                                            <p:txEl>
                                              <p:pRg st="0" end="0"/>
                                            </p:txEl>
                                          </p:spTgt>
                                        </p:tgtEl>
                                        <p:attrNameLst>
                                          <p:attrName>ppt_y</p:attrName>
                                        </p:attrNameLst>
                                      </p:cBhvr>
                                      <p:tavLst>
                                        <p:tav tm="0">
                                          <p:val>
                                            <p:strVal val="ppt_y"/>
                                          </p:val>
                                        </p:tav>
                                        <p:tav tm="100000">
                                          <p:val>
                                            <p:strVal val="1+ppt_h/2"/>
                                          </p:val>
                                        </p:tav>
                                      </p:tavLst>
                                    </p:anim>
                                    <p:set>
                                      <p:cBhvr>
                                        <p:cTn id="30" dur="1" fill="hold">
                                          <p:stCondLst>
                                            <p:cond delay="499"/>
                                          </p:stCondLst>
                                        </p:cTn>
                                        <p:tgtEl>
                                          <p:spTgt spid="3">
                                            <p:txEl>
                                              <p:pRg st="0" end="0"/>
                                            </p:txEl>
                                          </p:spTgt>
                                        </p:tgtEl>
                                        <p:attrNameLst>
                                          <p:attrName>style.visibility</p:attrName>
                                        </p:attrNameLst>
                                      </p:cBhvr>
                                      <p:to>
                                        <p:strVal val="hidden"/>
                                      </p:to>
                                    </p:set>
                                  </p:childTnLst>
                                </p:cTn>
                              </p:par>
                            </p:childTnLst>
                          </p:cTn>
                        </p:par>
                        <p:par>
                          <p:cTn id="31" fill="hold">
                            <p:stCondLst>
                              <p:cond delay="500"/>
                            </p:stCondLst>
                            <p:childTnLst>
                              <p:par>
                                <p:cTn id="32" presetID="2" presetClass="exit" presetSubtype="4" fill="hold" grpId="2" nodeType="afterEffect">
                                  <p:stCondLst>
                                    <p:cond delay="0"/>
                                  </p:stCondLst>
                                  <p:childTnLst>
                                    <p:anim calcmode="lin" valueType="num">
                                      <p:cBhvr additive="base">
                                        <p:cTn id="33"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4" dur="500"/>
                                        <p:tgtEl>
                                          <p:spTgt spid="3">
                                            <p:txEl>
                                              <p:pRg st="1" end="1"/>
                                            </p:txEl>
                                          </p:spTgt>
                                        </p:tgtEl>
                                        <p:attrNameLst>
                                          <p:attrName>ppt_y</p:attrName>
                                        </p:attrNameLst>
                                      </p:cBhvr>
                                      <p:tavLst>
                                        <p:tav tm="0">
                                          <p:val>
                                            <p:strVal val="ppt_y"/>
                                          </p:val>
                                        </p:tav>
                                        <p:tav tm="100000">
                                          <p:val>
                                            <p:strVal val="1+ppt_h/2"/>
                                          </p:val>
                                        </p:tav>
                                      </p:tavLst>
                                    </p:anim>
                                    <p:set>
                                      <p:cBhvr>
                                        <p:cTn id="35" dur="1" fill="hold">
                                          <p:stCondLst>
                                            <p:cond delay="499"/>
                                          </p:stCondLst>
                                        </p:cTn>
                                        <p:tgtEl>
                                          <p:spTgt spid="3">
                                            <p:txEl>
                                              <p:pRg st="1" end="1"/>
                                            </p:txEl>
                                          </p:spTgt>
                                        </p:tgtEl>
                                        <p:attrNameLst>
                                          <p:attrName>style.visibility</p:attrName>
                                        </p:attrNameLst>
                                      </p:cBhvr>
                                      <p:to>
                                        <p:strVal val="hidden"/>
                                      </p:to>
                                    </p:set>
                                  </p:childTnLst>
                                </p:cTn>
                              </p:par>
                            </p:childTnLst>
                          </p:cTn>
                        </p:par>
                        <p:par>
                          <p:cTn id="36" fill="hold">
                            <p:stCondLst>
                              <p:cond delay="1000"/>
                            </p:stCondLst>
                            <p:childTnLst>
                              <p:par>
                                <p:cTn id="37" presetID="2" presetClass="exit" presetSubtype="4" fill="hold" grpId="2" nodeType="afterEffect">
                                  <p:stCondLst>
                                    <p:cond delay="0"/>
                                  </p:stCondLst>
                                  <p:childTnLst>
                                    <p:anim calcmode="lin" valueType="num">
                                      <p:cBhvr additive="base">
                                        <p:cTn id="38"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9" dur="500"/>
                                        <p:tgtEl>
                                          <p:spTgt spid="3">
                                            <p:txEl>
                                              <p:pRg st="2" end="2"/>
                                            </p:txEl>
                                          </p:spTgt>
                                        </p:tgtEl>
                                        <p:attrNameLst>
                                          <p:attrName>ppt_y</p:attrName>
                                        </p:attrNameLst>
                                      </p:cBhvr>
                                      <p:tavLst>
                                        <p:tav tm="0">
                                          <p:val>
                                            <p:strVal val="ppt_y"/>
                                          </p:val>
                                        </p:tav>
                                        <p:tav tm="100000">
                                          <p:val>
                                            <p:strVal val="1+ppt_h/2"/>
                                          </p:val>
                                        </p:tav>
                                      </p:tavLst>
                                    </p:anim>
                                    <p:set>
                                      <p:cBhvr>
                                        <p:cTn id="40"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uiExpand="1" build="p"/>
      <p:bldP spid="3" grpId="2" uiExpand="1"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Содержимое 2"/>
          <p:cNvSpPr>
            <a:spLocks noGrp="1"/>
          </p:cNvSpPr>
          <p:nvPr>
            <p:ph idx="1"/>
          </p:nvPr>
        </p:nvSpPr>
        <p:spPr/>
        <p:txBody>
          <a:bodyPr/>
          <a:lstStyle/>
          <a:p>
            <a:pPr eaLnBrk="1" hangingPunct="1">
              <a:buFont typeface="Arial" charset="0"/>
              <a:buNone/>
            </a:pPr>
            <a:endParaRPr lang="ru-RU" sz="9600" smtClean="0"/>
          </a:p>
        </p:txBody>
      </p:sp>
      <p:pic>
        <p:nvPicPr>
          <p:cNvPr id="1026" name="Picture 2" descr="G:\Documents and Settings\Администратор\Рабочий стол\Тригонометрия\circle.gif"/>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428660" y="2071678"/>
            <a:ext cx="8501122" cy="2212602"/>
          </a:xfrm>
          <a:prstGeom prst="rect">
            <a:avLst/>
          </a:prstGeom>
          <a:noFill/>
        </p:spPr>
        <p:txBody>
          <a:bodyPr>
            <a:prstTxWarp prst="textPlain">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ru-RU" sz="9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КОНЕЦ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xit" presetSubtype="0" accel="50000" fill="hold" nodeType="clickEffect">
                                  <p:stCondLst>
                                    <p:cond delay="0"/>
                                  </p:stCondLst>
                                  <p:iterate type="lt">
                                    <p:tmPct val="50000"/>
                                  </p:iterate>
                                  <p:childTnLst>
                                    <p:anim calcmode="lin" valueType="num">
                                      <p:cBhvr>
                                        <p:cTn id="6" dur="1000">
                                          <p:stCondLst>
                                            <p:cond delay="0"/>
                                          </p:stCondLst>
                                        </p:cTn>
                                        <p:tgtEl>
                                          <p:spTgt spid="5"/>
                                        </p:tgtEl>
                                        <p:attrNameLst>
                                          <p:attrName>style.rotation</p:attrName>
                                        </p:attrNameLst>
                                      </p:cBhvr>
                                      <p:tavLst>
                                        <p:tav tm="0">
                                          <p:val>
                                            <p:fltVal val="0"/>
                                          </p:val>
                                        </p:tav>
                                        <p:tav tm="100000">
                                          <p:val>
                                            <p:fltVal val="45"/>
                                          </p:val>
                                        </p:tav>
                                      </p:tavLst>
                                    </p:anim>
                                    <p:anim calcmode="lin" valueType="num">
                                      <p:cBhvr>
                                        <p:cTn id="7" dur="1000">
                                          <p:stCondLst>
                                            <p:cond delay="0"/>
                                          </p:stCondLst>
                                        </p:cTn>
                                        <p:tgtEl>
                                          <p:spTgt spid="5"/>
                                        </p:tgtEl>
                                        <p:attrNameLst>
                                          <p:attrName>ppt_y</p:attrName>
                                        </p:attrNameLst>
                                      </p:cBhvr>
                                      <p:tavLst>
                                        <p:tav tm="0">
                                          <p:val>
                                            <p:strVal val="ppt_y"/>
                                          </p:val>
                                        </p:tav>
                                        <p:tav tm="100000">
                                          <p:val>
                                            <p:strVal val="ppt_y+1"/>
                                          </p:val>
                                        </p:tav>
                                      </p:tavLst>
                                    </p:anim>
                                    <p:set>
                                      <p:cBhvr>
                                        <p:cTn id="8" dur="1" fill="hold">
                                          <p:stCondLst>
                                            <p:cond delay="999"/>
                                          </p:stCondLst>
                                        </p:cTn>
                                        <p:tgtEl>
                                          <p:spTgt spid="5"/>
                                        </p:tgtEl>
                                        <p:attrNameLst>
                                          <p:attrName>style.visibility</p:attrName>
                                        </p:attrNameLst>
                                      </p:cBhvr>
                                      <p:to>
                                        <p:strVal val="hidden"/>
                                      </p:to>
                                    </p:set>
                                  </p:childTnLst>
                                </p:cTn>
                              </p:par>
                              <p:par>
                                <p:cTn id="9" presetID="15" presetClass="exit" presetSubtype="0" fill="hold" nodeType="withEffect">
                                  <p:stCondLst>
                                    <p:cond delay="0"/>
                                  </p:stCondLst>
                                  <p:childTnLst>
                                    <p:anim calcmode="lin" valueType="num">
                                      <p:cBhvr>
                                        <p:cTn id="10" dur="5000"/>
                                        <p:tgtEl>
                                          <p:spTgt spid="1026"/>
                                        </p:tgtEl>
                                        <p:attrNameLst>
                                          <p:attrName>ppt_w</p:attrName>
                                        </p:attrNameLst>
                                      </p:cBhvr>
                                      <p:tavLst>
                                        <p:tav tm="0">
                                          <p:val>
                                            <p:strVal val="ppt_w"/>
                                          </p:val>
                                        </p:tav>
                                        <p:tav tm="100000">
                                          <p:val>
                                            <p:fltVal val="0"/>
                                          </p:val>
                                        </p:tav>
                                      </p:tavLst>
                                    </p:anim>
                                    <p:anim calcmode="lin" valueType="num">
                                      <p:cBhvr>
                                        <p:cTn id="11" dur="5000"/>
                                        <p:tgtEl>
                                          <p:spTgt spid="1026"/>
                                        </p:tgtEl>
                                        <p:attrNameLst>
                                          <p:attrName>ppt_h</p:attrName>
                                        </p:attrNameLst>
                                      </p:cBhvr>
                                      <p:tavLst>
                                        <p:tav tm="0">
                                          <p:val>
                                            <p:strVal val="ppt_h"/>
                                          </p:val>
                                        </p:tav>
                                        <p:tav tm="100000">
                                          <p:val>
                                            <p:fltVal val="0"/>
                                          </p:val>
                                        </p:tav>
                                      </p:tavLst>
                                    </p:anim>
                                    <p:anim calcmode="lin" valueType="num">
                                      <p:cBhvr>
                                        <p:cTn id="12" dur="5000"/>
                                        <p:tgtEl>
                                          <p:spTgt spid="102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3" dur="5000"/>
                                        <p:tgtEl>
                                          <p:spTgt spid="102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4" dur="1" fill="hold">
                                          <p:stCondLst>
                                            <p:cond delay="4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907</TotalTime>
  <Words>2831</Words>
  <Application>Microsoft Office PowerPoint</Application>
  <PresentationFormat>Экран (4:3)</PresentationFormat>
  <Paragraphs>289</Paragraphs>
  <Slides>95</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95</vt:i4>
      </vt:variant>
    </vt:vector>
  </HeadingPairs>
  <TitlesOfParts>
    <vt:vector size="99" baseType="lpstr">
      <vt:lpstr>Arial</vt:lpstr>
      <vt:lpstr>Calibri</vt:lpstr>
      <vt:lpstr>Times New Roman</vt:lpstr>
      <vt:lpstr>Тема Office</vt:lpstr>
      <vt:lpstr>Презентация PowerPoint</vt:lpstr>
      <vt:lpstr>Презентация PowerPoint</vt:lpstr>
      <vt:lpstr>Тригонометрия</vt:lpstr>
      <vt:lpstr>Применение тригонометрии</vt:lpstr>
      <vt:lpstr>Числовая окружность</vt:lpstr>
      <vt:lpstr>Презентация PowerPoint</vt:lpstr>
      <vt:lpstr>Презентация PowerPoint</vt:lpstr>
      <vt:lpstr>Презентация PowerPoint</vt:lpstr>
      <vt:lpstr>Тригонометрические тождества </vt:lpstr>
      <vt:lpstr>Основные тригонометрические формулы </vt:lpstr>
      <vt:lpstr>Поскольку синус и косинус являются соответственно ординатой и абсциссой точки, соответствующей на единичной окружности углу α, то, согласно уравнению единичной окружности или теореме Пифагора, имеем: </vt:lpstr>
      <vt:lpstr>Непрерывность</vt:lpstr>
      <vt:lpstr>Чётность </vt:lpstr>
      <vt:lpstr>Периодичность </vt:lpstr>
      <vt:lpstr> ТРЕГОНОМЕТРИЧЕСКИЕ ФУНКЦИИ</vt:lpstr>
      <vt:lpstr>: К тригонометрическим функциям относятся: </vt:lpstr>
      <vt:lpstr>  Первоначально тригонометрические функции были связаны с соотношениями сторон в прямоугольном треугольнике. Их единственным аргументом является угол (один из острых углов этого треугольника). </vt:lpstr>
      <vt:lpstr>Презентация PowerPoint</vt:lpstr>
      <vt:lpstr>Презентация PowerPoint</vt:lpstr>
      <vt:lpstr>Презентация PowerPoint</vt:lpstr>
      <vt:lpstr> Определение тригонометрических функций </vt:lpstr>
      <vt:lpstr>Презентация PowerPoint</vt:lpstr>
      <vt:lpstr>Презентация PowerPoint</vt:lpstr>
      <vt:lpstr>Численные значения тригонометрических функций угла α в тригонометрической окружности с радиусом, равным единице </vt:lpstr>
      <vt:lpstr>Тригонометрические функции острого угла </vt:lpstr>
      <vt:lpstr>Определение тригонометрических функций как решений дифференциальных уравнений </vt:lpstr>
      <vt:lpstr> </vt:lpstr>
      <vt:lpstr>Определение тригонометрических функций через ряды</vt:lpstr>
      <vt:lpstr>Презентация PowerPoint</vt:lpstr>
      <vt:lpstr>Значения тригонометрических функций для некоторых углов</vt:lpstr>
      <vt:lpstr>Презентация PowerPoint</vt:lpstr>
      <vt:lpstr>Значения тригонометрических функций нестандартных углов </vt:lpstr>
      <vt:lpstr>Презентация PowerPoint</vt:lpstr>
      <vt:lpstr>Презентация PowerPoint</vt:lpstr>
      <vt:lpstr>Формулы приведения </vt:lpstr>
      <vt:lpstr>Некоторые формулы приведения: </vt:lpstr>
      <vt:lpstr>Формулы сложения </vt:lpstr>
      <vt:lpstr>Аналогичные формулы для суммы трёх углов: </vt:lpstr>
      <vt:lpstr>Формулы двойного угла: </vt:lpstr>
      <vt:lpstr>Формулы тройного угла: </vt:lpstr>
      <vt:lpstr>Формулы половинного угла: </vt:lpstr>
      <vt:lpstr> Произведения     </vt:lpstr>
      <vt:lpstr>Аналогичные формулы для произведений синусов и косинусов трёх углов: </vt:lpstr>
      <vt:lpstr>Степени </vt:lpstr>
      <vt:lpstr>Суммы</vt:lpstr>
      <vt:lpstr>Презентация PowerPoint</vt:lpstr>
      <vt:lpstr>Однопараметрическое представление </vt:lpstr>
      <vt:lpstr>Производные и интегралы </vt:lpstr>
      <vt:lpstr>Интегралы тригонометрических функций на области определения выражаются через элементарные функции следующим образом: </vt:lpstr>
      <vt:lpstr>Тригонометрические функции комплексного аргумента </vt:lpstr>
      <vt:lpstr>Презентация PowerPoint</vt:lpstr>
      <vt:lpstr>Презентация PowerPoint</vt:lpstr>
      <vt:lpstr>Комплексные графики </vt:lpstr>
      <vt:lpstr> Тригонометрические функции в комплексной плоскости</vt:lpstr>
      <vt:lpstr>Графики тригонометрических функций: синуса, косинуса, тангенса, котангенса, секанса, косеканса </vt:lpstr>
      <vt:lpstr>Обратные тригонометрические функции </vt:lpstr>
      <vt:lpstr>Презентация PowerPoint</vt:lpstr>
      <vt:lpstr>Презентация PowerPoint</vt:lpstr>
      <vt:lpstr>Функция arcsin </vt:lpstr>
      <vt:lpstr>График функции y = arcsin x.</vt:lpstr>
      <vt:lpstr>Презентация PowerPoint</vt:lpstr>
      <vt:lpstr>Свойства функции arcsin </vt:lpstr>
      <vt:lpstr>Получение функции arcsin   </vt:lpstr>
      <vt:lpstr>Функция arccos </vt:lpstr>
      <vt:lpstr>График функции y = arccos x. Функция y = cos x непрерывна и на всей своей числовой прямой. Функция y = arccos x является строго убывающей. </vt:lpstr>
      <vt:lpstr>Презентация PowerPoint</vt:lpstr>
      <vt:lpstr>Свойства функции arccos </vt:lpstr>
      <vt:lpstr>Получение функции arccos </vt:lpstr>
      <vt:lpstr>Функция arctg </vt:lpstr>
      <vt:lpstr>Презентация PowerPoint</vt:lpstr>
      <vt:lpstr>Свойства функции arctg </vt:lpstr>
      <vt:lpstr>Получение функции arctg </vt:lpstr>
      <vt:lpstr>Функция arcctg </vt:lpstr>
      <vt:lpstr>функции y=arcctg x </vt:lpstr>
      <vt:lpstr>Свойства функции arcctg</vt:lpstr>
      <vt:lpstr>Получение функции arcctg   </vt:lpstr>
      <vt:lpstr>Функция arcsec </vt:lpstr>
      <vt:lpstr>Производные от обратных тригонометрических функций </vt:lpstr>
      <vt:lpstr>Интегралы от обратных тригонометрических функций</vt:lpstr>
      <vt:lpstr>Презентация PowerPoint</vt:lpstr>
      <vt:lpstr>ИСПОЛЬЗОВАНИЕ В ГЕОМЕТРИИ </vt:lpstr>
      <vt:lpstr>Презентация PowerPoint</vt:lpstr>
      <vt:lpstr>Презентация PowerPoint</vt:lpstr>
      <vt:lpstr>Презентация PowerPoint</vt:lpstr>
      <vt:lpstr>Универсальная тригонометрическая подстановка </vt:lpstr>
      <vt:lpstr>Редко используемые тригонометрические функции  </vt:lpstr>
      <vt:lpstr>Презентация PowerPoint</vt:lpstr>
      <vt:lpstr>Презентация PowerPoint</vt:lpstr>
      <vt:lpstr>Презентация PowerPoint</vt:lpstr>
      <vt:lpstr>Использование </vt:lpstr>
      <vt:lpstr>Графики версинуса, коверсинуса и гаверсинуса </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по математике на тему тригонометрия</dc:title>
  <dc:creator>XTreme</dc:creator>
  <cp:lastModifiedBy>Сергей</cp:lastModifiedBy>
  <cp:revision>99</cp:revision>
  <dcterms:created xsi:type="dcterms:W3CDTF">2011-10-15T13:40:07Z</dcterms:created>
  <dcterms:modified xsi:type="dcterms:W3CDTF">2015-08-16T14:25:03Z</dcterms:modified>
</cp:coreProperties>
</file>