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 id="269" r:id="rId14"/>
    <p:sldId id="268" r:id="rId15"/>
    <p:sldId id="270" r:id="rId16"/>
    <p:sldId id="271" r:id="rId17"/>
    <p:sldId id="272" r:id="rId18"/>
    <p:sldId id="273" r:id="rId19"/>
    <p:sldId id="274"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99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5B49A550-88F6-4631-818C-48A9E0060CEF}" type="datetimeFigureOut">
              <a:rPr lang="ru-RU" smtClean="0"/>
              <a:pPr/>
              <a:t>27.01.2014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548F8BF-F5AC-4BC4-B8B8-E022602DFC2A}" type="slidenum">
              <a:rPr lang="ru-RU" smtClean="0"/>
              <a:pPr/>
              <a:t>‹#›</a:t>
            </a:fld>
            <a:endParaRPr lang="ru-RU"/>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10"/>
          </p:nvPr>
        </p:nvSpPr>
        <p:spPr/>
        <p:txBody>
          <a:bodyPr/>
          <a:lstStyle/>
          <a:p>
            <a:fld id="{5B49A550-88F6-4631-818C-48A9E0060CEF}" type="datetimeFigureOut">
              <a:rPr lang="ru-RU" smtClean="0"/>
              <a:pPr/>
              <a:t>27.01.2014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548F8BF-F5AC-4BC4-B8B8-E022602DFC2A}" type="slidenum">
              <a:rPr lang="ru-RU" smtClean="0"/>
              <a:pPr/>
              <a:t>‹#›</a:t>
            </a:fld>
            <a:endParaRPr lang="ru-RU"/>
          </a:p>
        </p:txBody>
      </p:sp>
    </p:spTree>
    <p:extLst>
      <p:ext uri="{BB962C8B-B14F-4D97-AF65-F5344CB8AC3E}">
        <p14:creationId xmlns:p14="http://schemas.microsoft.com/office/powerpoint/2010/main" val="33019361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9A550-88F6-4631-818C-48A9E0060CEF}" type="datetimeFigureOut">
              <a:rPr lang="ru-RU" smtClean="0"/>
              <a:pPr/>
              <a:t>27.01.2014</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8F8BF-F5AC-4BC4-B8B8-E022602DFC2A}" type="slidenum">
              <a:rPr lang="ru-RU" smtClean="0"/>
              <a:pPr/>
              <a:t>‹#›</a:t>
            </a:fld>
            <a:endParaRPr lang="ru-RU"/>
          </a:p>
        </p:txBody>
      </p:sp>
    </p:spTree>
    <p:extLst>
      <p:ext uri="{BB962C8B-B14F-4D97-AF65-F5344CB8AC3E}">
        <p14:creationId xmlns:p14="http://schemas.microsoft.com/office/powerpoint/2010/main" val="1559054170"/>
      </p:ext>
    </p:extLst>
  </p:cSld>
  <p:clrMap bg1="lt1" tx1="dk1" bg2="lt2" tx2="dk2" accent1="accent1" accent2="accent2" accent3="accent3" accent4="accent4" accent5="accent5" accent6="accent6" hlink="hlink" folHlink="folHlink"/>
  <p:sldLayoutIdLst>
    <p:sldLayoutId id="2147483673" r:id="rId1"/>
    <p:sldLayoutId id="2147483674" r:id="rId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ru.wikipedia.org/wiki/%D0%93%D0%BE%D1%80%D0%BD%D0%BE%D0%BB%D1%8B%D0%B6%D0%BD%D0%B0%D1%8F_%D0%BA%D0%BE%D0%BC%D0%B1%D0%B8%D0%BD%D0%B0%D1%86%D0%B8%D1%8F" TargetMode="External"/><Relationship Id="rId3" Type="http://schemas.openxmlformats.org/officeDocument/2006/relationships/hyperlink" Target="http://ru.wikipedia.org/wiki/%D0%A1%D0%BA%D0%BE%D1%80%D0%BE%D1%81%D1%82%D0%BD%D0%BE%D0%B9_%D1%81%D0%BF%D1%83%D1%81%D0%BA_(%D0%B3%D0%BE%D1%80%D0%BD%D0%BE%D0%BB%D1%8B%D0%B6%D0%BD%D1%8B%D0%B9_%D1%81%D0%BF%D0%BE%D1%80%D1%82)" TargetMode="External"/><Relationship Id="rId7" Type="http://schemas.openxmlformats.org/officeDocument/2006/relationships/hyperlink" Target="http://ru.wikipedia.org/wiki/%D0%A1%D0%BB%D0%B0%D0%BB%D0%BE%D0%BC_(%D0%B3%D0%BE%D1%80%D0%BD%D0%BE%D0%BB%D1%8B%D0%B6%D0%BD%D1%8B%D0%B9_%D1%81%D0%BF%D0%BE%D1%80%D1%82)"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ru.wikipedia.org/wiki/%D0%93%D0%B8%D0%B3%D0%B0%D0%BD%D1%82%D1%81%D0%BA%D0%B8%D0%B9_%D1%81%D0%BB%D0%B0%D0%BB%D0%BE%D0%BC_(%D0%B3%D0%BE%D1%80%D0%BD%D0%BE%D0%BB%D1%8B%D0%B6%D0%BD%D1%8B%D0%B9_%D1%81%D0%BF%D0%BE%D1%80%D1%82)" TargetMode="External"/><Relationship Id="rId5" Type="http://schemas.openxmlformats.org/officeDocument/2006/relationships/hyperlink" Target="http://ru.wikipedia.org/wiki/%D0%A1%D1%83%D0%BF%D0%B5%D1%80%D0%B3%D0%B8%D0%B3%D0%B0%D0%BD%D1%82" TargetMode="External"/><Relationship Id="rId4" Type="http://schemas.openxmlformats.org/officeDocument/2006/relationships/hyperlink" Target="http://ru.wikipedia.org/wiki/%D0%90%D0%BD%D0%B3%D0%BB%D0%B8%D0%B9%D1%81%D0%BA%D0%B8%D0%B9_%D1%8F%D0%B7%D1%8B%D0%B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hyperlink" Target="http://ru.wikipedia.org/w/index.php?title=%D0%9B%D1%8B%D0%B6%D0%BD%D1%8B%D0%B9_%D0%B1%D0%B0%D0%BB%D0%B5%D1%82&amp;action=edit&amp;redlink=1" TargetMode="External"/><Relationship Id="rId3" Type="http://schemas.openxmlformats.org/officeDocument/2006/relationships/hyperlink" Target="http://ru.wikipedia.org/wiki/%D0%9C%D0%BE%D0%B3%D1%83%D0%BB" TargetMode="External"/><Relationship Id="rId7" Type="http://schemas.openxmlformats.org/officeDocument/2006/relationships/hyperlink" Target="http://ru.wikipedia.org/wiki/%D0%9D%D1%8C%D1%8E%D1%81%D0%BA%D1%83%D0%BB_(%D0%B3%D0%BE%D1%80%D0%BD%D1%8B%D0%B5_%D0%BB%D1%8B%D0%B6%D0%B8)" TargetMode="External"/><Relationship Id="rId2" Type="http://schemas.openxmlformats.org/officeDocument/2006/relationships/hyperlink" Target="http://ru.wikipedia.org/w/index.php?title=%D0%9B%D1%8B%D0%B6%D0%BD%D0%B0%D1%8F_%D0%B0%D0%BA%D1%80%D0%BE%D0%B1%D0%B0%D1%82%D0%B8%D0%BA%D0%B0&amp;action=edit&amp;redlink=1" TargetMode="External"/><Relationship Id="rId1" Type="http://schemas.openxmlformats.org/officeDocument/2006/relationships/slideLayout" Target="../slideLayouts/slideLayout2.xml"/><Relationship Id="rId6" Type="http://schemas.openxmlformats.org/officeDocument/2006/relationships/hyperlink" Target="http://ru.wikipedia.org/wiki/%D0%A1%D0%BB%D0%BE%D1%83%D0%BF%D1%81%D1%82%D0%B0%D0%B9%D0%BB" TargetMode="External"/><Relationship Id="rId5" Type="http://schemas.openxmlformats.org/officeDocument/2006/relationships/hyperlink" Target="http://ru.wikipedia.org/wiki/%D0%A5%D0%B0%D0%B2%D0%BF%D0%B0%D0%B9%D0%BF" TargetMode="External"/><Relationship Id="rId10" Type="http://schemas.openxmlformats.org/officeDocument/2006/relationships/image" Target="../media/image16.jpeg"/><Relationship Id="rId4" Type="http://schemas.openxmlformats.org/officeDocument/2006/relationships/hyperlink" Target="http://ru.wikipedia.org/wiki/%D0%A1%D0%BA%D0%B8-%D0%BA%D1%80%D0%BE%D1%81%D1%81" TargetMode="External"/><Relationship Id="rId9" Type="http://schemas.openxmlformats.org/officeDocument/2006/relationships/hyperlink" Target="http://ru.wikipedia.org/wiki/1999_%D0%B3%D0%BE%D0%B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8" Type="http://schemas.openxmlformats.org/officeDocument/2006/relationships/hyperlink" Target="http://ru.wikipedia.org/wiki/%D0%A1%D1%8D%D0%BD%D0%B4%D0%B1%D0%BE%D1%80%D0%B4%D0%B8%D0%BD%D0%B3" TargetMode="External"/><Relationship Id="rId3" Type="http://schemas.openxmlformats.org/officeDocument/2006/relationships/hyperlink" Target="http://ru.wikipedia.org/wiki/%D0%90%D0%BD%D0%B3%D0%BB%D0%B8%D0%B9%D1%81%D0%BA%D0%B8%D0%B9_%D1%8F%D0%B7%D1%8B%D0%BA" TargetMode="External"/><Relationship Id="rId7" Type="http://schemas.openxmlformats.org/officeDocument/2006/relationships/hyperlink" Target="http://ru.wikipedia.org/wiki/%D0%9B%D0%B5%D1%82%D0%BE" TargetMode="Externa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hyperlink" Target="http://ru.wikipedia.org/wiki/%D0%A1%D0%BD%D0%BE%D1%83%D0%B1%D0%BE%D1%80%D0%B4_(%D1%81%D0%BF%D0%BE%D1%80%D1%82%D0%B8%D0%B2%D0%BD%D1%8B%D0%B9_%D0%B8%D0%BD%D0%B2%D0%B5%D0%BD%D1%82%D0%B0%D1%80%D1%8C)" TargetMode="External"/><Relationship Id="rId5" Type="http://schemas.openxmlformats.org/officeDocument/2006/relationships/hyperlink" Target="http://ru.wikipedia.org/wiki/%D0%A1%D0%BA%D0%BB%D0%BE%D0%BD" TargetMode="External"/><Relationship Id="rId4" Type="http://schemas.openxmlformats.org/officeDocument/2006/relationships/hyperlink" Target="http://ru.wikipedia.org/wiki/%D0%9E%D0%BB%D0%B8%D0%BC%D0%BF%D0%B8%D0%B9%D1%81%D0%BA%D0%B8%D0%B5_%D0%B2%D0%B8%D0%B4%D1%8B_%D1%81%D0%BF%D0%BE%D1%80%D1%82%D0%B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ru.wikipedia.org/wiki/%D0%9A%D0%B0%D0%B9%D1%82" TargetMode="External"/><Relationship Id="rId2" Type="http://schemas.openxmlformats.org/officeDocument/2006/relationships/hyperlink" Target="http://ru.wikipedia.org/wiki/%D0%90%D0%BD%D0%B3%D0%BB%D0%B8%D0%B9%D1%81%D0%BA%D0%B8%D0%B9_%D1%8F%D0%B7%D1%8B%D0%BA" TargetMode="Externa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hyperlink" Target="http://ru.wikipedia.org/wiki/%D0%A1%D0%BF%D0%BE%D1%80%D1%82%D0%B8%D0%B2%D0%BD%D0%B0%D1%8F_%D0%BA%D0%B0%D1%80%D1%82%D0%B0" TargetMode="External"/><Relationship Id="rId7" Type="http://schemas.openxmlformats.org/officeDocument/2006/relationships/image" Target="../media/image21.jpeg"/><Relationship Id="rId2" Type="http://schemas.openxmlformats.org/officeDocument/2006/relationships/hyperlink" Target="http://ru.wikipedia.org/wiki/%D0%92%D0%B8%D0%B4_%D1%81%D0%BF%D0%BE%D1%80%D1%82%D0%B0" TargetMode="External"/><Relationship Id="rId1" Type="http://schemas.openxmlformats.org/officeDocument/2006/relationships/slideLayout" Target="../slideLayouts/slideLayout2.xml"/><Relationship Id="rId6" Type="http://schemas.openxmlformats.org/officeDocument/2006/relationships/hyperlink" Target="http://ru.wikipedia.org/wiki/%D0%9C%D0%B5%D1%81%D1%82%D0%BD%D0%BE%D1%81%D1%82%D1%8C" TargetMode="External"/><Relationship Id="rId5" Type="http://schemas.openxmlformats.org/officeDocument/2006/relationships/hyperlink" Target="http://ru.wikipedia.org/wiki/%D0%9A%D0%BE%D0%BD%D1%82%D1%80%D0%BE%D0%BB%D1%8C%D0%BD%D1%8B%D0%B9_%D0%BF%D1%83%D0%BD%D0%BA%D1%82" TargetMode="External"/><Relationship Id="rId4" Type="http://schemas.openxmlformats.org/officeDocument/2006/relationships/hyperlink" Target="http://ru.wikipedia.org/wiki/%D0%9A%D0%BE%D0%BC%D0%BF%D0%B0%D1%81"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snowscene_wide.png"/>
          <p:cNvPicPr>
            <a:picLocks noChangeAspect="1"/>
          </p:cNvPicPr>
          <p:nvPr/>
        </p:nvPicPr>
        <p:blipFill>
          <a:blip r:embed="rId2" cstate="print"/>
          <a:stretch>
            <a:fillRect/>
          </a:stretch>
        </p:blipFill>
        <p:spPr>
          <a:xfrm>
            <a:off x="-1587" y="-44624"/>
            <a:ext cx="13646595" cy="6858000"/>
          </a:xfrm>
          <a:prstGeom prst="rect">
            <a:avLst/>
          </a:prstGeom>
        </p:spPr>
      </p:pic>
      <p:sp>
        <p:nvSpPr>
          <p:cNvPr id="2" name="Заголовок 1"/>
          <p:cNvSpPr>
            <a:spLocks noGrp="1"/>
          </p:cNvSpPr>
          <p:nvPr>
            <p:ph type="ctrTitle"/>
          </p:nvPr>
        </p:nvSpPr>
        <p:spPr>
          <a:xfrm>
            <a:off x="685800" y="332656"/>
            <a:ext cx="7772400" cy="3267795"/>
          </a:xfrm>
          <a:ln>
            <a:noFill/>
          </a:ln>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ru-RU" sz="8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ЗИМНИИ ВИДЫ СПОРТА</a:t>
            </a:r>
            <a:endParaRPr lang="ru-RU" sz="8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Подзаголовок 2"/>
          <p:cNvSpPr>
            <a:spLocks noGrp="1"/>
          </p:cNvSpPr>
          <p:nvPr>
            <p:ph type="subTitle" idx="1"/>
          </p:nvPr>
        </p:nvSpPr>
        <p:spPr>
          <a:xfrm>
            <a:off x="2483768" y="3140968"/>
            <a:ext cx="4392488" cy="1224136"/>
          </a:xfrm>
        </p:spPr>
        <p:txBody>
          <a:bodyPr>
            <a:normAutofit/>
          </a:bodyPr>
          <a:lstStyle/>
          <a:p>
            <a:r>
              <a:rPr lang="ru-RU" sz="7200" dirty="0" smtClean="0">
                <a:solidFill>
                  <a:srgbClr val="FFFF00"/>
                </a:solidFill>
              </a:rPr>
              <a:t>на снегу</a:t>
            </a:r>
            <a:endParaRPr lang="ru-RU" sz="7200" dirty="0">
              <a:solidFill>
                <a:srgbClr val="FFFF00"/>
              </a:solidFill>
            </a:endParaRPr>
          </a:p>
        </p:txBody>
      </p:sp>
      <p:sp>
        <p:nvSpPr>
          <p:cNvPr id="6" name="Подзаголовок 2"/>
          <p:cNvSpPr txBox="1">
            <a:spLocks/>
          </p:cNvSpPr>
          <p:nvPr/>
        </p:nvSpPr>
        <p:spPr>
          <a:xfrm>
            <a:off x="1331640" y="4725144"/>
            <a:ext cx="6173808" cy="1219200"/>
          </a:xfrm>
          <a:prstGeom prst="rect">
            <a:avLst/>
          </a:prstGeom>
        </p:spPr>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smtClean="0">
                <a:ln>
                  <a:noFill/>
                </a:ln>
                <a:solidFill>
                  <a:srgbClr val="002060"/>
                </a:solidFill>
                <a:effectLst/>
                <a:uLnTx/>
                <a:uFillTx/>
                <a:latin typeface="+mn-lt"/>
                <a:ea typeface="+mn-ea"/>
                <a:cs typeface="+mn-cs"/>
              </a:rPr>
              <a:t>Составитель: Агалетдинов Р.М.</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smtClean="0">
                <a:ln>
                  <a:noFill/>
                </a:ln>
                <a:solidFill>
                  <a:srgbClr val="002060"/>
                </a:solidFill>
                <a:effectLst/>
                <a:uLnTx/>
                <a:uFillTx/>
                <a:latin typeface="+mn-lt"/>
                <a:ea typeface="+mn-ea"/>
                <a:cs typeface="+mn-cs"/>
              </a:rPr>
              <a:t>Учитель физической культуры</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smtClean="0">
                <a:ln>
                  <a:noFill/>
                </a:ln>
                <a:solidFill>
                  <a:srgbClr val="002060"/>
                </a:solidFill>
                <a:effectLst/>
                <a:uLnTx/>
                <a:uFillTx/>
                <a:latin typeface="+mn-lt"/>
                <a:ea typeface="+mn-ea"/>
                <a:cs typeface="+mn-cs"/>
              </a:rPr>
              <a:t>1 квалификационной категории</a:t>
            </a:r>
            <a:endParaRPr kumimoji="0" lang="ru-RU" sz="3200" b="0" i="0" u="none" strike="noStrike" kern="1200" cap="none" spc="0" normalizeH="0" baseline="0" noProof="0" dirty="0">
              <a:ln>
                <a:noFill/>
              </a:ln>
              <a:solidFill>
                <a:srgbClr val="002060"/>
              </a:solidFill>
              <a:effectLst/>
              <a:uLnTx/>
              <a:uFillTx/>
              <a:latin typeface="+mn-lt"/>
              <a:ea typeface="+mn-ea"/>
              <a:cs typeface="+mn-cs"/>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72222E-6 1.48148E-6 L -0.41927 -0.00394 " pathEditMode="relative" rAng="0" ptsTypes="AA">
                                      <p:cBhvr>
                                        <p:cTn id="6" dur="2000" fill="hold"/>
                                        <p:tgtEl>
                                          <p:spTgt spid="5"/>
                                        </p:tgtEl>
                                        <p:attrNameLst>
                                          <p:attrName>ppt_x</p:attrName>
                                          <p:attrName>ppt_y</p:attrName>
                                        </p:attrNameLst>
                                      </p:cBhvr>
                                      <p:rCtr x="-21000" y="-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a:bodyPr>
          <a:lstStyle/>
          <a:p>
            <a:r>
              <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Виды спорта на </a:t>
            </a:r>
            <a:r>
              <a:rPr lang="ru-RU" sz="66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снегу</a:t>
            </a:r>
            <a:endPar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p:txBody>
          <a:bodyPr>
            <a:normAutofit fontScale="70000" lnSpcReduction="20000"/>
          </a:bodyPr>
          <a:lstStyle/>
          <a:p>
            <a:r>
              <a:rPr lang="ru-RU" dirty="0"/>
              <a:t>Лыжный спорт</a:t>
            </a:r>
          </a:p>
          <a:p>
            <a:pPr lvl="1"/>
            <a:r>
              <a:rPr lang="ru-RU" dirty="0"/>
              <a:t>Лыжные гонки</a:t>
            </a:r>
          </a:p>
          <a:p>
            <a:pPr lvl="1"/>
            <a:r>
              <a:rPr lang="ru-RU" dirty="0"/>
              <a:t>Лыжное двоеборье</a:t>
            </a:r>
          </a:p>
          <a:p>
            <a:pPr lvl="1"/>
            <a:r>
              <a:rPr lang="ru-RU" dirty="0"/>
              <a:t>Биатлон</a:t>
            </a:r>
          </a:p>
          <a:p>
            <a:pPr lvl="1"/>
            <a:r>
              <a:rPr lang="ru-RU" dirty="0"/>
              <a:t>Прыжки на лыжах с трамплина</a:t>
            </a:r>
          </a:p>
          <a:p>
            <a:pPr lvl="1"/>
            <a:r>
              <a:rPr lang="ru-RU" dirty="0"/>
              <a:t>Горнолыжный спорт</a:t>
            </a:r>
          </a:p>
          <a:p>
            <a:pPr lvl="1"/>
            <a:r>
              <a:rPr lang="ru-RU" dirty="0"/>
              <a:t>Фристайл</a:t>
            </a:r>
          </a:p>
          <a:p>
            <a:pPr lvl="2"/>
            <a:r>
              <a:rPr lang="ru-RU" dirty="0"/>
              <a:t>Могул</a:t>
            </a:r>
          </a:p>
          <a:p>
            <a:pPr lvl="1"/>
            <a:r>
              <a:rPr lang="ru-RU" dirty="0"/>
              <a:t>Сноуборд</a:t>
            </a:r>
          </a:p>
          <a:p>
            <a:r>
              <a:rPr lang="ru-RU" dirty="0"/>
              <a:t>Сноукайтинг</a:t>
            </a:r>
          </a:p>
          <a:p>
            <a:pPr lvl="1"/>
            <a:r>
              <a:rPr lang="ru-RU" dirty="0"/>
              <a:t>Спортивное ориентирование на </a:t>
            </a:r>
            <a:r>
              <a:rPr lang="ru-RU" dirty="0" smtClean="0"/>
              <a:t>лыжах - </a:t>
            </a:r>
            <a:r>
              <a:rPr lang="ru-RU" b="1" dirty="0" smtClean="0"/>
              <a:t>Соревнования </a:t>
            </a:r>
            <a:r>
              <a:rPr lang="ru-RU" b="1" dirty="0"/>
              <a:t>по ориентированию на лыжах проводятся в условиях устойчивого снежного покрова в дисциплинах: в заданном направлении, на маркированной трассе или в комбинации этих видов</a:t>
            </a:r>
            <a:endParaRPr lang="ru-RU" dirty="0"/>
          </a:p>
          <a:p>
            <a:endParaRPr lang="ru-RU" dirty="0"/>
          </a:p>
        </p:txBody>
      </p:sp>
    </p:spTree>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vert="horz" lIns="91440" tIns="45720" rIns="91440" bIns="45720" rtlCol="0" anchor="ctr">
            <a:normAutofit/>
          </a:bodyPr>
          <a:lstStyle/>
          <a:p>
            <a:r>
              <a:rPr lang="ru-RU" sz="66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Лыжные гонки</a:t>
            </a:r>
            <a:endPar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220072" y="1268760"/>
            <a:ext cx="3923928" cy="5832648"/>
          </a:xfrm>
        </p:spPr>
        <p:txBody>
          <a:bodyPr>
            <a:normAutofit fontScale="92500" lnSpcReduction="10000"/>
          </a:bodyPr>
          <a:lstStyle/>
          <a:p>
            <a:pPr marL="0" indent="261938">
              <a:buNone/>
            </a:pPr>
            <a:r>
              <a:rPr lang="ru-RU" dirty="0"/>
              <a:t>К изначальному «классическому стилю» относятся те виды передвижения, при которых практически всю дистанцию лыжник проходит по предварительно подготовленной лыжне, состоящей из двух параллельных колей</a:t>
            </a:r>
          </a:p>
        </p:txBody>
      </p:sp>
      <p:pic>
        <p:nvPicPr>
          <p:cNvPr id="10242" name="Picture 2" descr="http://www.langlauf-urlaub.at/uploads/pics/Foto_Fischer__1_.jpg"/>
          <p:cNvPicPr>
            <a:picLocks noChangeAspect="1" noChangeArrowheads="1"/>
          </p:cNvPicPr>
          <p:nvPr/>
        </p:nvPicPr>
        <p:blipFill>
          <a:blip r:embed="rId3" cstate="print"/>
          <a:srcRect/>
          <a:stretch>
            <a:fillRect/>
          </a:stretch>
        </p:blipFill>
        <p:spPr bwMode="auto">
          <a:xfrm>
            <a:off x="323528" y="1700808"/>
            <a:ext cx="4840359" cy="4680520"/>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vert="horz" lIns="91440" tIns="45720" rIns="91440" bIns="45720" rtlCol="0" anchor="ctr">
            <a:normAutofit/>
          </a:bodyPr>
          <a:lstStyle/>
          <a:p>
            <a:r>
              <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Свободный стиль</a:t>
            </a:r>
          </a:p>
        </p:txBody>
      </p:sp>
      <p:sp>
        <p:nvSpPr>
          <p:cNvPr id="3" name="Содержимое 2"/>
          <p:cNvSpPr>
            <a:spLocks noGrp="1"/>
          </p:cNvSpPr>
          <p:nvPr>
            <p:ph idx="1"/>
          </p:nvPr>
        </p:nvSpPr>
        <p:spPr>
          <a:xfrm>
            <a:off x="5004048" y="1124744"/>
            <a:ext cx="3682752" cy="5733256"/>
          </a:xfrm>
        </p:spPr>
        <p:txBody>
          <a:bodyPr>
            <a:normAutofit fontScale="85000" lnSpcReduction="10000"/>
          </a:bodyPr>
          <a:lstStyle/>
          <a:p>
            <a:r>
              <a:rPr lang="ru-RU" dirty="0"/>
              <a:t>«Свободный стиль» подразумевает, что лыжник сам волен выбирать способ передвижения по дистанции, но поскольку «классический» ход уступает в скорости «коньковому», «свободный стиль» является, по сути, синонимом «конькового хода»</a:t>
            </a:r>
          </a:p>
        </p:txBody>
      </p:sp>
      <p:pic>
        <p:nvPicPr>
          <p:cNvPr id="9218" name="Picture 2" descr="http://www.ultrateam.ru/img/content/vasi_16637.jpg"/>
          <p:cNvPicPr>
            <a:picLocks noChangeAspect="1" noChangeArrowheads="1"/>
          </p:cNvPicPr>
          <p:nvPr/>
        </p:nvPicPr>
        <p:blipFill>
          <a:blip r:embed="rId3" cstate="print"/>
          <a:srcRect/>
          <a:stretch>
            <a:fillRect/>
          </a:stretch>
        </p:blipFill>
        <p:spPr bwMode="auto">
          <a:xfrm>
            <a:off x="251520" y="1340768"/>
            <a:ext cx="4953000" cy="5112568"/>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994122"/>
          </a:xfrm>
        </p:spPr>
        <p:txBody>
          <a:bodyPr vert="horz" lIns="91440" tIns="45720" rIns="91440" bIns="45720" rtlCol="0" anchor="ctr">
            <a:normAutofit fontScale="90000"/>
          </a:bodyPr>
          <a:lstStyle/>
          <a:p>
            <a:r>
              <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Лыжное </a:t>
            </a:r>
            <a:r>
              <a:rPr lang="ru-RU" sz="66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двоеборье</a:t>
            </a:r>
            <a:endPar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004048" y="1600200"/>
            <a:ext cx="3682752" cy="4997152"/>
          </a:xfrm>
        </p:spPr>
        <p:txBody>
          <a:bodyPr>
            <a:normAutofit fontScale="70000" lnSpcReduction="20000"/>
          </a:bodyPr>
          <a:lstStyle/>
          <a:p>
            <a:r>
              <a:rPr lang="ru-RU" b="1" dirty="0" err="1"/>
              <a:t>Лы́жное</a:t>
            </a:r>
            <a:r>
              <a:rPr lang="ru-RU" b="1" dirty="0"/>
              <a:t> </a:t>
            </a:r>
            <a:r>
              <a:rPr lang="ru-RU" b="1" dirty="0" err="1"/>
              <a:t>двоебо́рье</a:t>
            </a:r>
            <a:r>
              <a:rPr lang="ru-RU" dirty="0"/>
              <a:t> (англ. </a:t>
            </a:r>
            <a:r>
              <a:rPr lang="ru-RU" i="1" dirty="0" err="1"/>
              <a:t>Nordic</a:t>
            </a:r>
            <a:r>
              <a:rPr lang="ru-RU" i="1" dirty="0"/>
              <a:t> </a:t>
            </a:r>
            <a:r>
              <a:rPr lang="ru-RU" i="1" dirty="0" err="1"/>
              <a:t>Combined</a:t>
            </a:r>
            <a:r>
              <a:rPr lang="ru-RU" dirty="0"/>
              <a:t>) — олимпийский вид спорта, сочетающий в своей программе прыжки на лыжах с трамплина и лыжные гонки. Другое название — </a:t>
            </a:r>
            <a:r>
              <a:rPr lang="ru-RU" b="1" dirty="0"/>
              <a:t>северная комбинация</a:t>
            </a:r>
            <a:r>
              <a:rPr lang="ru-RU" dirty="0"/>
              <a:t>. Изначально наиболее развитым этот вид спорта был в Норвегии: на первых 4 зимних Олимпиадах (1924, 1928, 1932 и 1936) весь подиум занимали норвежцы</a:t>
            </a:r>
          </a:p>
        </p:txBody>
      </p:sp>
      <p:pic>
        <p:nvPicPr>
          <p:cNvPr id="8194" name="Picture 2" descr="http://upload.wikimedia.org/wikipedia/commons/thumb/5/59/RR5219-0021R.png/255px-RR5219-0021R.png"/>
          <p:cNvPicPr>
            <a:picLocks noChangeAspect="1" noChangeArrowheads="1"/>
          </p:cNvPicPr>
          <p:nvPr/>
        </p:nvPicPr>
        <p:blipFill>
          <a:blip r:embed="rId3" cstate="print"/>
          <a:srcRect/>
          <a:stretch>
            <a:fillRect/>
          </a:stretch>
        </p:blipFill>
        <p:spPr bwMode="auto">
          <a:xfrm>
            <a:off x="539552" y="1412776"/>
            <a:ext cx="4592208" cy="4680520"/>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vert="horz" lIns="91440" tIns="45720" rIns="91440" bIns="45720" rtlCol="0" anchor="ctr">
            <a:normAutofit/>
          </a:bodyPr>
          <a:lstStyle/>
          <a:p>
            <a:r>
              <a:rPr lang="ru-RU" sz="59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Биатлон</a:t>
            </a:r>
            <a:endParaRPr lang="ru-RU" sz="59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148064" y="1412776"/>
            <a:ext cx="3995936" cy="5445224"/>
          </a:xfrm>
        </p:spPr>
        <p:txBody>
          <a:bodyPr>
            <a:normAutofit lnSpcReduction="10000"/>
          </a:bodyPr>
          <a:lstStyle/>
          <a:p>
            <a:r>
              <a:rPr lang="ru-RU" b="1" dirty="0" err="1"/>
              <a:t>Биатло́н</a:t>
            </a:r>
            <a:r>
              <a:rPr lang="ru-RU" dirty="0"/>
              <a:t> (от лат. </a:t>
            </a:r>
            <a:r>
              <a:rPr lang="ru-RU" i="1" dirty="0" err="1"/>
              <a:t>bis</a:t>
            </a:r>
            <a:r>
              <a:rPr lang="ru-RU" dirty="0"/>
              <a:t> — дважды и др.-греч. </a:t>
            </a:r>
            <a:r>
              <a:rPr lang="ru-RU" dirty="0" err="1"/>
              <a:t>ἆθλον</a:t>
            </a:r>
            <a:r>
              <a:rPr lang="ru-RU" dirty="0"/>
              <a:t> — состязание, борьба) — зимний олимпийский вид спорта</a:t>
            </a:r>
            <a:r>
              <a:rPr lang="ru-RU" dirty="0" smtClean="0"/>
              <a:t>, сочетающий </a:t>
            </a:r>
            <a:r>
              <a:rPr lang="ru-RU" dirty="0"/>
              <a:t>лыжную гонку со стрельбой из винтовки.</a:t>
            </a:r>
          </a:p>
        </p:txBody>
      </p:sp>
      <p:pic>
        <p:nvPicPr>
          <p:cNvPr id="7172" name="Picture 4" descr="http://s020.radikal.ru/i719/1302/ef/ee490c02497f.jpg"/>
          <p:cNvPicPr>
            <a:picLocks noChangeAspect="1" noChangeArrowheads="1"/>
          </p:cNvPicPr>
          <p:nvPr/>
        </p:nvPicPr>
        <p:blipFill>
          <a:blip r:embed="rId3" cstate="print"/>
          <a:srcRect/>
          <a:stretch>
            <a:fillRect/>
          </a:stretch>
        </p:blipFill>
        <p:spPr bwMode="auto">
          <a:xfrm>
            <a:off x="467544" y="1484784"/>
            <a:ext cx="4824536" cy="4680520"/>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normAutofit fontScale="90000"/>
          </a:bodyPr>
          <a:lstStyle/>
          <a:p>
            <a:r>
              <a:rPr lang="ru-RU" sz="59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Прыжки на лыжах с </a:t>
            </a:r>
            <a:r>
              <a:rPr lang="ru-RU" sz="59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трамплина</a:t>
            </a:r>
            <a:endParaRPr lang="ru-RU" sz="59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220072" y="1600200"/>
            <a:ext cx="3600400" cy="4525963"/>
          </a:xfrm>
        </p:spPr>
        <p:txBody>
          <a:bodyPr>
            <a:normAutofit fontScale="92500" lnSpcReduction="20000"/>
          </a:bodyPr>
          <a:lstStyle/>
          <a:p>
            <a:r>
              <a:rPr lang="ru-RU" b="1" dirty="0"/>
              <a:t>Прыжки на лыжах с </a:t>
            </a:r>
            <a:r>
              <a:rPr lang="ru-RU" b="1" dirty="0" smtClean="0"/>
              <a:t>трамплина</a:t>
            </a:r>
            <a:r>
              <a:rPr lang="ru-RU" dirty="0"/>
              <a:t> (англ. </a:t>
            </a:r>
            <a:r>
              <a:rPr lang="ru-RU" i="1" dirty="0" err="1"/>
              <a:t>ski</a:t>
            </a:r>
            <a:r>
              <a:rPr lang="ru-RU" i="1" dirty="0"/>
              <a:t> </a:t>
            </a:r>
            <a:r>
              <a:rPr lang="ru-RU" i="1" dirty="0" err="1"/>
              <a:t>jumping</a:t>
            </a:r>
            <a:r>
              <a:rPr lang="ru-RU" dirty="0"/>
              <a:t>) — вид спорта, включающий прыжки на лыжах со специально оборудованных трамплинов. </a:t>
            </a:r>
          </a:p>
        </p:txBody>
      </p:sp>
      <p:pic>
        <p:nvPicPr>
          <p:cNvPr id="6146" name="Picture 2" descr="http://www.tv21.ru/img/newsimages/20090112/5_a59f006a08d8.jpg"/>
          <p:cNvPicPr>
            <a:picLocks noChangeAspect="1" noChangeArrowheads="1"/>
          </p:cNvPicPr>
          <p:nvPr/>
        </p:nvPicPr>
        <p:blipFill>
          <a:blip r:embed="rId2" cstate="print"/>
          <a:srcRect/>
          <a:stretch>
            <a:fillRect/>
          </a:stretch>
        </p:blipFill>
        <p:spPr bwMode="auto">
          <a:xfrm>
            <a:off x="395536" y="1700808"/>
            <a:ext cx="4800531" cy="4392488"/>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a:lstStyle/>
          <a:p>
            <a:endParaRPr lang="ru-RU"/>
          </a:p>
        </p:txBody>
      </p:sp>
      <p:pic>
        <p:nvPicPr>
          <p:cNvPr id="5122" name="Picture 2" descr="http://www.on.kz/userdata/32760/blogpost_photos/996f7238fea28f9e8ed3820dfce4827a.jpg"/>
          <p:cNvPicPr>
            <a:picLocks noChangeAspect="1" noChangeArrowheads="1"/>
          </p:cNvPicPr>
          <p:nvPr/>
        </p:nvPicPr>
        <p:blipFill>
          <a:blip r:embed="rId3" cstate="print"/>
          <a:srcRect/>
          <a:stretch>
            <a:fillRect/>
          </a:stretch>
        </p:blipFill>
        <p:spPr bwMode="auto">
          <a:xfrm>
            <a:off x="395535" y="404664"/>
            <a:ext cx="5764187" cy="4680520"/>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pic>
        <p:nvPicPr>
          <p:cNvPr id="5124" name="Picture 4" descr="http://slovare.coolreferat.com/%D1%81%D0%BB%D0%BE%D0%B2%D0%B0%D1%80%D1%8C/ref-5003_357113913-26121.coolpic"/>
          <p:cNvPicPr>
            <a:picLocks noChangeAspect="1" noChangeArrowheads="1"/>
          </p:cNvPicPr>
          <p:nvPr/>
        </p:nvPicPr>
        <p:blipFill>
          <a:blip r:embed="rId4" cstate="print"/>
          <a:srcRect/>
          <a:stretch>
            <a:fillRect/>
          </a:stretch>
        </p:blipFill>
        <p:spPr bwMode="auto">
          <a:xfrm>
            <a:off x="3923928" y="1988840"/>
            <a:ext cx="4930130" cy="4461656"/>
          </a:xfrm>
          <a:prstGeom prst="round2DiagRect">
            <a:avLst>
              <a:gd name="adj1" fmla="val 16667"/>
              <a:gd name="adj2" fmla="val 34468"/>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linds(horizontal)">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blinds(horizontal)">
                                      <p:cBhvr>
                                        <p:cTn id="12"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vert="horz" lIns="91440" tIns="45720" rIns="91440" bIns="45720" rtlCol="0" anchor="ctr">
            <a:normAutofit fontScale="90000"/>
          </a:bodyPr>
          <a:lstStyle/>
          <a:p>
            <a:r>
              <a:rPr lang="ru-RU" sz="53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Горнолыжный </a:t>
            </a:r>
            <a:r>
              <a:rPr lang="ru-RU" sz="53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спорт</a:t>
            </a:r>
            <a:endParaRPr lang="ru-RU" sz="53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148064" y="1196752"/>
            <a:ext cx="3538736" cy="4929411"/>
          </a:xfrm>
        </p:spPr>
        <p:txBody>
          <a:bodyPr>
            <a:normAutofit fontScale="92500"/>
          </a:bodyPr>
          <a:lstStyle/>
          <a:p>
            <a:r>
              <a:rPr lang="ru-RU" b="1" dirty="0"/>
              <a:t>Горнолыжный спорт</a:t>
            </a:r>
            <a:r>
              <a:rPr lang="ru-RU" dirty="0"/>
              <a:t> — спуск с гор на специальных лыжах. Вид спорта, а также популярный вид активного отдыха миллионов людей по всему миру. </a:t>
            </a:r>
          </a:p>
        </p:txBody>
      </p:sp>
      <p:pic>
        <p:nvPicPr>
          <p:cNvPr id="4098" name="Picture 2" descr="http://detki-33.ru/_fr/75/3223762.jpg"/>
          <p:cNvPicPr>
            <a:picLocks noChangeAspect="1" noChangeArrowheads="1"/>
          </p:cNvPicPr>
          <p:nvPr/>
        </p:nvPicPr>
        <p:blipFill>
          <a:blip r:embed="rId3" cstate="print"/>
          <a:srcRect/>
          <a:stretch>
            <a:fillRect/>
          </a:stretch>
        </p:blipFill>
        <p:spPr bwMode="auto">
          <a:xfrm>
            <a:off x="323528" y="1268760"/>
            <a:ext cx="4738126" cy="4680520"/>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overrideClrMapping bg1="lt1" tx1="dk1" bg2="lt2" tx2="dk2" accent1="accent1" accent2="accent2" accent3="accent3" accent4="accent4" accent5="accent5" accent6="accent6" hlink="hlink" folHlink="folHlink"/>
  </p:clrMapOvr>
  <p:transition>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4834880" cy="994122"/>
          </a:xfrm>
        </p:spPr>
        <p:txBody>
          <a:bodyPr vert="horz" lIns="91440" tIns="45720" rIns="91440" bIns="45720" rtlCol="0" anchor="ctr">
            <a:noAutofit/>
          </a:bodyPr>
          <a:lstStyle/>
          <a:p>
            <a:r>
              <a:rPr lang="ru-RU" sz="6600" b="1" dirty="0" err="1"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Фрирайд</a:t>
            </a:r>
            <a:endParaRPr lang="ru-RU" sz="66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pic>
        <p:nvPicPr>
          <p:cNvPr id="1026" name="Picture 2" descr="http://www.frankreich-trip.com/images/skistation/lesMenuires/freeride-lMenuires.jpg"/>
          <p:cNvPicPr>
            <a:picLocks noChangeAspect="1" noChangeArrowheads="1"/>
          </p:cNvPicPr>
          <p:nvPr/>
        </p:nvPicPr>
        <p:blipFill>
          <a:blip r:embed="rId3" cstate="print"/>
          <a:srcRect/>
          <a:stretch>
            <a:fillRect/>
          </a:stretch>
        </p:blipFill>
        <p:spPr bwMode="auto">
          <a:xfrm>
            <a:off x="395536" y="1412776"/>
            <a:ext cx="5328592" cy="482453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
        <p:nvSpPr>
          <p:cNvPr id="5" name="Прямоугольник 4"/>
          <p:cNvSpPr/>
          <p:nvPr/>
        </p:nvSpPr>
        <p:spPr>
          <a:xfrm>
            <a:off x="5940152" y="1052736"/>
            <a:ext cx="3203848" cy="4093428"/>
          </a:xfrm>
          <a:prstGeom prst="rect">
            <a:avLst/>
          </a:prstGeom>
        </p:spPr>
        <p:txBody>
          <a:bodyPr wrap="square">
            <a:spAutoFit/>
          </a:bodyPr>
          <a:lstStyle/>
          <a:p>
            <a:r>
              <a:rPr lang="ru-RU" sz="2000" b="1" dirty="0" err="1"/>
              <a:t>Фрира́йд</a:t>
            </a:r>
            <a:r>
              <a:rPr lang="ru-RU" sz="2000" dirty="0"/>
              <a:t> (англ. </a:t>
            </a:r>
            <a:r>
              <a:rPr lang="ru-RU" sz="2000" i="1" dirty="0" err="1"/>
              <a:t>freeride</a:t>
            </a:r>
            <a:r>
              <a:rPr lang="ru-RU" sz="2000" dirty="0"/>
              <a:t>) — катание на сноуборде или горных лыжах вне подготовленных трасс и, как правило, вне области обслуживания горнолыжной индустрии. Считается, что именно при катании по нетронутому снегу наиболее полно раскрываются все возможности сноуборда и горных лыж.</a:t>
            </a:r>
          </a:p>
        </p:txBody>
      </p:sp>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vert="horz" lIns="91440" tIns="45720" rIns="91440" bIns="45720" rtlCol="0" anchor="ctr">
            <a:noAutofit/>
          </a:bodyPr>
          <a:lstStyle/>
          <a:p>
            <a:r>
              <a:rPr lang="ru-RU" sz="7200" b="1" dirty="0" err="1"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Спид-скиинг</a:t>
            </a:r>
            <a:endParaRPr lang="ru-RU" sz="7200" b="1" dirty="0" err="1">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292080" y="1600200"/>
            <a:ext cx="3600400" cy="4997152"/>
          </a:xfrm>
        </p:spPr>
        <p:txBody>
          <a:bodyPr/>
          <a:lstStyle/>
          <a:p>
            <a:r>
              <a:rPr lang="ru-RU" dirty="0"/>
              <a:t>Соревнования на скорость (лыжи) - соревнования по скоростному спуску на лыжах, проводимые на специально подготовленном склоне.</a:t>
            </a:r>
          </a:p>
        </p:txBody>
      </p:sp>
      <p:pic>
        <p:nvPicPr>
          <p:cNvPr id="3074" name="Picture 2" descr="http://ukrainian.autonp.com/media/2010/02/20100216091254178.jpg"/>
          <p:cNvPicPr>
            <a:picLocks noChangeAspect="1" noChangeArrowheads="1"/>
          </p:cNvPicPr>
          <p:nvPr/>
        </p:nvPicPr>
        <p:blipFill>
          <a:blip r:embed="rId2" cstate="print"/>
          <a:srcRect/>
          <a:stretch>
            <a:fillRect/>
          </a:stretch>
        </p:blipFill>
        <p:spPr bwMode="auto">
          <a:xfrm>
            <a:off x="395536" y="1772816"/>
            <a:ext cx="4762500" cy="3816424"/>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vert="horz" lIns="91440" tIns="45720" rIns="91440" bIns="45720" rtlCol="0" anchor="ctr">
            <a:noAutofit/>
          </a:bodyPr>
          <a:lstStyle/>
          <a:p>
            <a:r>
              <a:rPr lang="ru-RU" sz="7200" b="1" dirty="0" err="1">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Ньюскул</a:t>
            </a:r>
            <a:endParaRPr lang="ru-RU" sz="72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076056" y="953344"/>
            <a:ext cx="4067944" cy="5904656"/>
          </a:xfrm>
        </p:spPr>
        <p:txBody>
          <a:bodyPr>
            <a:normAutofit fontScale="77500" lnSpcReduction="20000"/>
          </a:bodyPr>
          <a:lstStyle/>
          <a:p>
            <a:r>
              <a:rPr lang="ru-RU" dirty="0" err="1"/>
              <a:t>Ньюскул</a:t>
            </a:r>
            <a:r>
              <a:rPr lang="ru-RU" dirty="0"/>
              <a:t> — новая школа лыжного фристайла. Когда-то давно было три дисциплины: балет, акробатика и могул. Истоки </a:t>
            </a:r>
            <a:r>
              <a:rPr lang="ru-RU" dirty="0" err="1"/>
              <a:t>ньюскула</a:t>
            </a:r>
            <a:r>
              <a:rPr lang="ru-RU" dirty="0"/>
              <a:t> — именно в могуле. Спортсмены-профессионалы уровня Олимпийских сборных, уставшие от строгости правил и отсутствия свежих веяний в спорте, начинают прыгать по-новому. Такие люди как </a:t>
            </a:r>
            <a:r>
              <a:rPr lang="ru-RU" dirty="0" err="1"/>
              <a:t>Джони</a:t>
            </a:r>
            <a:r>
              <a:rPr lang="ru-RU" dirty="0"/>
              <a:t> </a:t>
            </a:r>
            <a:r>
              <a:rPr lang="ru-RU" dirty="0" err="1"/>
              <a:t>Мозли</a:t>
            </a:r>
            <a:r>
              <a:rPr lang="ru-RU" dirty="0"/>
              <a:t>, </a:t>
            </a:r>
            <a:r>
              <a:rPr lang="ru-RU" dirty="0" err="1"/>
              <a:t>Танер</a:t>
            </a:r>
            <a:r>
              <a:rPr lang="ru-RU" dirty="0"/>
              <a:t> Холл, Сет </a:t>
            </a:r>
            <a:r>
              <a:rPr lang="ru-RU" dirty="0" err="1"/>
              <a:t>Моррисон</a:t>
            </a:r>
            <a:r>
              <a:rPr lang="ru-RU" dirty="0"/>
              <a:t>, создали новую тенденцию.</a:t>
            </a:r>
          </a:p>
        </p:txBody>
      </p:sp>
      <p:pic>
        <p:nvPicPr>
          <p:cNvPr id="2050" name="Picture 2" descr="http://s012.radikal.ru/i319/1011/6b/51b131373a77.jpg"/>
          <p:cNvPicPr>
            <a:picLocks noChangeAspect="1" noChangeArrowheads="1"/>
          </p:cNvPicPr>
          <p:nvPr/>
        </p:nvPicPr>
        <p:blipFill>
          <a:blip r:embed="rId2" cstate="print"/>
          <a:srcRect/>
          <a:stretch>
            <a:fillRect/>
          </a:stretch>
        </p:blipFill>
        <p:spPr bwMode="auto">
          <a:xfrm>
            <a:off x="251520" y="1196752"/>
            <a:ext cx="5149155" cy="537321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994122"/>
          </a:xfrm>
        </p:spPr>
        <p:txBody>
          <a:bodyPr/>
          <a:lstStyle/>
          <a:p>
            <a:endParaRPr lang="ru-RU" dirty="0"/>
          </a:p>
        </p:txBody>
      </p:sp>
      <p:sp>
        <p:nvSpPr>
          <p:cNvPr id="7" name="Содержимое 6"/>
          <p:cNvSpPr>
            <a:spLocks noGrp="1"/>
          </p:cNvSpPr>
          <p:nvPr>
            <p:ph idx="1"/>
          </p:nvPr>
        </p:nvSpPr>
        <p:spPr/>
        <p:txBody>
          <a:bodyPr>
            <a:normAutofit/>
          </a:bodyPr>
          <a:lstStyle/>
          <a:p>
            <a:pPr>
              <a:buNone/>
            </a:pPr>
            <a:r>
              <a:rPr lang="ru-RU" b="1" dirty="0" smtClean="0"/>
              <a:t>Олимпийские</a:t>
            </a:r>
            <a:r>
              <a:rPr lang="ru-RU" b="1" dirty="0"/>
              <a:t> </a:t>
            </a:r>
            <a:r>
              <a:rPr lang="ru-RU" b="1" dirty="0" smtClean="0"/>
              <a:t>дисциплины</a:t>
            </a:r>
            <a:endParaRPr lang="ru-RU" b="1" dirty="0"/>
          </a:p>
          <a:p>
            <a:r>
              <a:rPr lang="ru-RU" dirty="0" smtClean="0">
                <a:hlinkClick r:id="rId3" tooltip="Скоростной спуск (горнолыжный спорт)"/>
              </a:rPr>
              <a:t>Скоростной </a:t>
            </a:r>
            <a:r>
              <a:rPr lang="ru-RU" dirty="0">
                <a:hlinkClick r:id="rId3" tooltip="Скоростной спуск (горнолыжный спорт)"/>
              </a:rPr>
              <a:t>спуск</a:t>
            </a:r>
            <a:r>
              <a:rPr lang="ru-RU" dirty="0"/>
              <a:t> (</a:t>
            </a:r>
            <a:r>
              <a:rPr lang="ru-RU" dirty="0">
                <a:hlinkClick r:id="rId4" tooltip="Английский язык"/>
              </a:rPr>
              <a:t>англ.</a:t>
            </a:r>
            <a:r>
              <a:rPr lang="ru-RU" dirty="0"/>
              <a:t> </a:t>
            </a:r>
            <a:r>
              <a:rPr lang="en-US" i="1" dirty="0"/>
              <a:t>Downhill</a:t>
            </a:r>
            <a:r>
              <a:rPr lang="en-US" dirty="0"/>
              <a:t>)</a:t>
            </a:r>
          </a:p>
          <a:p>
            <a:r>
              <a:rPr lang="ru-RU" dirty="0" err="1">
                <a:hlinkClick r:id="rId5" tooltip="Супергигант"/>
              </a:rPr>
              <a:t>Супергигант</a:t>
            </a:r>
            <a:r>
              <a:rPr lang="ru-RU" dirty="0"/>
              <a:t> (</a:t>
            </a:r>
            <a:r>
              <a:rPr lang="ru-RU" dirty="0">
                <a:hlinkClick r:id="rId4" tooltip="Английский язык"/>
              </a:rPr>
              <a:t>англ.</a:t>
            </a:r>
            <a:r>
              <a:rPr lang="ru-RU" dirty="0"/>
              <a:t> </a:t>
            </a:r>
            <a:r>
              <a:rPr lang="en-US" i="1" dirty="0"/>
              <a:t>Super-G</a:t>
            </a:r>
            <a:r>
              <a:rPr lang="en-US" dirty="0"/>
              <a:t>)</a:t>
            </a:r>
          </a:p>
          <a:p>
            <a:r>
              <a:rPr lang="ru-RU" dirty="0">
                <a:hlinkClick r:id="rId6" tooltip="Гигантский слалом (горнолыжный спорт)"/>
              </a:rPr>
              <a:t>Гигантский слалом</a:t>
            </a:r>
            <a:r>
              <a:rPr lang="ru-RU" dirty="0"/>
              <a:t> (</a:t>
            </a:r>
            <a:r>
              <a:rPr lang="ru-RU" dirty="0">
                <a:hlinkClick r:id="rId4" tooltip="Английский язык"/>
              </a:rPr>
              <a:t>англ.</a:t>
            </a:r>
            <a:r>
              <a:rPr lang="ru-RU" dirty="0"/>
              <a:t> </a:t>
            </a:r>
            <a:r>
              <a:rPr lang="en-US" i="1" dirty="0"/>
              <a:t>Giant slalom</a:t>
            </a:r>
            <a:r>
              <a:rPr lang="en-US" dirty="0"/>
              <a:t>)</a:t>
            </a:r>
          </a:p>
          <a:p>
            <a:r>
              <a:rPr lang="ru-RU" dirty="0">
                <a:hlinkClick r:id="rId7" tooltip="Слалом (горнолыжный спорт)"/>
              </a:rPr>
              <a:t>Слалом</a:t>
            </a:r>
            <a:r>
              <a:rPr lang="ru-RU" dirty="0"/>
              <a:t> (</a:t>
            </a:r>
            <a:r>
              <a:rPr lang="ru-RU" dirty="0">
                <a:hlinkClick r:id="rId4" tooltip="Английский язык"/>
              </a:rPr>
              <a:t>англ.</a:t>
            </a:r>
            <a:r>
              <a:rPr lang="ru-RU" dirty="0"/>
              <a:t> </a:t>
            </a:r>
            <a:r>
              <a:rPr lang="en-US" i="1" dirty="0"/>
              <a:t>Slalom</a:t>
            </a:r>
            <a:r>
              <a:rPr lang="en-US" dirty="0"/>
              <a:t>)</a:t>
            </a:r>
          </a:p>
          <a:p>
            <a:r>
              <a:rPr lang="ru-RU" dirty="0">
                <a:hlinkClick r:id="rId8" tooltip="Горнолыжная комбинация"/>
              </a:rPr>
              <a:t>Горнолыжная комбинация</a:t>
            </a:r>
            <a:r>
              <a:rPr lang="ru-RU" dirty="0"/>
              <a:t> (</a:t>
            </a:r>
            <a:r>
              <a:rPr lang="ru-RU" dirty="0">
                <a:hlinkClick r:id="rId4" tooltip="Английский язык"/>
              </a:rPr>
              <a:t>англ.</a:t>
            </a:r>
            <a:r>
              <a:rPr lang="ru-RU" dirty="0"/>
              <a:t> </a:t>
            </a:r>
            <a:r>
              <a:rPr lang="en-US" i="1" dirty="0"/>
              <a:t>Alpine skiing combined</a:t>
            </a:r>
            <a:r>
              <a:rPr lang="en-US" dirty="0"/>
              <a:t>)</a:t>
            </a:r>
          </a:p>
          <a:p>
            <a:endParaRPr lang="ru-RU" dirty="0"/>
          </a:p>
        </p:txBody>
      </p:sp>
    </p:spTree>
  </p:cSld>
  <p:clrMapOvr>
    <a:masterClrMapping/>
  </p:clrMapOvr>
  <p:transition>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a:lstStyle/>
          <a:p>
            <a:r>
              <a:rPr lang="ru-RU" dirty="0"/>
              <a:t> </a:t>
            </a:r>
          </a:p>
        </p:txBody>
      </p:sp>
      <p:sp>
        <p:nvSpPr>
          <p:cNvPr id="5" name="Содержимое 4"/>
          <p:cNvSpPr>
            <a:spLocks noGrp="1"/>
          </p:cNvSpPr>
          <p:nvPr>
            <p:ph idx="1"/>
          </p:nvPr>
        </p:nvSpPr>
        <p:spPr>
          <a:xfrm>
            <a:off x="6372200" y="1484784"/>
            <a:ext cx="2314600" cy="4641379"/>
          </a:xfrm>
        </p:spPr>
        <p:txBody>
          <a:bodyPr/>
          <a:lstStyle/>
          <a:p>
            <a:endParaRPr lang="ru-RU" dirty="0"/>
          </a:p>
        </p:txBody>
      </p:sp>
      <p:pic>
        <p:nvPicPr>
          <p:cNvPr id="26626" name="Picture 2" descr="http://www.skitours.com.ua/images/article/001/061_antoin.jpg"/>
          <p:cNvPicPr>
            <a:picLocks noChangeAspect="1" noChangeArrowheads="1"/>
          </p:cNvPicPr>
          <p:nvPr/>
        </p:nvPicPr>
        <p:blipFill>
          <a:blip r:embed="rId3" cstate="print"/>
          <a:srcRect/>
          <a:stretch>
            <a:fillRect/>
          </a:stretch>
        </p:blipFill>
        <p:spPr bwMode="auto">
          <a:xfrm>
            <a:off x="3707904" y="548680"/>
            <a:ext cx="5092406" cy="410445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pic>
        <p:nvPicPr>
          <p:cNvPr id="6" name="Picture 2" descr="http://upload.wikimedia.org/wikipedia/commons/thumb/5/54/Christoph_Kornberger_SG_Spital_am_Semmering_2008.jpg/270px-Christoph_Kornberger_SG_Spital_am_Semmering_2008.jpg"/>
          <p:cNvPicPr>
            <a:picLocks noChangeAspect="1" noChangeArrowheads="1"/>
          </p:cNvPicPr>
          <p:nvPr/>
        </p:nvPicPr>
        <p:blipFill>
          <a:blip r:embed="rId4" cstate="print"/>
          <a:srcRect/>
          <a:stretch>
            <a:fillRect/>
          </a:stretch>
        </p:blipFill>
        <p:spPr bwMode="auto">
          <a:xfrm>
            <a:off x="323528" y="2132856"/>
            <a:ext cx="5171803" cy="446449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vert="horz" lIns="91440" tIns="45720" rIns="91440" bIns="45720" rtlCol="0" anchor="ctr">
            <a:noAutofit/>
          </a:bodyPr>
          <a:lstStyle/>
          <a:p>
            <a:r>
              <a:rPr lang="ru-RU" sz="72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Фристайл</a:t>
            </a:r>
            <a:endParaRPr lang="ru-RU" sz="72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4788024" y="1196752"/>
            <a:ext cx="4104456" cy="5661248"/>
          </a:xfrm>
        </p:spPr>
        <p:txBody>
          <a:bodyPr>
            <a:normAutofit fontScale="77500" lnSpcReduction="20000"/>
          </a:bodyPr>
          <a:lstStyle/>
          <a:p>
            <a:r>
              <a:rPr lang="ru-RU" b="1" dirty="0" err="1"/>
              <a:t>Фриста́йл</a:t>
            </a:r>
            <a:r>
              <a:rPr lang="ru-RU" dirty="0"/>
              <a:t> (англ. </a:t>
            </a:r>
            <a:r>
              <a:rPr lang="ru-RU" i="1" dirty="0" err="1"/>
              <a:t>Freestyle</a:t>
            </a:r>
            <a:r>
              <a:rPr lang="ru-RU" i="1" dirty="0"/>
              <a:t> </a:t>
            </a:r>
            <a:r>
              <a:rPr lang="ru-RU" i="1" dirty="0" err="1"/>
              <a:t>skiing</a:t>
            </a:r>
            <a:r>
              <a:rPr lang="ru-RU" dirty="0"/>
              <a:t>) — вид лыжного спорта. Дисциплинами фристайла являются </a:t>
            </a:r>
            <a:r>
              <a:rPr lang="ru-RU" dirty="0">
                <a:hlinkClick r:id="rId2" tooltip="Лыжная акробатика (страница отсутствует)"/>
              </a:rPr>
              <a:t>лыжная акробатика</a:t>
            </a:r>
            <a:r>
              <a:rPr lang="ru-RU" dirty="0"/>
              <a:t>, </a:t>
            </a:r>
            <a:r>
              <a:rPr lang="ru-RU" dirty="0">
                <a:hlinkClick r:id="rId3" tooltip="Могул"/>
              </a:rPr>
              <a:t>могул</a:t>
            </a:r>
            <a:r>
              <a:rPr lang="ru-RU" dirty="0"/>
              <a:t>, </a:t>
            </a:r>
            <a:r>
              <a:rPr lang="ru-RU" dirty="0" err="1">
                <a:hlinkClick r:id="rId4" tooltip="Ски-кросс"/>
              </a:rPr>
              <a:t>ски-кросс</a:t>
            </a:r>
            <a:r>
              <a:rPr lang="ru-RU" dirty="0"/>
              <a:t>, </a:t>
            </a:r>
            <a:r>
              <a:rPr lang="ru-RU" dirty="0" err="1">
                <a:hlinkClick r:id="rId5" tooltip="Хавпайп"/>
              </a:rPr>
              <a:t>хавпайп</a:t>
            </a:r>
            <a:r>
              <a:rPr lang="ru-RU" dirty="0" err="1"/>
              <a:t>,</a:t>
            </a:r>
            <a:r>
              <a:rPr lang="ru-RU" dirty="0" err="1">
                <a:hlinkClick r:id="rId6" tooltip="Слоупстайл"/>
              </a:rPr>
              <a:t>слоупстайл</a:t>
            </a:r>
            <a:r>
              <a:rPr lang="ru-RU" dirty="0"/>
              <a:t>. К фристайлу принято относить и стиль </a:t>
            </a:r>
            <a:r>
              <a:rPr lang="ru-RU" dirty="0" err="1">
                <a:hlinkClick r:id="rId7" tooltip="Ньюскул (горные лыжи)"/>
              </a:rPr>
              <a:t>ньюскул</a:t>
            </a:r>
            <a:r>
              <a:rPr lang="ru-RU" dirty="0"/>
              <a:t>. </a:t>
            </a:r>
            <a:r>
              <a:rPr lang="ru-RU" dirty="0">
                <a:hlinkClick r:id="rId8" tooltip="Лыжный балет (страница отсутствует)"/>
              </a:rPr>
              <a:t>Лыжный </a:t>
            </a:r>
            <a:r>
              <a:rPr lang="ru-RU" dirty="0" smtClean="0">
                <a:hlinkClick r:id="rId8" tooltip="Лыжный балет (страница отсутствует)"/>
              </a:rPr>
              <a:t>балет</a:t>
            </a:r>
            <a:r>
              <a:rPr lang="ru-RU" dirty="0"/>
              <a:t> — одна из дисциплин фристайла, существовавшая до </a:t>
            </a:r>
            <a:r>
              <a:rPr lang="ru-RU" dirty="0">
                <a:hlinkClick r:id="rId9" tooltip="1999 год"/>
              </a:rPr>
              <a:t>1999 года</a:t>
            </a:r>
            <a:r>
              <a:rPr lang="ru-RU" dirty="0"/>
              <a:t>, была исключена из программ официальных соревнований.</a:t>
            </a:r>
          </a:p>
        </p:txBody>
      </p:sp>
      <p:pic>
        <p:nvPicPr>
          <p:cNvPr id="31746" name="Picture 2" descr="http://upload.wikimedia.org/wikipedia/commons/thumb/e/ea/Freestyle_skiing_jump2.jpg/282px-Freestyle_skiing_jump2.jpg"/>
          <p:cNvPicPr>
            <a:picLocks noChangeAspect="1" noChangeArrowheads="1"/>
          </p:cNvPicPr>
          <p:nvPr/>
        </p:nvPicPr>
        <p:blipFill>
          <a:blip r:embed="rId10" cstate="print"/>
          <a:srcRect/>
          <a:stretch>
            <a:fillRect/>
          </a:stretch>
        </p:blipFill>
        <p:spPr bwMode="auto">
          <a:xfrm>
            <a:off x="323528" y="1916832"/>
            <a:ext cx="4582385" cy="410445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30722" name="Picture 2" descr="http://im4-tub-ru.yandex.net/i?id=280761134-69-72&amp;n=21"/>
          <p:cNvPicPr>
            <a:picLocks noChangeAspect="1" noChangeArrowheads="1"/>
          </p:cNvPicPr>
          <p:nvPr/>
        </p:nvPicPr>
        <p:blipFill>
          <a:blip r:embed="rId3" cstate="print"/>
          <a:srcRect/>
          <a:stretch>
            <a:fillRect/>
          </a:stretch>
        </p:blipFill>
        <p:spPr bwMode="auto">
          <a:xfrm>
            <a:off x="4788024" y="1340768"/>
            <a:ext cx="3960440" cy="4885778"/>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pic>
        <p:nvPicPr>
          <p:cNvPr id="30724" name="Picture 4" descr="http://batona.net/uploads/posts/2011-12/1324617936_51.jpg"/>
          <p:cNvPicPr>
            <a:picLocks noChangeAspect="1" noChangeArrowheads="1"/>
          </p:cNvPicPr>
          <p:nvPr/>
        </p:nvPicPr>
        <p:blipFill>
          <a:blip r:embed="rId4" cstate="print"/>
          <a:srcRect/>
          <a:stretch>
            <a:fillRect/>
          </a:stretch>
        </p:blipFill>
        <p:spPr bwMode="auto">
          <a:xfrm>
            <a:off x="323528" y="404664"/>
            <a:ext cx="5870232" cy="3933056"/>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blinds(horizontal)">
                                      <p:cBhvr>
                                        <p:cTn id="7"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4932040" cy="994122"/>
          </a:xfrm>
        </p:spPr>
        <p:txBody>
          <a:bodyPr vert="horz" lIns="91440" tIns="45720" rIns="91440" bIns="45720" rtlCol="0" anchor="ctr">
            <a:noAutofit/>
          </a:bodyPr>
          <a:lstStyle/>
          <a:p>
            <a:r>
              <a:rPr lang="ru-RU" sz="72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Сноуборд</a:t>
            </a:r>
            <a:endParaRPr lang="ru-RU" sz="72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pic>
        <p:nvPicPr>
          <p:cNvPr id="29698" name="Picture 2" descr="http://krasotasporta.ucoz.ru/_ph/97/531654805.jpg"/>
          <p:cNvPicPr>
            <a:picLocks noChangeAspect="1" noChangeArrowheads="1"/>
          </p:cNvPicPr>
          <p:nvPr/>
        </p:nvPicPr>
        <p:blipFill>
          <a:blip r:embed="rId2" cstate="print"/>
          <a:srcRect/>
          <a:stretch>
            <a:fillRect/>
          </a:stretch>
        </p:blipFill>
        <p:spPr bwMode="auto">
          <a:xfrm>
            <a:off x="251520" y="1844824"/>
            <a:ext cx="5019600" cy="4176464"/>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
        <p:nvSpPr>
          <p:cNvPr id="3" name="Содержимое 2"/>
          <p:cNvSpPr>
            <a:spLocks noGrp="1"/>
          </p:cNvSpPr>
          <p:nvPr>
            <p:ph idx="1"/>
          </p:nvPr>
        </p:nvSpPr>
        <p:spPr>
          <a:xfrm>
            <a:off x="4716016" y="548680"/>
            <a:ext cx="4427984" cy="5949280"/>
          </a:xfrm>
        </p:spPr>
        <p:txBody>
          <a:bodyPr>
            <a:normAutofit fontScale="92500" lnSpcReduction="10000"/>
          </a:bodyPr>
          <a:lstStyle/>
          <a:p>
            <a:pPr marL="0" indent="0"/>
            <a:r>
              <a:rPr lang="ru-RU" b="1" dirty="0" err="1"/>
              <a:t>Сноубо́рд</a:t>
            </a:r>
            <a:r>
              <a:rPr lang="ru-RU" b="1" dirty="0"/>
              <a:t>(</a:t>
            </a:r>
            <a:r>
              <a:rPr lang="ru-RU" b="1" dirty="0" err="1"/>
              <a:t>инг</a:t>
            </a:r>
            <a:r>
              <a:rPr lang="ru-RU" b="1" dirty="0"/>
              <a:t>)</a:t>
            </a:r>
            <a:r>
              <a:rPr lang="ru-RU" dirty="0"/>
              <a:t> (</a:t>
            </a:r>
            <a:r>
              <a:rPr lang="ru-RU" dirty="0">
                <a:hlinkClick r:id="rId3" tooltip="Английский язык"/>
              </a:rPr>
              <a:t>англ.</a:t>
            </a:r>
            <a:r>
              <a:rPr lang="ru-RU" dirty="0"/>
              <a:t> </a:t>
            </a:r>
            <a:r>
              <a:rPr lang="ru-RU" i="1" dirty="0" err="1"/>
              <a:t>Snowboarding</a:t>
            </a:r>
            <a:r>
              <a:rPr lang="ru-RU" dirty="0"/>
              <a:t>) — </a:t>
            </a:r>
            <a:r>
              <a:rPr lang="ru-RU" dirty="0">
                <a:hlinkClick r:id="rId4" tooltip="Олимпийские виды спорта"/>
              </a:rPr>
              <a:t>олимпийский вид спорта</a:t>
            </a:r>
            <a:r>
              <a:rPr lang="ru-RU" dirty="0"/>
              <a:t>, заключающийся в спуске с заснеженных </a:t>
            </a:r>
            <a:r>
              <a:rPr lang="ru-RU" dirty="0">
                <a:hlinkClick r:id="rId5" tooltip="Склон"/>
              </a:rPr>
              <a:t>склонов</a:t>
            </a:r>
            <a:r>
              <a:rPr lang="ru-RU" dirty="0"/>
              <a:t> и гор на специальном снаряде —</a:t>
            </a:r>
            <a:r>
              <a:rPr lang="ru-RU" dirty="0">
                <a:hlinkClick r:id="rId6" tooltip="Сноуборд (спортивный инвентарь)"/>
              </a:rPr>
              <a:t>сноуборде</a:t>
            </a:r>
            <a:r>
              <a:rPr lang="ru-RU" dirty="0"/>
              <a:t>. Изначально зимний вид спорта, хотя отдельные </a:t>
            </a:r>
            <a:r>
              <a:rPr lang="ru-RU" dirty="0" err="1"/>
              <a:t>экстремалы</a:t>
            </a:r>
            <a:r>
              <a:rPr lang="ru-RU" dirty="0"/>
              <a:t> освоили его даже </a:t>
            </a:r>
            <a:r>
              <a:rPr lang="ru-RU" dirty="0">
                <a:hlinkClick r:id="rId7" tooltip="Лето"/>
              </a:rPr>
              <a:t>летом</a:t>
            </a:r>
            <a:r>
              <a:rPr lang="ru-RU" dirty="0"/>
              <a:t>, катаясь на сноуборде на песчаных склонах (</a:t>
            </a:r>
            <a:r>
              <a:rPr lang="ru-RU" dirty="0" err="1">
                <a:hlinkClick r:id="rId8" tooltip="Сэндбординг"/>
              </a:rPr>
              <a:t>сэндбординг</a:t>
            </a:r>
            <a:r>
              <a:rPr lang="ru-RU" dirty="0"/>
              <a:t>).</a:t>
            </a:r>
          </a:p>
        </p:txBody>
      </p:sp>
    </p:spTree>
  </p:cSld>
  <p:clrMapOvr>
    <a:masterClrMapping/>
  </p:clrMapOvr>
  <p:transition>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vert="horz" lIns="91440" tIns="45720" rIns="91440" bIns="45720" rtlCol="0" anchor="ctr">
            <a:noAutofit/>
          </a:bodyPr>
          <a:lstStyle/>
          <a:p>
            <a:r>
              <a:rPr lang="ru-RU" sz="72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Сноукайтинг</a:t>
            </a:r>
            <a:endParaRPr lang="ru-RU" sz="72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4860032" y="1600200"/>
            <a:ext cx="3826768" cy="4925144"/>
          </a:xfrm>
        </p:spPr>
        <p:txBody>
          <a:bodyPr>
            <a:normAutofit fontScale="92500" lnSpcReduction="20000"/>
          </a:bodyPr>
          <a:lstStyle/>
          <a:p>
            <a:r>
              <a:rPr lang="ru-RU" b="1" dirty="0"/>
              <a:t>Сноукайтинг</a:t>
            </a:r>
            <a:r>
              <a:rPr lang="ru-RU" dirty="0"/>
              <a:t> (</a:t>
            </a:r>
            <a:r>
              <a:rPr lang="ru-RU" dirty="0">
                <a:hlinkClick r:id="rId2" tooltip="Английский язык"/>
              </a:rPr>
              <a:t>англ.</a:t>
            </a:r>
            <a:r>
              <a:rPr lang="ru-RU" dirty="0"/>
              <a:t>  </a:t>
            </a:r>
            <a:r>
              <a:rPr lang="ru-RU" i="1" dirty="0" err="1"/>
              <a:t>snowkiting</a:t>
            </a:r>
            <a:r>
              <a:rPr lang="ru-RU" dirty="0"/>
              <a:t>) — вид спорта и активного отдыха представляющего собой занятия с буксировочным </a:t>
            </a:r>
            <a:r>
              <a:rPr lang="ru-RU" dirty="0" err="1">
                <a:hlinkClick r:id="rId3" tooltip="Кайт"/>
              </a:rPr>
              <a:t>кайтом</a:t>
            </a:r>
            <a:r>
              <a:rPr lang="ru-RU" dirty="0"/>
              <a:t> на снежном покрытии или льду с применением лыж, сноуборда или коньков.</a:t>
            </a:r>
          </a:p>
        </p:txBody>
      </p:sp>
      <p:pic>
        <p:nvPicPr>
          <p:cNvPr id="28674" name="Picture 2" descr="http://worldtop10.net/wp-content/uploads/2012/01/switzerland-adventure.jpg"/>
          <p:cNvPicPr>
            <a:picLocks noChangeAspect="1" noChangeArrowheads="1"/>
          </p:cNvPicPr>
          <p:nvPr/>
        </p:nvPicPr>
        <p:blipFill>
          <a:blip r:embed="rId4" cstate="print"/>
          <a:srcRect/>
          <a:stretch>
            <a:fillRect/>
          </a:stretch>
        </p:blipFill>
        <p:spPr bwMode="auto">
          <a:xfrm>
            <a:off x="159436" y="1916832"/>
            <a:ext cx="4952116" cy="3944492"/>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19256" cy="1282154"/>
          </a:xfrm>
        </p:spPr>
        <p:txBody>
          <a:bodyPr vert="horz" lIns="91440" tIns="45720" rIns="91440" bIns="45720" rtlCol="0" anchor="ctr">
            <a:noAutofit/>
          </a:bodyPr>
          <a:lstStyle/>
          <a:p>
            <a:r>
              <a:rPr lang="ru-RU" sz="54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Спортивное </a:t>
            </a:r>
            <a:r>
              <a:rPr lang="ru-RU" sz="5400" b="1" dirty="0" smtClean="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rPr>
              <a:t>ориентирование</a:t>
            </a:r>
            <a:endParaRPr lang="ru-RU" sz="5400" b="1" dirty="0">
              <a:ln w="900" cmpd="sng">
                <a:solidFill>
                  <a:schemeClr val="accent1">
                    <a:satMod val="190000"/>
                    <a:alpha val="55000"/>
                  </a:schemeClr>
                </a:solidFill>
                <a:prstDash val="solid"/>
              </a:ln>
              <a:solidFill>
                <a:schemeClr val="accent1">
                  <a:satMod val="200000"/>
                  <a:tint val="3000"/>
                </a:schemeClr>
              </a:solidFill>
              <a:effectLst>
                <a:glow rad="139700">
                  <a:schemeClr val="accent4">
                    <a:satMod val="175000"/>
                    <a:alpha val="40000"/>
                  </a:schemeClr>
                </a:glow>
                <a:innerShdw blurRad="101600" dist="76200" dir="5400000">
                  <a:schemeClr val="accent1">
                    <a:satMod val="190000"/>
                    <a:tint val="100000"/>
                    <a:alpha val="74000"/>
                  </a:schemeClr>
                </a:innerShdw>
              </a:effectLst>
            </a:endParaRPr>
          </a:p>
        </p:txBody>
      </p:sp>
      <p:sp>
        <p:nvSpPr>
          <p:cNvPr id="3" name="Содержимое 2"/>
          <p:cNvSpPr>
            <a:spLocks noGrp="1"/>
          </p:cNvSpPr>
          <p:nvPr>
            <p:ph idx="1"/>
          </p:nvPr>
        </p:nvSpPr>
        <p:spPr>
          <a:xfrm>
            <a:off x="5148064" y="1412776"/>
            <a:ext cx="3744416" cy="5112568"/>
          </a:xfrm>
        </p:spPr>
        <p:txBody>
          <a:bodyPr>
            <a:normAutofit fontScale="70000" lnSpcReduction="20000"/>
          </a:bodyPr>
          <a:lstStyle/>
          <a:p>
            <a:r>
              <a:rPr lang="ru-RU" b="1" dirty="0" err="1"/>
              <a:t>Спорти́вное</a:t>
            </a:r>
            <a:r>
              <a:rPr lang="ru-RU" b="1" dirty="0"/>
              <a:t> </a:t>
            </a:r>
            <a:r>
              <a:rPr lang="ru-RU" b="1" dirty="0" err="1"/>
              <a:t>ориенти́рование</a:t>
            </a:r>
            <a:r>
              <a:rPr lang="ru-RU" dirty="0"/>
              <a:t> — </a:t>
            </a:r>
            <a:r>
              <a:rPr lang="ru-RU" dirty="0">
                <a:hlinkClick r:id="rId2" tooltip="Вид спорта"/>
              </a:rPr>
              <a:t>вид спорта</a:t>
            </a:r>
            <a:r>
              <a:rPr lang="ru-RU" dirty="0"/>
              <a:t>, в котором участники при помощи </a:t>
            </a:r>
            <a:r>
              <a:rPr lang="ru-RU" dirty="0">
                <a:hlinkClick r:id="rId3" tooltip="Спортивная карта"/>
              </a:rPr>
              <a:t>спортивной карты</a:t>
            </a:r>
            <a:r>
              <a:rPr lang="ru-RU" dirty="0"/>
              <a:t> и </a:t>
            </a:r>
            <a:r>
              <a:rPr lang="ru-RU" dirty="0">
                <a:hlinkClick r:id="rId4" tooltip="Компас"/>
              </a:rPr>
              <a:t>компаса</a:t>
            </a:r>
            <a:r>
              <a:rPr lang="ru-RU" dirty="0"/>
              <a:t> должны пройти </a:t>
            </a:r>
            <a:r>
              <a:rPr lang="ru-RU" dirty="0">
                <a:hlinkClick r:id="rId5" tooltip="Контрольный пункт"/>
              </a:rPr>
              <a:t>контрольные пункты</a:t>
            </a:r>
            <a:r>
              <a:rPr lang="ru-RU" dirty="0"/>
              <a:t> (</a:t>
            </a:r>
            <a:r>
              <a:rPr lang="ru-RU" dirty="0">
                <a:hlinkClick r:id="rId5" tooltip="Контрольный пункт"/>
              </a:rPr>
              <a:t>КП</a:t>
            </a:r>
            <a:r>
              <a:rPr lang="ru-RU" dirty="0"/>
              <a:t>), расположенные на </a:t>
            </a:r>
            <a:r>
              <a:rPr lang="ru-RU" dirty="0">
                <a:hlinkClick r:id="rId6" tooltip="Местность"/>
              </a:rPr>
              <a:t>местности</a:t>
            </a:r>
            <a:r>
              <a:rPr lang="ru-RU" dirty="0"/>
              <a:t>. Результаты, как правило, определяются по времени прохождения дистанции (в определенных случаях с учётом штрафного времени) или по количеству набранных очков</a:t>
            </a:r>
          </a:p>
        </p:txBody>
      </p:sp>
      <p:pic>
        <p:nvPicPr>
          <p:cNvPr id="27650" name="Picture 2" descr="http://upload.wikimedia.org/wikipedia/commons/thumb/d/d0/Lob-fran-crop.jpg/220px-Lob-fran-crop.jpg"/>
          <p:cNvPicPr>
            <a:picLocks noChangeAspect="1" noChangeArrowheads="1"/>
          </p:cNvPicPr>
          <p:nvPr/>
        </p:nvPicPr>
        <p:blipFill>
          <a:blip r:embed="rId7" cstate="print"/>
          <a:srcRect/>
          <a:stretch>
            <a:fillRect/>
          </a:stretch>
        </p:blipFill>
        <p:spPr bwMode="auto">
          <a:xfrm>
            <a:off x="467544" y="1772816"/>
            <a:ext cx="4396610" cy="4536504"/>
          </a:xfrm>
          <a:prstGeom prst="round2DiagRect">
            <a:avLst>
              <a:gd name="adj1" fmla="val 16667"/>
              <a:gd name="adj2" fmla="val 0"/>
            </a:avLst>
          </a:prstGeom>
          <a:ln w="139700" cap="sq">
            <a:solidFill>
              <a:srgbClr val="FFFF00"/>
            </a:solidFill>
            <a:miter lim="800000"/>
          </a:ln>
          <a:effectLst>
            <a:outerShdw blurRad="254000" algn="tl" rotWithShape="0">
              <a:srgbClr val="000000">
                <a:alpha val="43000"/>
              </a:srgbClr>
            </a:outerShdw>
          </a:effectLst>
        </p:spPr>
      </p:pic>
    </p:spTree>
  </p:cSld>
  <p:clrMapOvr>
    <a:masterClrMapping/>
  </p:clrMapOvr>
  <p:transition>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Содержимое 2"/>
          <p:cNvSpPr>
            <a:spLocks noGrp="1"/>
          </p:cNvSpPr>
          <p:nvPr>
            <p:ph idx="1"/>
          </p:nvPr>
        </p:nvSpPr>
        <p:spPr>
          <a:xfrm>
            <a:off x="539552" y="404664"/>
            <a:ext cx="8229600" cy="4525963"/>
          </a:xfrm>
        </p:spPr>
        <p:txBody>
          <a:bodyPr vert="horz" lIns="91440" tIns="45720" rIns="91440" bIns="45720" rtlCol="0" anchor="ctr">
            <a:noAutofit/>
          </a:bodyPr>
          <a:lstStyle/>
          <a:p>
            <a:pPr algn="ctr">
              <a:spcBef>
                <a:spcPct val="0"/>
              </a:spcBef>
              <a:buNone/>
            </a:pPr>
            <a:r>
              <a:rPr lang="ru-RU"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6">
                      <a:satMod val="175000"/>
                      <a:alpha val="40000"/>
                    </a:schemeClr>
                  </a:glow>
                  <a:reflection blurRad="12700" stA="28000" endPos="45000" dist="1000" dir="5400000" sy="-100000" algn="bl" rotWithShape="0"/>
                </a:effectLst>
                <a:latin typeface="+mj-lt"/>
                <a:ea typeface="+mj-ea"/>
                <a:cs typeface="+mj-cs"/>
              </a:rPr>
              <a:t>А ты чем</a:t>
            </a:r>
          </a:p>
          <a:p>
            <a:pPr algn="ctr">
              <a:spcBef>
                <a:spcPct val="0"/>
              </a:spcBef>
              <a:buNone/>
            </a:pPr>
            <a:r>
              <a:rPr lang="ru-RU"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6">
                      <a:satMod val="175000"/>
                      <a:alpha val="40000"/>
                    </a:schemeClr>
                  </a:glow>
                  <a:reflection blurRad="12700" stA="28000" endPos="45000" dist="1000" dir="5400000" sy="-100000" algn="bl" rotWithShape="0"/>
                </a:effectLst>
                <a:latin typeface="+mj-lt"/>
                <a:ea typeface="+mj-ea"/>
                <a:cs typeface="+mj-cs"/>
              </a:rPr>
              <a:t> ЗАНИМАЕШЬСЯ</a:t>
            </a:r>
          </a:p>
          <a:p>
            <a:pPr algn="ctr">
              <a:spcBef>
                <a:spcPct val="0"/>
              </a:spcBef>
              <a:buNone/>
            </a:pPr>
            <a:r>
              <a:rPr lang="ru-RU"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6">
                      <a:satMod val="175000"/>
                      <a:alpha val="40000"/>
                    </a:schemeClr>
                  </a:glow>
                  <a:reflection blurRad="12700" stA="28000" endPos="45000" dist="1000" dir="5400000" sy="-100000" algn="bl" rotWithShape="0"/>
                </a:effectLst>
                <a:latin typeface="+mj-lt"/>
                <a:ea typeface="+mj-ea"/>
                <a:cs typeface="+mj-cs"/>
              </a:rPr>
              <a:t> ЗИМОЙ ?</a:t>
            </a:r>
            <a:endParaRPr lang="ru-RU"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6">
                    <a:satMod val="175000"/>
                    <a:alpha val="40000"/>
                  </a:schemeClr>
                </a:glow>
                <a:reflection blurRad="12700" stA="28000" endPos="45000" dist="1000" dir="5400000" sy="-100000" algn="bl" rotWithShape="0"/>
              </a:effectLst>
              <a:latin typeface="+mj-lt"/>
              <a:ea typeface="+mj-ea"/>
              <a:cs typeface="+mj-cs"/>
            </a:endParaRPr>
          </a:p>
        </p:txBody>
      </p:sp>
    </p:spTree>
  </p:cSld>
  <p:clrMapOvr>
    <a:masterClrMapping/>
  </p:clrMapOvr>
  <p:transition>
    <p:pull/>
  </p:transition>
  <p:timing>
    <p:tnLst>
      <p:par>
        <p:cTn id="1" dur="indefinite" restart="never" nodeType="tmRoot"/>
      </p:par>
    </p:tnLst>
  </p:timing>
</p:sld>
</file>

<file path=ppt/theme/theme1.xml><?xml version="1.0" encoding="utf-8"?>
<a:theme xmlns:a="http://schemas.openxmlformats.org/drawingml/2006/main" name="Тема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119</TotalTime>
  <Words>197</Words>
  <Application>Microsoft Office PowerPoint</Application>
  <PresentationFormat>Экран (4:3)</PresentationFormat>
  <Paragraphs>53</Paragraphs>
  <Slides>20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20</vt:i4>
      </vt:variant>
    </vt:vector>
  </HeadingPairs>
  <TitlesOfParts>
    <vt:vector size="23" baseType="lpstr">
      <vt:lpstr>Arial</vt:lpstr>
      <vt:lpstr>Calibri</vt:lpstr>
      <vt:lpstr>Тема5</vt:lpstr>
      <vt:lpstr>ЗИМНИИ ВИДЫ СПОРТА</vt:lpstr>
      <vt:lpstr>Виды спорта на снегу</vt:lpstr>
      <vt:lpstr>Лыжные гонки</vt:lpstr>
      <vt:lpstr>Свободный стиль</vt:lpstr>
      <vt:lpstr>Лыжное двоеборье</vt:lpstr>
      <vt:lpstr>Биатлон</vt:lpstr>
      <vt:lpstr>Прыжки на лыжах с трамплина</vt:lpstr>
      <vt:lpstr>Презентация PowerPoint</vt:lpstr>
      <vt:lpstr>Горнолыжный спорт</vt:lpstr>
      <vt:lpstr>Фрирайд</vt:lpstr>
      <vt:lpstr>Спид-скиинг</vt:lpstr>
      <vt:lpstr>Ньюскул</vt:lpstr>
      <vt:lpstr>Презентация PowerPoint</vt:lpstr>
      <vt:lpstr> </vt:lpstr>
      <vt:lpstr>Фристайл</vt:lpstr>
      <vt:lpstr>Презентация PowerPoint</vt:lpstr>
      <vt:lpstr>Сноуборд</vt:lpstr>
      <vt:lpstr>Сноукайтинг</vt:lpstr>
      <vt:lpstr>Спортивное ориентирование</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ЗИМНИИ ВИДЫ СПОРТА</dc:title>
  <dc:creator>Татьяна</dc:creator>
  <cp:lastModifiedBy>Олег</cp:lastModifiedBy>
  <cp:revision>18</cp:revision>
  <dcterms:created xsi:type="dcterms:W3CDTF">2014-01-26T10:16:35Z</dcterms:created>
  <dcterms:modified xsi:type="dcterms:W3CDTF">2014-01-27T04:59:13Z</dcterms:modified>
</cp:coreProperties>
</file>