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sldIdLst>
    <p:sldId id="259" r:id="rId2"/>
    <p:sldId id="261" r:id="rId3"/>
    <p:sldId id="279" r:id="rId4"/>
    <p:sldId id="276" r:id="rId5"/>
    <p:sldId id="260" r:id="rId6"/>
    <p:sldId id="265" r:id="rId7"/>
    <p:sldId id="267" r:id="rId8"/>
    <p:sldId id="280" r:id="rId9"/>
    <p:sldId id="274" r:id="rId10"/>
    <p:sldId id="281" r:id="rId11"/>
    <p:sldId id="268" r:id="rId12"/>
    <p:sldId id="282" r:id="rId13"/>
    <p:sldId id="269" r:id="rId14"/>
    <p:sldId id="283" r:id="rId15"/>
    <p:sldId id="262" r:id="rId16"/>
    <p:sldId id="284" r:id="rId17"/>
    <p:sldId id="285" r:id="rId18"/>
    <p:sldId id="256" r:id="rId19"/>
  </p:sldIdLst>
  <p:sldSz cx="9144000" cy="6858000" type="screen4x3"/>
  <p:notesSz cx="6858000" cy="9144000"/>
  <p:embeddedFontLst>
    <p:embeddedFont>
      <p:font typeface="Majestic" pitchFamily="66" charset="0"/>
      <p:regular r:id="rId21"/>
    </p:embeddedFon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Monotype Corsiva" pitchFamily="66" charset="0"/>
      <p:italic r:id="rId26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64" autoAdjust="0"/>
  </p:normalViewPr>
  <p:slideViewPr>
    <p:cSldViewPr>
      <p:cViewPr varScale="1">
        <p:scale>
          <a:sx n="120" d="100"/>
          <a:sy n="120" d="100"/>
        </p:scale>
        <p:origin x="-5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A680C0-A393-4F84-AF72-6CA55317555A}" type="datetimeFigureOut">
              <a:rPr lang="ru-RU"/>
              <a:pPr>
                <a:defRPr/>
              </a:pPr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7EABA66-4F87-4636-90DF-750606347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430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      </a:t>
            </a:r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A4C881-B2D1-45CA-AFB8-D28A4D7FD31A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914400"/>
            <a:ext cx="5791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3352800"/>
            <a:ext cx="5715000" cy="914400"/>
          </a:xfrm>
          <a:solidFill>
            <a:srgbClr val="FFFFCC">
              <a:alpha val="50000"/>
            </a:srgbClr>
          </a:soli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53A11-6599-419A-BFAE-C0592A2D15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53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14445-F7FF-4EDB-9BE7-000165C79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28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1E370-E145-4939-A189-27F3CE4F45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54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429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429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488EB-13F3-4277-9D3A-DEDCD8C82F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81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C5FA3-7DE0-46DC-B665-8C2ECF99B7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69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1C78A-29FA-44C8-A2CA-859061B731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59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99D0B-97BB-4707-998D-9502BFC3F7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900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C18AC-CB87-4AD5-AF5E-C657F844E5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07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3BE0A-6030-4D68-B344-65634D5D7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4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F7084-6464-46B0-A4CF-E7D531E40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80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81750" y="274638"/>
            <a:ext cx="17716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274638"/>
            <a:ext cx="51625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9BA3B-2AB6-4A57-970E-9DE30DEEE3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3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086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010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84DCAD6-32E6-48EB-9D58-D02ED4ADFD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Majestic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Majestic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Majestic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Majestic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Majestic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Majestic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Majestic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Majestic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50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://smiles.33b.ru/smile.148551.html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smiles.rc-mir.com/smile.29414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hyperlink" Target="http://img-fotki.yandex.ru/get/3100/nad8222.17/0_1ac24_62d16ef6_X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20.gif"/><Relationship Id="rId2" Type="http://schemas.openxmlformats.org/officeDocument/2006/relationships/hyperlink" Target="http://smiles.rc-mir.com/smile.141387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miles.rc-mir.com/smile.29402.html" TargetMode="External"/><Relationship Id="rId5" Type="http://schemas.openxmlformats.org/officeDocument/2006/relationships/image" Target="../media/image19.gif"/><Relationship Id="rId4" Type="http://schemas.openxmlformats.org/officeDocument/2006/relationships/hyperlink" Target="http://smiles.rc-mir.com/smile.43342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http://smiles.rc-mir.com/smile.27383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gif"/><Relationship Id="rId4" Type="http://schemas.openxmlformats.org/officeDocument/2006/relationships/hyperlink" Target="http://smiles.rc-mir.com/smile.106252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990600"/>
            <a:ext cx="7086600" cy="36576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endParaRPr lang="ru-RU" sz="5400" b="1" smtClean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76600" y="4114800"/>
            <a:ext cx="5334000" cy="2743200"/>
          </a:xfrm>
          <a:prstGeom prst="rect">
            <a:avLst/>
          </a:prstGeom>
          <a:solidFill>
            <a:srgbClr val="FFFFCC">
              <a:alpha val="50195"/>
            </a:srgbClr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/>
          <a:lstStyle/>
          <a:p>
            <a:pPr algn="just"/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>
                <a:solidFill>
                  <a:schemeClr val="tx2"/>
                </a:solidFill>
              </a:rPr>
              <a:t/>
            </a:r>
            <a:br>
              <a:rPr lang="en-US" sz="2000" b="1">
                <a:solidFill>
                  <a:schemeClr val="tx2"/>
                </a:solidFill>
              </a:rPr>
            </a:br>
            <a:endParaRPr lang="ru-RU" sz="2000" b="1">
              <a:solidFill>
                <a:schemeClr val="tx2"/>
              </a:solidFill>
            </a:endParaRPr>
          </a:p>
        </p:txBody>
      </p:sp>
      <p:pic>
        <p:nvPicPr>
          <p:cNvPr id="3077" name="Picture 5" descr="7057813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FFC"/>
              </a:clrFrom>
              <a:clrTo>
                <a:srgbClr val="FB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5791200"/>
            <a:ext cx="76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5" descr="7057813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FFC"/>
              </a:clrFrom>
              <a:clrTo>
                <a:srgbClr val="FB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5791200"/>
            <a:ext cx="76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Рисунок 6" descr="C:\Users\Coller\Desktop\сайт_дс\сотрудники\IMG_708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4800600"/>
            <a:ext cx="9525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286000" y="1371600"/>
            <a:ext cx="434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70000"/>
              </a:lnSpc>
              <a:defRPr/>
            </a:pPr>
            <a:r>
              <a:rPr lang="ru-RU" sz="5400" b="1" kern="0" dirty="0">
                <a:solidFill>
                  <a:srgbClr val="7030A0"/>
                </a:solidFill>
                <a:latin typeface="Monotype Corsiva" pitchFamily="66" charset="0"/>
                <a:ea typeface="+mj-ea"/>
                <a:cs typeface="+mj-cs"/>
              </a:rPr>
              <a:t>Влияние двигательной активности на здоровье детей младшего школьного возраста</a:t>
            </a:r>
          </a:p>
        </p:txBody>
      </p:sp>
      <p:pic>
        <p:nvPicPr>
          <p:cNvPr id="3081" name="Picture 5" descr="7057813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FFC"/>
              </a:clrFrom>
              <a:clrTo>
                <a:srgbClr val="FB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5943600"/>
            <a:ext cx="76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5" descr="7057813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FFC"/>
              </a:clrFrom>
              <a:clrTo>
                <a:srgbClr val="FB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5943600"/>
            <a:ext cx="76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86600" cy="1905000"/>
          </a:xfrm>
        </p:spPr>
        <p:txBody>
          <a:bodyPr/>
          <a:lstStyle/>
          <a:p>
            <a:r>
              <a:rPr lang="ru-RU" sz="2600" b="1" smtClean="0">
                <a:solidFill>
                  <a:srgbClr val="7030A0"/>
                </a:solidFill>
                <a:latin typeface="Monotype Corsiva" pitchFamily="66" charset="0"/>
              </a:rPr>
              <a:t>Двигательная деятельность </a:t>
            </a:r>
            <a:r>
              <a:rPr lang="ru-RU" sz="2600" b="1" smtClean="0">
                <a:latin typeface="Monotype Corsiva" pitchFamily="66" charset="0"/>
              </a:rPr>
              <a:t>— это естественная потребность детей в движении, удовлетворение которой является важнейшим условием  гармоничного развития ребёнка, состояние его здоровья. </a:t>
            </a:r>
          </a:p>
        </p:txBody>
      </p:sp>
      <p:pic>
        <p:nvPicPr>
          <p:cNvPr id="4100" name="Picture 4" descr="K:\люда фото пдд\CIMG06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76400" y="2438400"/>
            <a:ext cx="6034617" cy="3733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86600" cy="655638"/>
          </a:xfrm>
        </p:spPr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r>
              <a:rPr lang="ru-RU" b="1" smtClean="0"/>
              <a:t>Актуальность темы: 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</a:rPr>
              <a:t>Физическое воспитание является одной из основных задач воспитания детей раннего возраста.  Движения – это органическая потребность ребёнка, и чем он меньше, тем  сложнее ему обходиться без движений. Грамотная организация двигательной активности детей раннего возраста заключается в учёте особенностей  высшей нервной деятельности  детей раннего возраста. Воспитатель должен правильно организовать прогулки и другие режимные процессы, чтобы ребёнок в течение дня  мог удовлетворить потребности в движении.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</a:rPr>
              <a:t>			Таким образом, данная тема является актуальной, т. к. развитие двигательной активности, её организация  имеет непосредственное влияние на физическое и нервно – психическое, интеллектуальное развитие ребёнка раннего возраста, а также  на становление его поведения. </a:t>
            </a:r>
          </a:p>
          <a:p>
            <a:pPr>
              <a:buFontTx/>
              <a:buChar char="•"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1295400" y="533400"/>
            <a:ext cx="66294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2200" b="1">
                <a:latin typeface="Monotype Corsiva" pitchFamily="66" charset="0"/>
              </a:rPr>
              <a:t>Двигательная активность дошкольника должна соответствовать его опыту, интересам, желаниям, функциональным возможностям организма. Поэтому педагогам необходимо позаботиться об организации детской двигательной деятельности, ее разнообразии, а также выполнении основных задач и требований к ее содержанию. </a:t>
            </a:r>
          </a:p>
        </p:txBody>
      </p:sp>
      <p:pic>
        <p:nvPicPr>
          <p:cNvPr id="6148" name="Picture 4" descr="K:\фото пдд люде и гуле\DSCN288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2667000"/>
            <a:ext cx="5562600" cy="3733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2"/>
          <p:cNvSpPr>
            <a:spLocks noChangeArrowheads="1"/>
          </p:cNvSpPr>
          <p:nvPr/>
        </p:nvSpPr>
        <p:spPr bwMode="auto">
          <a:xfrm>
            <a:off x="1371600" y="533400"/>
            <a:ext cx="6629400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i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Формирование у воспитанников потребности в двигательной активности</a:t>
            </a:r>
            <a:endParaRPr lang="ru-RU" sz="2400">
              <a:solidFill>
                <a:srgbClr val="7030A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1371600" y="1600200"/>
            <a:ext cx="66294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-30163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0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ходе режимных моментов</a:t>
            </a:r>
          </a:p>
          <a:p>
            <a:pPr indent="-30163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0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организованной детской деятельности</a:t>
            </a:r>
          </a:p>
          <a:p>
            <a:pPr indent="-30163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0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самостоятельной детской деятельности</a:t>
            </a:r>
            <a:endParaRPr lang="ru-RU" sz="200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indent="-30163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0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при взаимодействии с семьями</a:t>
            </a:r>
            <a:endParaRPr lang="ru-RU" sz="200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indent="-30163" algn="ctr" fontAlgn="t">
              <a:lnSpc>
                <a:spcPct val="115000"/>
              </a:lnSpc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indent="-30163" algn="ctr" fontAlgn="t">
              <a:lnSpc>
                <a:spcPct val="115000"/>
              </a:lnSpc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indent="-30163" algn="ctr" fontAlgn="t">
              <a:lnSpc>
                <a:spcPct val="115000"/>
              </a:lnSpc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8198" name="Picture 6" descr="K:\фото пдд люде и гуле\DSCN287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3124200"/>
            <a:ext cx="4419600" cy="3314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2"/>
          <p:cNvSpPr>
            <a:spLocks noChangeArrowheads="1"/>
          </p:cNvSpPr>
          <p:nvPr/>
        </p:nvSpPr>
        <p:spPr bwMode="auto">
          <a:xfrm>
            <a:off x="2514600" y="685800"/>
            <a:ext cx="579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t">
              <a:buFont typeface="Wingdings" pitchFamily="2" charset="2"/>
              <a:buChar char="ü"/>
            </a:pPr>
            <a:r>
              <a:rPr lang="ru-RU" sz="24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ходе режимных моментов</a:t>
            </a:r>
            <a:endParaRPr lang="ru-RU" sz="240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9219" name="Прямоугольник 3"/>
          <p:cNvSpPr>
            <a:spLocks noChangeArrowheads="1"/>
          </p:cNvSpPr>
          <p:nvPr/>
        </p:nvSpPr>
        <p:spPr bwMode="auto">
          <a:xfrm>
            <a:off x="1371600" y="1066800"/>
            <a:ext cx="6248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Индивидуальная работа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Утренняя гимнастика, гимнастика после сна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Прогулка (утро/вечер)</a:t>
            </a:r>
          </a:p>
          <a:p>
            <a:pPr fontAlgn="t">
              <a:buFont typeface="Arial" charset="0"/>
              <a:buChar char="•"/>
            </a:pPr>
            <a:r>
              <a:rPr lang="ru-RU">
                <a:latin typeface="Monotype Corsiva" pitchFamily="66" charset="0"/>
                <a:cs typeface="Times New Roman" pitchFamily="18" charset="0"/>
              </a:rPr>
              <a:t> Физкультминутки на занятиях </a:t>
            </a:r>
          </a:p>
          <a:p>
            <a:pPr fontAlgn="t">
              <a:buFont typeface="Arial" charset="0"/>
              <a:buChar char="•"/>
            </a:pPr>
            <a:r>
              <a:rPr lang="ru-RU">
                <a:latin typeface="Monotype Corsiva" pitchFamily="66" charset="0"/>
                <a:cs typeface="Times New Roman" pitchFamily="18" charset="0"/>
              </a:rPr>
              <a:t> Динамические паузы  </a:t>
            </a:r>
          </a:p>
          <a:p>
            <a:pPr fontAlgn="t">
              <a:buFont typeface="Arial" charset="0"/>
              <a:buChar char="•"/>
            </a:pPr>
            <a:endParaRPr lang="ru-RU">
              <a:latin typeface="Monotype Corsiva" pitchFamily="66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8196" name="Рисунок 1" descr="H:\DCIM\100SSCAM\SDC1293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52600" y="2590800"/>
            <a:ext cx="5328709" cy="38861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2"/>
          <p:cNvSpPr>
            <a:spLocks noChangeArrowheads="1"/>
          </p:cNvSpPr>
          <p:nvPr/>
        </p:nvSpPr>
        <p:spPr bwMode="auto">
          <a:xfrm>
            <a:off x="3182938" y="914400"/>
            <a:ext cx="277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t">
              <a:buFont typeface="Wingdings" pitchFamily="2" charset="2"/>
              <a:buChar char="ü"/>
            </a:pPr>
            <a:r>
              <a:rPr lang="ru-RU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ходе режимных моментов</a:t>
            </a: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0243" name="Прямоугольник 4"/>
          <p:cNvSpPr>
            <a:spLocks noChangeArrowheads="1"/>
          </p:cNvSpPr>
          <p:nvPr/>
        </p:nvSpPr>
        <p:spPr bwMode="auto">
          <a:xfrm>
            <a:off x="1524000" y="1524000"/>
            <a:ext cx="5867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ko-KR">
                <a:solidFill>
                  <a:srgbClr val="000000"/>
                </a:solidFill>
                <a:latin typeface="Times New Roman" pitchFamily="18" charset="0"/>
              </a:rPr>
              <a:t>Ребёнку 3-4 лет для удовлетворения потребности в движении нужно сделать от 9000 до 10500 шагов сутки. В свободном бодрствовании, при ходьбе, беге, в играх ребёнок проходит 23 км в день.</a:t>
            </a:r>
            <a:r>
              <a:rPr lang="ru-RU" altLang="ko-KR" sz="1400">
                <a:latin typeface="Times New Roman" pitchFamily="18" charset="0"/>
              </a:rPr>
              <a:t> </a:t>
            </a:r>
            <a:endParaRPr lang="ru-RU"/>
          </a:p>
        </p:txBody>
      </p:sp>
      <p:pic>
        <p:nvPicPr>
          <p:cNvPr id="10244" name="Picture 31" descr="d2a52dd7bb8c929f2154b971c99b34f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2819400"/>
            <a:ext cx="2362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2"/>
          <p:cNvSpPr>
            <a:spLocks noChangeArrowheads="1"/>
          </p:cNvSpPr>
          <p:nvPr/>
        </p:nvSpPr>
        <p:spPr bwMode="auto">
          <a:xfrm>
            <a:off x="2057400" y="685800"/>
            <a:ext cx="6629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-30163" algn="ctr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4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организованной детской деятельности</a:t>
            </a:r>
            <a:endParaRPr lang="ru-RU" sz="240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267" name="Прямоугольник 3"/>
          <p:cNvSpPr>
            <a:spLocks noChangeArrowheads="1"/>
          </p:cNvSpPr>
          <p:nvPr/>
        </p:nvSpPr>
        <p:spPr bwMode="auto">
          <a:xfrm>
            <a:off x="1371600" y="1295400"/>
            <a:ext cx="6629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Индивидуальная работа</a:t>
            </a:r>
          </a:p>
          <a:p>
            <a:pPr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Подвижные игры и игровые упражнения</a:t>
            </a:r>
          </a:p>
          <a:p>
            <a:pPr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Физкультурные игры-занятия в физкультурном зале и на воздухе</a:t>
            </a:r>
          </a:p>
          <a:p>
            <a:pPr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Ритмические, танцевальные движения</a:t>
            </a:r>
          </a:p>
          <a:p>
            <a:pPr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Продуктивная деятельность</a:t>
            </a:r>
          </a:p>
          <a:p>
            <a:pPr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Здравиады</a:t>
            </a:r>
            <a:endParaRPr lang="ru-RU"/>
          </a:p>
        </p:txBody>
      </p:sp>
      <p:pic>
        <p:nvPicPr>
          <p:cNvPr id="9220" name="Picture 4" descr="C:\Users\user\Desktop\6122310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00200" y="3200400"/>
            <a:ext cx="2895600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C:\Users\user\Desktop\61223101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24400" y="2438400"/>
            <a:ext cx="3124200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1524000" y="160020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t">
              <a:buFont typeface="Arial" charset="0"/>
              <a:buChar char="•"/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2638425" y="1066800"/>
            <a:ext cx="386715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-30163" algn="ctr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организованной детской деятельности</a:t>
            </a: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2292" name="Прямоугольник 3"/>
          <p:cNvSpPr>
            <a:spLocks noChangeArrowheads="1"/>
          </p:cNvSpPr>
          <p:nvPr/>
        </p:nvSpPr>
        <p:spPr bwMode="auto">
          <a:xfrm>
            <a:off x="1905000" y="1600200"/>
            <a:ext cx="5257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Если в первую половину дня движения детей были ограничены, дети будут навёрствовать необходимое вечером</a:t>
            </a:r>
            <a:endParaRPr lang="ru-RU"/>
          </a:p>
        </p:txBody>
      </p:sp>
      <p:pic>
        <p:nvPicPr>
          <p:cNvPr id="12293" name="Picture 12" descr="703a1a7b021366888b6ef1243654601b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3429000"/>
            <a:ext cx="3124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3" descr="Картинка 50 из 1288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304800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2"/>
          <p:cNvSpPr>
            <a:spLocks noChangeArrowheads="1"/>
          </p:cNvSpPr>
          <p:nvPr/>
        </p:nvSpPr>
        <p:spPr bwMode="auto">
          <a:xfrm>
            <a:off x="1371600" y="609600"/>
            <a:ext cx="6477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-30163" algn="ctr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4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самостоятельной детской деятельности</a:t>
            </a:r>
            <a:endParaRPr lang="ru-RU" sz="240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1371600" y="1143000"/>
            <a:ext cx="5486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Самостоятельная двигательная деятельность детей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Игровая деятельность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Игровые упражнения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Подвижные народно-спортивные игры</a:t>
            </a: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0244" name="Picture 4" descr="C:\Работа---------------------------------------\все фото детей подготов группа\на прогулке\SDC142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54500" y="2362200"/>
            <a:ext cx="4368800" cy="3276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8" name="Picture 6" descr="K:\люда фото пдд\CIMG063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3352800"/>
            <a:ext cx="3759200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2630488" y="838200"/>
            <a:ext cx="3883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самостоятельной детской деятельности</a:t>
            </a:r>
            <a:endParaRPr lang="ru-RU"/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1905000" y="1447800"/>
            <a:ext cx="563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t">
              <a:buFont typeface="Arial" charset="0"/>
              <a:buChar char="•"/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2286000" y="1524000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ko-KR">
                <a:solidFill>
                  <a:srgbClr val="000000"/>
                </a:solidFill>
                <a:latin typeface="Times New Roman" pitchFamily="18" charset="0"/>
              </a:rPr>
              <a:t>Если не ходили гулять, то потом в течение нескольких дней компенсируют недостаток движения</a:t>
            </a:r>
            <a:endParaRPr lang="ru-RU"/>
          </a:p>
        </p:txBody>
      </p:sp>
      <p:pic>
        <p:nvPicPr>
          <p:cNvPr id="14341" name="Picture 9" descr="9adf43b23cc95a94eb18cfa0c952c07a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33800"/>
            <a:ext cx="1828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0" descr="4585ca1b4be737f0b9c6123e9595ac18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0"/>
            <a:ext cx="2438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1" descr="0424d356048b93145293bdcfdddddc0f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95600"/>
            <a:ext cx="19431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1524000" y="609600"/>
            <a:ext cx="63246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-76200" algn="ctr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4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при взаимодействии с семьями</a:t>
            </a:r>
            <a:endParaRPr lang="ru-RU" sz="240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1371600" y="1143000"/>
            <a:ext cx="5486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Консультации по запросам родителей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Спортивно-физкультурные досуги и праздники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Семинары-практикумы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Дни открытых дверей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Экскурсии</a:t>
            </a:r>
          </a:p>
          <a:p>
            <a:pPr fontAlgn="t"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Оформление информационных материалов</a:t>
            </a: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1268" name="Picture 4" descr="C:\Users\user\Desktop\19420725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05000" y="2895600"/>
            <a:ext cx="4876800" cy="365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2286000" y="1295400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4" fontAlgn="t">
              <a:buFont typeface="Arial" charset="0"/>
              <a:buChar char="•"/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3127375" y="838200"/>
            <a:ext cx="2889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при взаимодействии с семьями</a:t>
            </a:r>
            <a:endParaRPr lang="ru-RU"/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2286000" y="15240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Если они много сидели днём, то плохо и не спокойно будут спать ночью</a:t>
            </a:r>
            <a:endParaRPr lang="ru-RU"/>
          </a:p>
        </p:txBody>
      </p:sp>
      <p:pic>
        <p:nvPicPr>
          <p:cNvPr id="16389" name="Picture 12" descr="e2657cac100e2f382b302f302903a126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514600"/>
            <a:ext cx="3429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1" descr="af6b0fd7410466f957341dfd544b0b77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57400"/>
            <a:ext cx="3810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1066800" y="457200"/>
            <a:ext cx="70866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i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Накопление и обогащение двигательного опыта детей (овладение основными движениями)</a:t>
            </a:r>
          </a:p>
          <a:p>
            <a:pPr algn="ctr">
              <a:lnSpc>
                <a:spcPct val="115000"/>
              </a:lnSpc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2291" name="Picture 4" descr="C:\Users\user\Desktop\8332591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829858" y="2971801"/>
            <a:ext cx="4874684" cy="3352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1371600" y="1447800"/>
            <a:ext cx="66294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-30163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0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ходе режимных моментов</a:t>
            </a:r>
          </a:p>
          <a:p>
            <a:pPr indent="-30163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0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организованной детской деятельности</a:t>
            </a:r>
          </a:p>
          <a:p>
            <a:pPr indent="-30163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0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в самостоятельной детской деятельности</a:t>
            </a:r>
            <a:endParaRPr lang="ru-RU" sz="200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indent="-30163" fontAlgn="t">
              <a:lnSpc>
                <a:spcPct val="115000"/>
              </a:lnSpc>
              <a:buFont typeface="Wingdings" pitchFamily="2" charset="2"/>
              <a:buChar char="ü"/>
            </a:pPr>
            <a:r>
              <a:rPr lang="ru-RU" sz="20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при взаимодействии с семьями</a:t>
            </a:r>
            <a:endParaRPr lang="ru-RU" sz="200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indent="-30163" algn="ctr" fontAlgn="t">
              <a:lnSpc>
                <a:spcPct val="115000"/>
              </a:lnSpc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indent="-30163" algn="ctr" fontAlgn="t">
              <a:lnSpc>
                <a:spcPct val="115000"/>
              </a:lnSpc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indent="-30163" algn="ctr" fontAlgn="t">
              <a:lnSpc>
                <a:spcPct val="115000"/>
              </a:lnSpc>
            </a:pP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1600200" y="1295400"/>
            <a:ext cx="60198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Психолог Ильина В. Н. отмечает, что ограничения в движениях, запреты и т. д. приводят к накоплению отрицательных эмоций и агрессивных импульсов. 	Движения для ребёнка – не только телесная радость: двигательные возможности очень тесно переплетены с интеллектуальными и духовными.</a:t>
            </a:r>
            <a:br>
              <a:rPr lang="ru-RU">
                <a:solidFill>
                  <a:srgbClr val="000000"/>
                </a:solidFill>
                <a:latin typeface="Times New Roman" pitchFamily="18" charset="0"/>
              </a:rPr>
            </a:b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	Освоение ходьбы открывает новый этап в пространственных ориентациях малыша.  Для познания мира, ребёнок не располагает  ни какими инструментами, кроме своего тела. Благодаря телесному взаимодействию с предметами малыш познаёт расстояния между ними, их величину и  формы, устойчивость и много других разных свойств. 	Путешествия  приводят к изменению угла зрения, появлению перспективы расширению кругозора. Восприятие становится трехмерным.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1"/>
          <p:cNvSpPr>
            <a:spLocks noChangeArrowheads="1"/>
          </p:cNvSpPr>
          <p:nvPr/>
        </p:nvSpPr>
        <p:spPr bwMode="auto">
          <a:xfrm>
            <a:off x="1752600" y="890588"/>
            <a:ext cx="5638800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Можно сделать вывод, что в работе с детьми раннего возраста необходимо: во-первых,  учитывать  возрастные, индивидуальные, морфологические особенности детей. Во-вторых, должно быть  правильное руководство со стороны взрослого организацией детей; организованная смена видов деятельности в течение дня, недопущение бездеятельностных состояний детей. </a:t>
            </a:r>
            <a:br>
              <a:rPr lang="ru-RU">
                <a:solidFill>
                  <a:srgbClr val="000000"/>
                </a:solidFill>
                <a:latin typeface="Times New Roman" pitchFamily="18" charset="0"/>
              </a:rPr>
            </a:b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	Правильно созданные  условия воспитания помогут избежать утомления нервной системы, а  следовательно, помогут избежать  вспышек раздражительности в поведении детей, и  будут способствовать полноценному физическому, нервно – психическому, эмоциональному развитию детей раннего возраста.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1066800"/>
            <a:ext cx="5791200" cy="2079625"/>
          </a:xfrm>
        </p:spPr>
        <p:txBody>
          <a:bodyPr/>
          <a:lstStyle/>
          <a:p>
            <a:pPr eaLnBrk="1" hangingPunct="1"/>
            <a:r>
              <a:rPr lang="ru-RU" sz="2800" b="1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Главный принцип</a:t>
            </a:r>
            <a:br>
              <a:rPr lang="ru-RU" sz="2800" b="1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современного педагога:</a:t>
            </a:r>
            <a:br>
              <a:rPr lang="ru-RU" sz="2800" b="1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«Не надо обучать, а надо жить с детьми интересной общей жизнью».</a:t>
            </a:r>
            <a:endParaRPr lang="ru-RU" sz="2800" smtClean="0">
              <a:solidFill>
                <a:srgbClr val="7030A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3505200"/>
            <a:ext cx="5715000" cy="762000"/>
          </a:xfrm>
          <a:ln>
            <a:solidFill>
              <a:srgbClr val="996633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 ЗА  ВНИМАНИЕ! </a:t>
            </a:r>
            <a:endParaRPr lang="ru-RU" altLang="ru-RU" sz="2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5" descr="7057813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FFC"/>
              </a:clrFrom>
              <a:clrTo>
                <a:srgbClr val="FB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791200"/>
            <a:ext cx="76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7057813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FFC"/>
              </a:clrFrom>
              <a:clrTo>
                <a:srgbClr val="FB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791200"/>
            <a:ext cx="76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Majestic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</TotalTime>
  <Words>468</Words>
  <Application>Microsoft Office PowerPoint</Application>
  <PresentationFormat>Экран (4:3)</PresentationFormat>
  <Paragraphs>58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Majestic</vt:lpstr>
      <vt:lpstr>Calibri</vt:lpstr>
      <vt:lpstr>Wingdings</vt:lpstr>
      <vt:lpstr>Times New Roman</vt:lpstr>
      <vt:lpstr>Monotype Corsiva</vt:lpstr>
      <vt:lpstr>Оформление по умолчанию</vt:lpstr>
      <vt:lpstr>Презентация PowerPoint</vt:lpstr>
      <vt:lpstr>Двигательная деятельность — это естественная потребность детей в движении, удовлетворение которой является важнейшим условием  гармоничного развития ребёнка, состояние его здоровья. </vt:lpstr>
      <vt:lpstr> Актуальность темы: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Главный принцип  современного педагога:  «Не надо обучать, а надо жить с детьми интересной общей жизнью».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СВЕТЛАНА</dc:creator>
  <cp:lastModifiedBy>user</cp:lastModifiedBy>
  <cp:revision>58</cp:revision>
  <cp:lastPrinted>1601-01-01T00:00:00Z</cp:lastPrinted>
  <dcterms:created xsi:type="dcterms:W3CDTF">1601-01-01T00:00:00Z</dcterms:created>
  <dcterms:modified xsi:type="dcterms:W3CDTF">2015-03-18T14:40:51Z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