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6"/>
  </p:notesMasterIdLst>
  <p:handoutMasterIdLst>
    <p:handoutMasterId r:id="rId27"/>
  </p:handoutMasterIdLst>
  <p:sldIdLst>
    <p:sldId id="299" r:id="rId2"/>
    <p:sldId id="258" r:id="rId3"/>
    <p:sldId id="300" r:id="rId4"/>
    <p:sldId id="301" r:id="rId5"/>
    <p:sldId id="273" r:id="rId6"/>
    <p:sldId id="272" r:id="rId7"/>
    <p:sldId id="303" r:id="rId8"/>
    <p:sldId id="302" r:id="rId9"/>
    <p:sldId id="266" r:id="rId10"/>
    <p:sldId id="297" r:id="rId11"/>
    <p:sldId id="267" r:id="rId12"/>
    <p:sldId id="284" r:id="rId13"/>
    <p:sldId id="287" r:id="rId14"/>
    <p:sldId id="288" r:id="rId15"/>
    <p:sldId id="289" r:id="rId16"/>
    <p:sldId id="286" r:id="rId17"/>
    <p:sldId id="261" r:id="rId18"/>
    <p:sldId id="291" r:id="rId19"/>
    <p:sldId id="294" r:id="rId20"/>
    <p:sldId id="296" r:id="rId21"/>
    <p:sldId id="262" r:id="rId22"/>
    <p:sldId id="263" r:id="rId23"/>
    <p:sldId id="265" r:id="rId24"/>
    <p:sldId id="304" r:id="rId25"/>
  </p:sldIdLst>
  <p:sldSz cx="9144000" cy="6858000" type="screen4x3"/>
  <p:notesSz cx="6858000" cy="9144000"/>
  <p:custDataLst>
    <p:tags r:id="rId2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9999"/>
    <a:srgbClr val="FF3300"/>
    <a:srgbClr val="FF6633"/>
    <a:srgbClr val="F8F8F8"/>
    <a:srgbClr val="FFFF99"/>
    <a:srgbClr val="FFFF00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 autoAdjust="0"/>
    <p:restoredTop sz="94595" autoAdjust="0"/>
  </p:normalViewPr>
  <p:slideViewPr>
    <p:cSldViewPr>
      <p:cViewPr varScale="1">
        <p:scale>
          <a:sx n="46" d="100"/>
          <a:sy n="46" d="100"/>
        </p:scale>
        <p:origin x="108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4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111DF50-CD07-46BE-ADAF-6A2AEDE14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139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92AAABA5-27C3-47CC-BFCB-D78DA7D3E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927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F2BEA5-3188-4D30-9386-6C72A2F40584}" type="slidenum">
              <a:rPr lang="ru-RU" smtClean="0">
                <a:latin typeface="Times New Roman" pitchFamily="18" charset="0"/>
                <a:cs typeface="Arial" charset="0"/>
              </a:rPr>
              <a:pPr/>
              <a:t>2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374223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76FF9F-8D3E-40CE-9090-82A1ED81B9C4}" type="slidenum">
              <a:rPr lang="ru-RU" smtClean="0">
                <a:latin typeface="Times New Roman" pitchFamily="18" charset="0"/>
                <a:cs typeface="Arial" charset="0"/>
              </a:rPr>
              <a:pPr/>
              <a:t>5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98419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F30BA6-C619-4E50-ACBF-5B300DDE2E11}" type="slidenum">
              <a:rPr lang="ru-RU" smtClean="0">
                <a:latin typeface="Times New Roman" pitchFamily="18" charset="0"/>
                <a:cs typeface="Arial" charset="0"/>
              </a:rPr>
              <a:pPr/>
              <a:t>6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04526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2FD43D-2A57-42E7-8A6C-178F29C4826A}" type="slidenum">
              <a:rPr lang="ru-RU" smtClean="0">
                <a:latin typeface="Times New Roman" pitchFamily="18" charset="0"/>
                <a:cs typeface="Arial" charset="0"/>
              </a:rPr>
              <a:pPr/>
              <a:t>9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97436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20626D-1317-482E-8715-F446DC7E9CDA}" type="slidenum">
              <a:rPr lang="ru-RU" smtClean="0">
                <a:latin typeface="Times New Roman" pitchFamily="18" charset="0"/>
                <a:cs typeface="Arial" charset="0"/>
              </a:rPr>
              <a:pPr/>
              <a:t>10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40938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6A8C2-2CE7-46BD-B2E7-B50BFF31CD4B}" type="slidenum">
              <a:rPr lang="ru-RU" smtClean="0">
                <a:latin typeface="Times New Roman" pitchFamily="18" charset="0"/>
                <a:cs typeface="Arial" charset="0"/>
              </a:rPr>
              <a:pPr/>
              <a:t>11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65344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DF1FCA-D766-44FA-B4E6-12A247FD22A8}" type="slidenum">
              <a:rPr lang="ru-RU" smtClean="0">
                <a:latin typeface="Times New Roman" pitchFamily="18" charset="0"/>
                <a:cs typeface="Arial" charset="0"/>
              </a:rPr>
              <a:pPr/>
              <a:t>12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92282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94C640-A357-460F-B6A8-B2A391E023AD}" type="slidenum">
              <a:rPr lang="ru-RU" smtClean="0">
                <a:latin typeface="Times New Roman" pitchFamily="18" charset="0"/>
                <a:cs typeface="Arial" charset="0"/>
              </a:rPr>
              <a:pPr/>
              <a:t>13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55749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B61C8E-11E4-48BB-9561-6C7709C50682}" type="slidenum">
              <a:rPr lang="ru-RU" smtClean="0">
                <a:latin typeface="Times New Roman" pitchFamily="18" charset="0"/>
                <a:cs typeface="Arial" charset="0"/>
              </a:rPr>
              <a:pPr/>
              <a:t>14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72481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69D700-2568-4695-AFAC-CFF9D44F1987}" type="slidenum">
              <a:rPr lang="ru-RU" smtClean="0">
                <a:latin typeface="Times New Roman" pitchFamily="18" charset="0"/>
                <a:cs typeface="Arial" charset="0"/>
              </a:rPr>
              <a:pPr/>
              <a:t>15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68251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F3D246-D537-48B9-887D-1F59AA184C55}" type="slidenum">
              <a:rPr lang="ru-RU" smtClean="0">
                <a:latin typeface="Times New Roman" pitchFamily="18" charset="0"/>
                <a:cs typeface="Arial" charset="0"/>
              </a:rPr>
              <a:pPr/>
              <a:t>16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60768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52CBBB-7611-4539-AF59-47F8E70309EB}" type="slidenum">
              <a:rPr lang="ru-RU" smtClean="0">
                <a:latin typeface="Times New Roman" pitchFamily="18" charset="0"/>
                <a:cs typeface="Arial" charset="0"/>
              </a:rPr>
              <a:pPr/>
              <a:t>17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57529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FD249B-9663-42DC-BC28-CDD0ECE65BDE}" type="slidenum">
              <a:rPr lang="ru-RU" smtClean="0">
                <a:latin typeface="Times New Roman" pitchFamily="18" charset="0"/>
                <a:cs typeface="Arial" charset="0"/>
              </a:rPr>
              <a:pPr/>
              <a:t>18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02062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20E32-B601-42CB-B208-7984D90E0AD0}" type="slidenum">
              <a:rPr lang="ru-RU" smtClean="0">
                <a:latin typeface="Times New Roman" pitchFamily="18" charset="0"/>
                <a:cs typeface="Arial" charset="0"/>
              </a:rPr>
              <a:pPr/>
              <a:t>19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71354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B495E-04C3-4B02-843D-1240A3EB1161}" type="slidenum">
              <a:rPr lang="ru-RU" smtClean="0">
                <a:latin typeface="Times New Roman" pitchFamily="18" charset="0"/>
                <a:cs typeface="Arial" charset="0"/>
              </a:rPr>
              <a:pPr/>
              <a:t>20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7371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09AAB1-F0D4-40E0-909A-F3E08A66733C}" type="slidenum">
              <a:rPr lang="ru-RU" smtClean="0">
                <a:latin typeface="Times New Roman" pitchFamily="18" charset="0"/>
                <a:cs typeface="Arial" charset="0"/>
              </a:rPr>
              <a:pPr/>
              <a:t>21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78881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C29434-2A4D-45AE-AA76-E7AD0E1D9C54}" type="slidenum">
              <a:rPr lang="ru-RU" smtClean="0">
                <a:latin typeface="Times New Roman" pitchFamily="18" charset="0"/>
                <a:cs typeface="Arial" charset="0"/>
              </a:rPr>
              <a:pPr/>
              <a:t>22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56227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83110-6CAE-43A2-A872-33B6D20A0567}" type="slidenum">
              <a:rPr lang="ru-RU" smtClean="0">
                <a:latin typeface="Times New Roman" pitchFamily="18" charset="0"/>
                <a:cs typeface="Arial" charset="0"/>
              </a:rPr>
              <a:pPr/>
              <a:t>23</a:t>
            </a:fld>
            <a:endParaRPr lang="ru-RU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1149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43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43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6F71A-D4B5-464D-AF5B-D0DC62BA40D6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F5A7-8B36-4A83-A5C2-4A9050055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DAB77-0A8A-4BAC-BD36-46756A292329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0DF70-7975-46C1-BFF3-C981F0E234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7DFEB-F837-4CAD-A138-8680488BF5B7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55D3D-B740-4326-B429-A1A0572A5C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B8940-F70E-4FDB-8AAB-6D30EB285C32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8FCBE-342A-48F6-9C6E-4C2E5DD0B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B194D-ADB5-40CD-AB4C-A3027FCF66CC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0D7D9-BAB1-4243-BAF5-4F6F92FC4A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606C0-64E2-46A8-AB1B-D8675671E4DD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FB6A9-48DF-4275-AE33-D70CBB519B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DA090-C5EA-4887-A659-974D2AF6CA03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752BD-676F-4AEB-996C-A325C98C3B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429EB-3B34-45DA-B65E-FCE47F207A89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7C4B3-7DF1-4B60-906E-933ED9F1FD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83605-B30C-4EA2-8101-8D082C195047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818CE-C230-44F1-8F65-FCBE4CF4D0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12E49-F4E5-4615-8C6B-53F153E2A30A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68873-7E40-4887-845B-F77094AD0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4AF18-2242-4472-9441-172691BC3F58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B3B1A-3F9F-4C8A-AF0C-54B6692DE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43363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364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365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3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3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36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36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37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3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E02B86F-5D60-4180-9FBA-B3F730671CC8}" type="datetimeFigureOut">
              <a:rPr lang="ru-RU"/>
              <a:pPr>
                <a:defRPr/>
              </a:pPr>
              <a:t>19.08.2015</a:t>
            </a:fld>
            <a:endParaRPr lang="ru-RU"/>
          </a:p>
        </p:txBody>
      </p:sp>
      <p:sp>
        <p:nvSpPr>
          <p:cNvPr id="143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634AB3A-FD75-44A4-92AA-710C65557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33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Documents%20and%20Settings\Admin\&#1056;&#1072;&#1073;&#1086;&#1095;&#1080;&#1081;%20&#1089;&#1090;&#1086;&#1083;\&#1074;%20&#1075;&#1086;&#1089;&#1090;&#1080;%20&#1082;%20&#1074;&#1077;&#1089;&#1085;&#1077;\&#1041;&#1072;&#1089;&#1082;&#1086;&#1074;%20&#1056;&#1086;&#1090;&#1072;&#1088;&#1091;=%20&#1062;&#1074;&#1077;&#1090;&#1077;&#1090;%20&#1084;&#1072;&#1083;&#1080;&#1085;&#1072;%20(2%20&#1074;&#1072;&#1088;).mp3" TargetMode="Externa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291513" cy="1023938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Весна идёт! Весне дорогу!</a:t>
            </a:r>
          </a:p>
        </p:txBody>
      </p:sp>
      <p:sp>
        <p:nvSpPr>
          <p:cNvPr id="1423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5363" name="Picture 5" descr="i?id=154686157-51-72&amp;n=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6426200"/>
            <a:ext cx="4318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foto_bfoto_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" y="0"/>
            <a:ext cx="80391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foto_bfoto_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" y="642938"/>
            <a:ext cx="80391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9" descr="foto_bfoto_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" y="642938"/>
            <a:ext cx="80391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1" descr="ANd9GcQi1bCpc-n9P6Lrgjj3maNsKRHQZJ2jfhAVBSd9UpiYa4ebpcW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981075"/>
            <a:ext cx="7561262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3"/>
          <p:cNvSpPr txBox="1">
            <a:spLocks noChangeArrowheads="1"/>
          </p:cNvSpPr>
          <p:nvPr/>
        </p:nvSpPr>
        <p:spPr bwMode="auto">
          <a:xfrm>
            <a:off x="323850" y="0"/>
            <a:ext cx="8820150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ahoma" pitchFamily="34" charset="0"/>
              </a:rPr>
              <a:t>-</a:t>
            </a:r>
            <a:r>
              <a:rPr lang="ru-RU" b="1">
                <a:solidFill>
                  <a:srgbClr val="6600FF"/>
                </a:solidFill>
                <a:latin typeface="Tahoma" pitchFamily="34" charset="0"/>
              </a:rPr>
              <a:t>	</a:t>
            </a:r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Сегодня мы отправляемся в гости к Весне.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И, как всегда велось на Руси, мы должны прославить хозяйку, чтобы она была к нам добра и открыла для нас свои секреты.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Прослушайте стихотворение Е. А. Баратынского и определите в нём приметы весны.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Весна! Весна! Как воздух чист! 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Как ясен небосклон!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Своей лазурию живой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Слепит мне очи он.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Весна! Весна! Как высоко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На крыльях ветерка,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Ласкаясь к солнечным лучам,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Летают облака!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Шумят ручьи! Блестят ручьи!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Взревев, река несёт</a:t>
            </a:r>
          </a:p>
          <a:p>
            <a:endParaRPr lang="ru-RU" sz="2400" b="1">
              <a:solidFill>
                <a:srgbClr val="6600FF"/>
              </a:solidFill>
              <a:latin typeface="Times New Roman" pitchFamily="18" charset="0"/>
            </a:endParaRPr>
          </a:p>
        </p:txBody>
      </p:sp>
      <p:sp>
        <p:nvSpPr>
          <p:cNvPr id="16387" name="Text Box 34"/>
          <p:cNvSpPr txBox="1">
            <a:spLocks noChangeArrowheads="1"/>
          </p:cNvSpPr>
          <p:nvPr/>
        </p:nvSpPr>
        <p:spPr bwMode="auto">
          <a:xfrm>
            <a:off x="4787900" y="2201863"/>
            <a:ext cx="4176713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На торжествующем хребте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Поднятый ею лёд!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Ещё древа обнажены,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Но в роще ветхий лист,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Как прежде под моей ногой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И шумен и душист.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Под солнце самое взвился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И в яркой вышине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Незримый жаворонок поёт</a:t>
            </a:r>
          </a:p>
          <a:p>
            <a:r>
              <a:rPr lang="ru-RU" sz="2400" b="1">
                <a:solidFill>
                  <a:srgbClr val="6600FF"/>
                </a:solidFill>
                <a:latin typeface="Times New Roman" pitchFamily="18" charset="0"/>
              </a:rPr>
              <a:t>Заздравный гимн весне...</a:t>
            </a:r>
          </a:p>
          <a:p>
            <a:pPr algn="ctr"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Что происходит ранней весной в неживой природе?</a:t>
            </a:r>
          </a:p>
        </p:txBody>
      </p:sp>
      <p:sp>
        <p:nvSpPr>
          <p:cNvPr id="1464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8435" name="Picture 5" descr="2674819ecfb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901825"/>
            <a:ext cx="6911975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Что происходит поздней весной в неживой природе?</a:t>
            </a:r>
          </a:p>
        </p:txBody>
      </p:sp>
      <p:sp>
        <p:nvSpPr>
          <p:cNvPr id="1474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9459" name="Picture 5" descr="spring-lifesty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682750"/>
            <a:ext cx="7272338" cy="48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lone_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052513"/>
            <a:ext cx="8172450" cy="612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597650"/>
            <a:ext cx="1187450" cy="260350"/>
          </a:xfrm>
          <a:prstGeom prst="actionButtonForwardNext">
            <a:avLst/>
          </a:prstGeom>
          <a:solidFill>
            <a:srgbClr val="3399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Tahoma" pitchFamily="34" charset="0"/>
            </a:endParaRP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971550" y="260350"/>
            <a:ext cx="741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Какие бывают облака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p15_1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890588"/>
            <a:ext cx="7956550" cy="596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740650" y="6524625"/>
            <a:ext cx="1403350" cy="333375"/>
          </a:xfrm>
          <a:prstGeom prst="actionButtonForwardNex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Tahoma" pitchFamily="34" charset="0"/>
            </a:endParaRP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1455738" y="0"/>
            <a:ext cx="7077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Какие опасности подстерегают человека в горах?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Что присходит весной на водоёмах ?</a:t>
            </a:r>
          </a:p>
        </p:txBody>
      </p:sp>
      <p:sp>
        <p:nvSpPr>
          <p:cNvPr id="1495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4213" y="1989138"/>
            <a:ext cx="8007350" cy="4191000"/>
          </a:xfrm>
        </p:spPr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4579" name="Picture 5" descr="1255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652588"/>
            <a:ext cx="7489825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148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0" y="1289050"/>
            <a:ext cx="9144000" cy="5568950"/>
          </a:xfrm>
          <a:prstGeom prst="rect">
            <a:avLst/>
          </a:prstGeom>
          <a:solidFill>
            <a:srgbClr val="FFFF00">
              <a:alpha val="4196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Карточка: Какими изменениями в природе Весна заявляет о своём приходе?</a:t>
            </a:r>
          </a:p>
          <a:p>
            <a:endParaRPr lang="ru-RU" sz="2400" b="1">
              <a:solidFill>
                <a:schemeClr val="bg1"/>
              </a:solidFill>
              <a:latin typeface="Times New Roman" pitchFamily="18" charset="0"/>
            </a:endParaRP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1.  День с приходом весны стал: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а) корче      б) длиннее       в) остался таким же.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2.  Температура воздуха стала:        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а) выше       б) ниже   в) не изменилась.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3. Какое явление природы можно наблюдать только весной?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а)снегопад  б)вьюга      в)ледоход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1.   Дни с приходом весны стали: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а) холоднее б) теплее         в) остались такие же.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2.День весеннего равноденствия приходится на: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а) 21 мая     б) 21 апреля     в) 21 марта.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3.Какое явление природы можно наблюдать только весной?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а) метель     б) снегопад      в) половодье.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0" y="260350"/>
            <a:ext cx="5329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Физкультминутка 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468313" y="981075"/>
            <a:ext cx="62642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>
              <a:solidFill>
                <a:schemeClr val="bg1"/>
              </a:solidFill>
              <a:latin typeface="Tahoma" pitchFamily="34" charset="0"/>
            </a:endParaRP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Спал цветок и вдруг проснулся,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(Туловище вправо, влево.)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Больше спать не захотел,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(Туловище вперед, назад.)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Шевельнулся, потянулся,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(Руки вверх, потянуться.)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Взвился вверх и полетел.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(Руки вверх, вправо, влево.)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Солнце утром лишь проснется,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Бабочка кружит и вьется.</a:t>
            </a:r>
          </a:p>
          <a:p>
            <a:r>
              <a:rPr lang="ru-RU" sz="2400" b="1">
                <a:solidFill>
                  <a:schemeClr val="bg1"/>
                </a:solidFill>
                <a:latin typeface="Tahoma" pitchFamily="34" charset="0"/>
              </a:rPr>
              <a:t>(Покружиться.)</a:t>
            </a:r>
          </a:p>
        </p:txBody>
      </p:sp>
      <p:pic>
        <p:nvPicPr>
          <p:cNvPr id="28676" name="Picture 6" descr="3ea6122532724ae9da2ab0b940040d1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092950" y="476250"/>
            <a:ext cx="1798638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7adf6bf85757758e33f119b9a60023f5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063" y="692150"/>
            <a:ext cx="858837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8" descr="7adf6bf85757758e33f119b9a60023f5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588125" y="692150"/>
            <a:ext cx="8636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9" descr="604a56849b379ee010c3bec1a3804561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1863" y="2060575"/>
            <a:ext cx="10826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2" name="Басков Ротару= Цветет малина (2 вар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4800" y="4876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08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84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643563"/>
          </a:xfrm>
          <a:prstGeom prst="rect">
            <a:avLst/>
          </a:prstGeom>
          <a:solidFill>
            <a:srgbClr val="00FF0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Почему начинается таяние льда и снега весной?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В каких местах он быстрее тает?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Как изменились осадки с наступлением весны?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Как изменилась почва?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Как будет изменяться дальше природа?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Прочитайте пословицы .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Весна да осень - на дню погод восемь. 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Не пугай, зима, весна всё равно придёт. 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Весна напоит- осень накормит. 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Хочешь есть калачи, не сиди на печи.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Как понимаете их смысл?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Вспомните, какие вы знаете пословицы о весне.</a:t>
            </a:r>
          </a:p>
          <a:p>
            <a:r>
              <a:rPr lang="ru-RU" sz="2800" b="1">
                <a:solidFill>
                  <a:srgbClr val="6600FF"/>
                </a:solidFill>
                <a:latin typeface="Times New Roman" pitchFamily="18" charset="0"/>
              </a:rPr>
              <a:t>Назовите весенние месяцы.</a:t>
            </a:r>
            <a:endParaRPr lang="ru-RU" sz="28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5" descr="3ZWVhOGY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214313"/>
            <a:ext cx="6516687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457200" y="381000"/>
            <a:ext cx="5627688" cy="52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720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Какие изменения происходят весной в живой природе?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323850" y="-26988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44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МАРТ </a:t>
            </a:r>
            <a:r>
              <a:rPr lang="ru-RU" sz="4400" b="1" i="1">
                <a:solidFill>
                  <a:srgbClr val="6600FF"/>
                </a:solidFill>
                <a:latin typeface="Tahoma" pitchFamily="34" charset="0"/>
                <a:cs typeface="+mn-cs"/>
              </a:rPr>
              <a:t>- протальник</a:t>
            </a:r>
            <a:r>
              <a:rPr lang="ru-RU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 </a:t>
            </a: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1022350" y="1052513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ru-RU" sz="320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Почему этот период весны так называют?</a:t>
            </a:r>
          </a:p>
        </p:txBody>
      </p:sp>
      <p:pic>
        <p:nvPicPr>
          <p:cNvPr id="34819" name="Picture 6" descr="безымянный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2205038"/>
            <a:ext cx="7140575" cy="356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0" y="573405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Рано затает - долго не растает.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Коли перелётная птица течёт стаями - к дружной весне. Длинные сосульки - к долгой весне.</a:t>
            </a:r>
            <a:endParaRPr lang="ru-RU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914400" y="-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ru-RU" sz="540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pic>
        <p:nvPicPr>
          <p:cNvPr id="36866" name="Picture 6" descr="безымянный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1388" y="3357563"/>
            <a:ext cx="4392612" cy="321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684213" y="188913"/>
            <a:ext cx="74882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Апрель </a:t>
            </a:r>
            <a:r>
              <a:rPr lang="ru-RU" sz="2800" b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- </a:t>
            </a:r>
            <a:r>
              <a:rPr lang="ru-RU" sz="2800" b="1" i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снегогон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102408" name="Text Box 8"/>
          <p:cNvSpPr txBox="1">
            <a:spLocks noChangeArrowheads="1"/>
          </p:cNvSpPr>
          <p:nvPr/>
        </p:nvSpPr>
        <p:spPr bwMode="auto">
          <a:xfrm>
            <a:off x="395288" y="908050"/>
            <a:ext cx="7164387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ru-RU" sz="320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Апрель – это месяц весенних первоцветов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ru-RU" sz="2400" b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Как чуток ветки сон сторожкий!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ru-RU" sz="2400" b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Лучом пригретые едва,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ru-RU" sz="2400" b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Отдать дымок спешат сережки,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ru-RU" sz="2400" b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Пока спеленута листва.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2400" b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         А.Твардовский</a:t>
            </a:r>
            <a:endParaRPr lang="ru-RU" b="1">
              <a:solidFill>
                <a:srgbClr val="6600FF"/>
              </a:solidFill>
              <a:latin typeface="Tahoma" pitchFamily="34" charset="0"/>
              <a:cs typeface="+mn-cs"/>
            </a:endParaRPr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0" y="4210050"/>
            <a:ext cx="442753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Из берёзы течёт много сока - к дождливому лету. Ранний излёт пчёл - к красной весне. Птицы вьют гнёзда на солнечной стороне - к холодному лету.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8" grpId="0"/>
      <p:bldP spid="10240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6600FF"/>
                </a:solidFill>
                <a:latin typeface="Tahoma" pitchFamily="34" charset="0"/>
              </a:rPr>
              <a:t>Май </a:t>
            </a:r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- </a:t>
            </a:r>
            <a:r>
              <a:rPr lang="ru-RU" sz="2400" b="1" i="1">
                <a:solidFill>
                  <a:srgbClr val="6600FF"/>
                </a:solidFill>
                <a:latin typeface="Tahoma" pitchFamily="34" charset="0"/>
              </a:rPr>
              <a:t>травень</a:t>
            </a:r>
            <a:endParaRPr lang="ru-RU" sz="2400" b="1">
              <a:solidFill>
                <a:srgbClr val="6600FF"/>
              </a:solidFill>
              <a:latin typeface="Tahoma" pitchFamily="34" charset="0"/>
            </a:endParaRP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Май холодный - год хлебородный. Поздний расцвет рябины - к холодной осени. Когда цветёт черёмуха - всегда живёт холод.</a:t>
            </a:r>
          </a:p>
          <a:p>
            <a:pPr algn="ctr">
              <a:spcBef>
                <a:spcPct val="50000"/>
              </a:spcBef>
            </a:pPr>
            <a:endParaRPr lang="ru-RU">
              <a:latin typeface="Tahoma" pitchFamily="34" charset="0"/>
            </a:endParaRPr>
          </a:p>
        </p:txBody>
      </p:sp>
      <p:pic>
        <p:nvPicPr>
          <p:cNvPr id="38914" name="Picture 5" descr="черемуха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628775"/>
            <a:ext cx="669607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0" y="188913"/>
            <a:ext cx="89646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Раннецветущие растения. 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Весной оживают представители Царства растений.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Назовите раннецветущие растения.</a:t>
            </a:r>
            <a:endParaRPr lang="ru-RU">
              <a:latin typeface="Tahoma" pitchFamily="34" charset="0"/>
            </a:endParaRP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solidFill>
                  <a:schemeClr val="bg1"/>
                </a:solidFill>
              </a:rPr>
              <a:t>Подснежники</a:t>
            </a:r>
          </a:p>
          <a:p>
            <a:pPr eaLnBrk="1" hangingPunct="1">
              <a:defRPr/>
            </a:pPr>
            <a:r>
              <a:rPr lang="ru-RU" b="1">
                <a:solidFill>
                  <a:schemeClr val="bg1"/>
                </a:solidFill>
              </a:rPr>
              <a:t>Мать-и-мачеха</a:t>
            </a:r>
          </a:p>
          <a:p>
            <a:pPr eaLnBrk="1" hangingPunct="1">
              <a:defRPr/>
            </a:pPr>
            <a:r>
              <a:rPr lang="ru-RU" b="1">
                <a:solidFill>
                  <a:schemeClr val="bg1"/>
                </a:solidFill>
              </a:rPr>
              <a:t>Хохлатка</a:t>
            </a:r>
          </a:p>
          <a:p>
            <a:pPr eaLnBrk="1" hangingPunct="1">
              <a:defRPr/>
            </a:pPr>
            <a:r>
              <a:rPr lang="ru-RU" b="1">
                <a:solidFill>
                  <a:schemeClr val="bg1"/>
                </a:solidFill>
              </a:rPr>
              <a:t>Медуница</a:t>
            </a:r>
          </a:p>
          <a:p>
            <a:pPr eaLnBrk="1" hangingPunct="1">
              <a:defRPr/>
            </a:pPr>
            <a:r>
              <a:rPr lang="ru-RU" b="1">
                <a:solidFill>
                  <a:schemeClr val="bg1"/>
                </a:solidFill>
              </a:rPr>
              <a:t>Ветреница лютиковая</a:t>
            </a:r>
          </a:p>
          <a:p>
            <a:pPr eaLnBrk="1" hangingPunct="1">
              <a:defRPr/>
            </a:pPr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98310" name="Picture 6" descr="безымянный1"/>
          <p:cNvPicPr>
            <a:picLocks noChangeAspect="1" noChangeArrowheads="1"/>
          </p:cNvPicPr>
          <p:nvPr/>
        </p:nvPicPr>
        <p:blipFill>
          <a:blip r:embed="rId4" cstate="print">
            <a:lum contrast="48000"/>
          </a:blip>
          <a:srcRect/>
          <a:stretch>
            <a:fillRect/>
          </a:stretch>
        </p:blipFill>
        <p:spPr bwMode="auto">
          <a:xfrm>
            <a:off x="1763713" y="4581525"/>
            <a:ext cx="5145087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1" name="Picture 7" descr="EXPO17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1341438"/>
            <a:ext cx="3889375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8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8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8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8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8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8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80"/>
          <p:cNvSpPr txBox="1">
            <a:spLocks noChangeArrowheads="1"/>
          </p:cNvSpPr>
          <p:nvPr/>
        </p:nvSpPr>
        <p:spPr bwMode="auto">
          <a:xfrm>
            <a:off x="0" y="188913"/>
            <a:ext cx="9144000" cy="4838700"/>
          </a:xfrm>
          <a:prstGeom prst="rect">
            <a:avLst/>
          </a:prstGeom>
          <a:solidFill>
            <a:srgbClr val="00FF00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Почему их так назвали?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Откуда они черпают силы для раннего появления и цветения?</a:t>
            </a:r>
            <a:br>
              <a:rPr lang="ru-RU" sz="2400" b="1">
                <a:solidFill>
                  <a:srgbClr val="6600FF"/>
                </a:solidFill>
                <a:latin typeface="Tahoma" pitchFamily="34" charset="0"/>
              </a:rPr>
            </a:br>
            <a:r>
              <a:rPr lang="ru-RU" sz="2400" b="1" i="1">
                <a:solidFill>
                  <a:srgbClr val="6600FF"/>
                </a:solidFill>
                <a:latin typeface="Tahoma" pitchFamily="34" charset="0"/>
              </a:rPr>
              <a:t>(Запас питательных веществ.)</a:t>
            </a:r>
            <a:endParaRPr lang="ru-RU" sz="2400" b="1">
              <a:solidFill>
                <a:srgbClr val="6600FF"/>
              </a:solidFill>
              <a:latin typeface="Tahoma" pitchFamily="34" charset="0"/>
            </a:endParaRP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Рано зацветают ветроопыляемые растения (ива, ольха, тополь  и др.). Объясните, почему.</a:t>
            </a:r>
          </a:p>
          <a:p>
            <a:endParaRPr lang="ru-RU" sz="2400" b="1">
              <a:solidFill>
                <a:srgbClr val="6600FF"/>
              </a:solidFill>
              <a:latin typeface="Tahoma" pitchFamily="34" charset="0"/>
            </a:endParaRP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Затем - опыляемые насекомыми. Объясните, почему.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Найдите те характерные особенности их строения, которые  определяют их раннее пробуждение к жизни.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Какие из этих растений вы видели, в каких местах их встречали?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Постарайтесь объяснить происхождение их названий.</a:t>
            </a:r>
          </a:p>
        </p:txBody>
      </p:sp>
      <p:sp useBgFill="1">
        <p:nvSpPr>
          <p:cNvPr id="43011" name="Rectangle 81"/>
          <p:cNvSpPr>
            <a:spLocks noChangeArrowheads="1"/>
          </p:cNvSpPr>
          <p:nvPr/>
        </p:nvSpPr>
        <p:spPr bwMode="auto">
          <a:xfrm>
            <a:off x="0" y="1341438"/>
            <a:ext cx="5364163" cy="3587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989388" y="360363"/>
            <a:ext cx="4706937" cy="1182687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 </a:t>
            </a:r>
            <a:r>
              <a:rPr lang="ru-RU">
                <a:solidFill>
                  <a:srgbClr val="6600FF"/>
                </a:solidFill>
              </a:rPr>
              <a:t>Ива</a:t>
            </a:r>
          </a:p>
        </p:txBody>
      </p:sp>
      <p:pic>
        <p:nvPicPr>
          <p:cNvPr id="108549" name="Picture 5" descr="ив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92500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0" name="Picture 6" descr="ива цветёт"/>
          <p:cNvPicPr>
            <a:picLocks noChangeAspect="1" noChangeArrowheads="1"/>
          </p:cNvPicPr>
          <p:nvPr/>
        </p:nvPicPr>
        <p:blipFill>
          <a:blip r:embed="rId4" cstate="print"/>
          <a:srcRect r="2966" b="5206"/>
          <a:stretch>
            <a:fillRect/>
          </a:stretch>
        </p:blipFill>
        <p:spPr bwMode="auto">
          <a:xfrm>
            <a:off x="3492500" y="3544888"/>
            <a:ext cx="565150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7" descr="листоче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126181">
            <a:off x="250825" y="4608513"/>
            <a:ext cx="181610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8" descr="орнамен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4207130">
            <a:off x="2470944" y="3442494"/>
            <a:ext cx="2170113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3563938" y="1412875"/>
            <a:ext cx="558006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Раннецветущее</a:t>
            </a:r>
            <a:r>
              <a:rPr lang="ru-RU" sz="2400" b="1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ru-RU" sz="2400" b="1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, опыляемое с помощью ветра дерево -  ива. Оно  цветет рано весной, пока все остальные деревья не  покрылись листвой.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0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/>
      <p:bldP spid="1085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859338" y="0"/>
            <a:ext cx="3970337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6600FF"/>
                </a:solidFill>
              </a:rPr>
              <a:t>Ясень</a:t>
            </a:r>
          </a:p>
        </p:txBody>
      </p:sp>
      <p:pic>
        <p:nvPicPr>
          <p:cNvPr id="114693" name="Picture 5" descr="ясе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3138" y="2060575"/>
            <a:ext cx="4360862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4" name="Picture 6" descr="ясень цветё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879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7" descr="листоче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126181">
            <a:off x="0" y="4797425"/>
            <a:ext cx="181610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8" descr="орнамен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4207130">
            <a:off x="3694907" y="1929606"/>
            <a:ext cx="217011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Text Box 9"/>
          <p:cNvSpPr txBox="1">
            <a:spLocks noChangeArrowheads="1"/>
          </p:cNvSpPr>
          <p:nvPr/>
        </p:nvSpPr>
        <p:spPr bwMode="auto">
          <a:xfrm>
            <a:off x="4859338" y="981075"/>
            <a:ext cx="3889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Tahoma" pitchFamily="34" charset="0"/>
              </a:rPr>
              <a:t>Светлолюбив.</a:t>
            </a:r>
          </a:p>
          <a:p>
            <a:r>
              <a:rPr lang="ru-RU" sz="2000" b="1">
                <a:solidFill>
                  <a:schemeClr val="bg1"/>
                </a:solidFill>
                <a:latin typeface="Tahoma" pitchFamily="34" charset="0"/>
              </a:rPr>
              <a:t>Цветёт в апреле—мае до распускания листьев, </a:t>
            </a:r>
          </a:p>
        </p:txBody>
      </p:sp>
      <p:sp>
        <p:nvSpPr>
          <p:cNvPr id="47111" name="Text Box 10"/>
          <p:cNvSpPr txBox="1">
            <a:spLocks noChangeArrowheads="1"/>
          </p:cNvSpPr>
          <p:nvPr/>
        </p:nvSpPr>
        <p:spPr bwMode="auto">
          <a:xfrm>
            <a:off x="179388" y="3357563"/>
            <a:ext cx="44640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chemeClr val="bg1"/>
                </a:solidFill>
                <a:latin typeface="Tahoma" pitchFamily="34" charset="0"/>
              </a:rPr>
              <a:t>На плодородных почвах растёт быстро, морозостоек, иногда страдает от поздних весенних заморозков. Плодоносит с 25-40 лет, живёт до 300 лет. Распространяется самосевом и дичает. Лист опадает поздней осенью и часто зелёным.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4" descr="25076176_Grachi_prilete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70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Text Box 5"/>
          <p:cNvSpPr txBox="1">
            <a:spLocks noChangeArrowheads="1"/>
          </p:cNvSpPr>
          <p:nvPr/>
        </p:nvSpPr>
        <p:spPr bwMode="auto">
          <a:xfrm>
            <a:off x="5364163" y="0"/>
            <a:ext cx="3779837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Перелётные птицы.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Вопросы  :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Изменения в неживой природе и в жизни растений повлияли и на жизнь животных весной.</a:t>
            </a:r>
          </a:p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Подумайте, какие животные раньше появляются весной, насекомые или перелётные птицы? Почему?</a:t>
            </a:r>
          </a:p>
        </p:txBody>
      </p:sp>
      <p:pic>
        <p:nvPicPr>
          <p:cNvPr id="49155" name="Picture 6" descr="Corvus%20frugilegus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025" y="4437063"/>
            <a:ext cx="218122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53"/>
          <p:cNvSpPr txBox="1">
            <a:spLocks noChangeArrowheads="1"/>
          </p:cNvSpPr>
          <p:nvPr/>
        </p:nvSpPr>
        <p:spPr bwMode="auto">
          <a:xfrm>
            <a:off x="0" y="1989138"/>
            <a:ext cx="76327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Чем объясняется массовый прилёт птиц весной? </a:t>
            </a:r>
          </a:p>
          <a:p>
            <a:r>
              <a:rPr lang="ru-RU" sz="2400" b="1" i="1">
                <a:solidFill>
                  <a:schemeClr val="bg1"/>
                </a:solidFill>
                <a:latin typeface="Times New Roman" pitchFamily="18" charset="0"/>
              </a:rPr>
              <a:t>(Наличием  достаточного количества </a:t>
            </a:r>
          </a:p>
          <a:p>
            <a:r>
              <a:rPr lang="ru-RU" sz="2400" b="1" i="1">
                <a:solidFill>
                  <a:schemeClr val="bg1"/>
                </a:solidFill>
                <a:latin typeface="Times New Roman" pitchFamily="18" charset="0"/>
              </a:rPr>
              <a:t>пищи: мух, червей и др. насекомых.)</a:t>
            </a:r>
            <a:endParaRPr lang="ru-RU" sz="2400" b="1">
              <a:solidFill>
                <a:schemeClr val="bg1"/>
              </a:solidFill>
              <a:latin typeface="Times New Roman" pitchFamily="18" charset="0"/>
            </a:endParaRP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Какие птицы возвращаются первыми?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Расскажите об их поведении.</a:t>
            </a:r>
            <a:endParaRPr lang="en-US" sz="2400" b="1">
              <a:solidFill>
                <a:schemeClr val="bg1"/>
              </a:solidFill>
              <a:latin typeface="Times New Roman" pitchFamily="18" charset="0"/>
            </a:endParaRP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Экологические правила.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Давайте составим правила поведения в 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природе, в которых отразим заботу о 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сохранении раннецветущих растений и перелётных птиц.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Почему людям необходимо заботиться</a:t>
            </a:r>
          </a:p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 о птицах и охранять их?</a:t>
            </a:r>
          </a:p>
        </p:txBody>
      </p:sp>
      <p:sp>
        <p:nvSpPr>
          <p:cNvPr id="51203" name="Text Box 54"/>
          <p:cNvSpPr txBox="1">
            <a:spLocks noChangeArrowheads="1"/>
          </p:cNvSpPr>
          <p:nvPr/>
        </p:nvSpPr>
        <p:spPr bwMode="auto">
          <a:xfrm>
            <a:off x="0" y="0"/>
            <a:ext cx="9144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Первые вестники весны — грачи. Важно ходят они по первым проталинам. 17 марта считается Грачевником. В это время начи­нают прилетать эти птицы. За грачами полетят скворцы и жаво­ронки. 21 марта, по старому обычаю, пекли булочки с глазами-изюминками, которые называли «жаворонки».</a:t>
            </a:r>
          </a:p>
        </p:txBody>
      </p:sp>
      <p:sp useBgFill="1">
        <p:nvSpPr>
          <p:cNvPr id="10295" name="Rectangle 55"/>
          <p:cNvSpPr>
            <a:spLocks noChangeArrowheads="1"/>
          </p:cNvSpPr>
          <p:nvPr/>
        </p:nvSpPr>
        <p:spPr bwMode="auto">
          <a:xfrm>
            <a:off x="0" y="2349500"/>
            <a:ext cx="5724525" cy="79216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0"/>
          <p:cNvSpPr txBox="1">
            <a:spLocks noChangeArrowheads="1"/>
          </p:cNvSpPr>
          <p:nvPr/>
        </p:nvSpPr>
        <p:spPr bwMode="auto">
          <a:xfrm>
            <a:off x="0" y="260350"/>
            <a:ext cx="9144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Вот некоторые примеры о количестве насекомых, которых птицы съедают сами и приносят птенцам. Большая синица уничтожает в течение дня до 6000 насекомых, грачи уничтожают до 8000 вред­ных червей и гусениц. Ласточка за лето ловит до 1 000 000 мошек и комаров. Таким образом, птицы охраняют посевы и посадки и приносят большую пользу человеку.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755650" y="620713"/>
            <a:ext cx="77771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FF"/>
                </a:solidFill>
                <a:latin typeface="Tahoma" pitchFamily="34" charset="0"/>
              </a:rPr>
              <a:t>Почему весна - время пробуждения природы?</a:t>
            </a:r>
            <a:br>
              <a:rPr lang="ru-RU" sz="2400" b="1">
                <a:solidFill>
                  <a:srgbClr val="6600FF"/>
                </a:solidFill>
                <a:latin typeface="Tahoma" pitchFamily="34" charset="0"/>
              </a:rPr>
            </a:br>
            <a:endParaRPr lang="ru-RU" sz="2400" b="1">
              <a:solidFill>
                <a:srgbClr val="6600FF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5" descr="55755754_1267266475_0_1098a_dcdcaa5f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0"/>
            <a:ext cx="8288337" cy="696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58825" y="321310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Молодцы!</a:t>
            </a:r>
          </a:p>
        </p:txBody>
      </p:sp>
      <p:sp>
        <p:nvSpPr>
          <p:cNvPr id="150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404813"/>
            <a:ext cx="8450262" cy="5691187"/>
          </a:xfrm>
        </p:spPr>
        <p:txBody>
          <a:bodyPr/>
          <a:lstStyle/>
          <a:p>
            <a:pPr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528</TotalTime>
  <Words>816</Words>
  <Application>Microsoft Office PowerPoint</Application>
  <PresentationFormat>Экран (4:3)</PresentationFormat>
  <Paragraphs>143</Paragraphs>
  <Slides>24</Slides>
  <Notes>18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Tahoma</vt:lpstr>
      <vt:lpstr>Times New Roman</vt:lpstr>
      <vt:lpstr>Wingdings</vt:lpstr>
      <vt:lpstr>Трава</vt:lpstr>
      <vt:lpstr>Весна идёт! Весне дорогу!</vt:lpstr>
      <vt:lpstr>Презентация PowerPoint</vt:lpstr>
      <vt:lpstr>Что происходит ранней весной в неживой природе?</vt:lpstr>
      <vt:lpstr>Что происходит поздней весной в неживой природе?</vt:lpstr>
      <vt:lpstr>Презентация PowerPoint</vt:lpstr>
      <vt:lpstr>Презентация PowerPoint</vt:lpstr>
      <vt:lpstr>Что присходит весной на водоёмах 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Ива</vt:lpstr>
      <vt:lpstr>Ясень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гости к весне</dc:title>
  <dc:creator>Татьяна</dc:creator>
  <cp:lastModifiedBy>Сергей</cp:lastModifiedBy>
  <cp:revision>14</cp:revision>
  <cp:lastPrinted>1601-01-01T00:00:00Z</cp:lastPrinted>
  <dcterms:created xsi:type="dcterms:W3CDTF">2009-03-29T23:50:07Z</dcterms:created>
  <dcterms:modified xsi:type="dcterms:W3CDTF">2015-08-19T10:51:05Z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1049</vt:i4>
  </property>
</Properties>
</file>