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362" r:id="rId2"/>
    <p:sldId id="372" r:id="rId3"/>
    <p:sldId id="377" r:id="rId4"/>
    <p:sldId id="373" r:id="rId5"/>
    <p:sldId id="390" r:id="rId6"/>
    <p:sldId id="371" r:id="rId7"/>
    <p:sldId id="375" r:id="rId8"/>
    <p:sldId id="352" r:id="rId9"/>
    <p:sldId id="376" r:id="rId10"/>
    <p:sldId id="378" r:id="rId11"/>
    <p:sldId id="379" r:id="rId12"/>
    <p:sldId id="353" r:id="rId13"/>
    <p:sldId id="356" r:id="rId14"/>
    <p:sldId id="357" r:id="rId15"/>
    <p:sldId id="360" r:id="rId16"/>
    <p:sldId id="382" r:id="rId17"/>
    <p:sldId id="383" r:id="rId18"/>
    <p:sldId id="384" r:id="rId19"/>
    <p:sldId id="386" r:id="rId20"/>
    <p:sldId id="385" r:id="rId21"/>
    <p:sldId id="389" r:id="rId22"/>
    <p:sldId id="36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47"/>
    <a:srgbClr val="FD99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00" autoAdjust="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E5D35B-FD56-4ECB-B704-0A4D803B6D66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F60C3E-F8B8-4A34-A4B8-FCDA194103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495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avtatuzova.ru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8596" y="1785926"/>
            <a:ext cx="1818173" cy="2408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500298" y="2479669"/>
            <a:ext cx="111112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857620" y="3122611"/>
            <a:ext cx="753568" cy="1008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142844" y="142852"/>
            <a:ext cx="7429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«Моя математика» 1 класс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858148" y="357166"/>
            <a:ext cx="12171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Урок 41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1406" y="785794"/>
            <a:ext cx="8786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 урока: «Переместительное свойство сложения»</a:t>
            </a: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85720" y="4143380"/>
            <a:ext cx="857256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Советы учителю.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Презентация к уроку составлена на основе заданий, расположенных в учебнике. Рекомендую открыть учебник на странице с данным уроком, прочитать задания и просмотреть их в данной презентации в режиме демонстрации.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Некоторые задания можно выполнять интерактивно. Например, продолжить ряд, сравнить или вставить пропущенные числа.</a:t>
            </a:r>
            <a:r>
              <a:rPr kumimoji="0" lang="ru-RU" b="0" i="1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этого презентацию надо перевести в режим редактирования.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90" y="1464503"/>
            <a:ext cx="5481522" cy="2828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266864" y="1714488"/>
            <a:ext cx="378621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 презентации</a:t>
            </a:r>
          </a:p>
          <a:p>
            <a:pPr algn="ctr"/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Татузова Анна Васильевна</a:t>
            </a:r>
          </a:p>
          <a:p>
            <a:pPr algn="ctr"/>
            <a:r>
              <a:rPr lang="en-US" sz="24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http://avtatuzova.ru</a:t>
            </a:r>
            <a:endParaRPr lang="ru-RU" sz="2400" i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6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школы № 1702 </a:t>
            </a:r>
          </a:p>
          <a:p>
            <a:pPr algn="ctr"/>
            <a:r>
              <a:rPr lang="ru-RU" sz="26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г. Москвы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0953" y="983589"/>
            <a:ext cx="8215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Какие числа спрятались в «окошках»?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641212"/>
            <a:ext cx="504056" cy="58477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891793" y="1641212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876195" y="1641212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860599" y="1641212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843808" y="1628800"/>
            <a:ext cx="504056" cy="58477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932040" y="1628800"/>
            <a:ext cx="504056" cy="58477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876256" y="1628800"/>
            <a:ext cx="504056" cy="58477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83543" y="5733258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190753" y="5733257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497963" y="5741969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32531" y="5741969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537148" y="5741969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844358" y="5741969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151565" y="5733256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214282" y="4149080"/>
            <a:ext cx="8715436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57158" y="4357694"/>
            <a:ext cx="8572560" cy="928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задание можно выполнить интерактивно. Для этого презентацию надо перевести в режим редактирования.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-108520" y="44624"/>
            <a:ext cx="83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41. Переместительное свойство сложения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00809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0953" y="983589"/>
            <a:ext cx="8215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Какие числа спрятались в «окошках»?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641212"/>
            <a:ext cx="504056" cy="58477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891793" y="1641212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876195" y="1641212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860599" y="1641212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843808" y="1628800"/>
            <a:ext cx="504056" cy="58477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932040" y="1628800"/>
            <a:ext cx="504056" cy="58477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876256" y="1628800"/>
            <a:ext cx="504056" cy="58477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83543" y="5733258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190753" y="5733257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497963" y="5741969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32531" y="5741969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537148" y="5741969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844358" y="5741969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151565" y="5733256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214282" y="4149080"/>
            <a:ext cx="8715436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-108520" y="44624"/>
            <a:ext cx="83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41. Переместительное свойство сложения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27151" y="4922282"/>
            <a:ext cx="1869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ПРОВЕРЬ!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97309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11111E-6 L 0.08003 -0.600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3" y="-300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11111E-6 L 0.14756 -0.6004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78" y="-3002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L 0.23281 -0.6004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32" y="-3002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22222E-6 L 0.30261 -0.5990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22" y="-29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узел 3"/>
          <p:cNvSpPr/>
          <p:nvPr/>
        </p:nvSpPr>
        <p:spPr>
          <a:xfrm>
            <a:off x="1043608" y="2255230"/>
            <a:ext cx="5523716" cy="1925399"/>
          </a:xfrm>
          <a:prstGeom prst="flowChartConnector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23305">
            <a:off x="5078803" y="1182860"/>
            <a:ext cx="3635317" cy="2435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Группа 5"/>
          <p:cNvGrpSpPr/>
          <p:nvPr/>
        </p:nvGrpSpPr>
        <p:grpSpPr>
          <a:xfrm rot="6613419">
            <a:off x="5886128" y="780332"/>
            <a:ext cx="954405" cy="665554"/>
            <a:chOff x="2878343" y="3163952"/>
            <a:chExt cx="2464336" cy="1787431"/>
          </a:xfrm>
        </p:grpSpPr>
        <p:sp>
          <p:nvSpPr>
            <p:cNvPr id="7" name="Скругленный прямоугольник 6"/>
            <p:cNvSpPr/>
            <p:nvPr/>
          </p:nvSpPr>
          <p:spPr>
            <a:xfrm rot="13646272" flipH="1">
              <a:off x="4064383" y="2743371"/>
              <a:ext cx="857715" cy="169887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2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2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 rot="2399877">
              <a:off x="2878343" y="3443845"/>
              <a:ext cx="2010051" cy="15075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3424">
            <a:off x="5223364" y="1048157"/>
            <a:ext cx="1093166" cy="1069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Группа 8"/>
          <p:cNvGrpSpPr/>
          <p:nvPr/>
        </p:nvGrpSpPr>
        <p:grpSpPr>
          <a:xfrm rot="12719626">
            <a:off x="7170836" y="1146138"/>
            <a:ext cx="927177" cy="672500"/>
            <a:chOff x="2878343" y="3163952"/>
            <a:chExt cx="2464336" cy="1787431"/>
          </a:xfrm>
        </p:grpSpPr>
        <p:sp>
          <p:nvSpPr>
            <p:cNvPr id="10" name="Скругленный прямоугольник 9"/>
            <p:cNvSpPr/>
            <p:nvPr/>
          </p:nvSpPr>
          <p:spPr>
            <a:xfrm rot="13646272" flipH="1">
              <a:off x="4064383" y="2743371"/>
              <a:ext cx="857715" cy="169887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2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2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 rot="2399877">
              <a:off x="2878343" y="3443845"/>
              <a:ext cx="2010051" cy="15075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49838">
            <a:off x="6137289" y="1040806"/>
            <a:ext cx="903814" cy="884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Группа 12"/>
          <p:cNvGrpSpPr/>
          <p:nvPr/>
        </p:nvGrpSpPr>
        <p:grpSpPr>
          <a:xfrm rot="9863917">
            <a:off x="6643921" y="785735"/>
            <a:ext cx="803732" cy="499992"/>
            <a:chOff x="2878343" y="3163952"/>
            <a:chExt cx="2464336" cy="1787431"/>
          </a:xfrm>
        </p:grpSpPr>
        <p:sp>
          <p:nvSpPr>
            <p:cNvPr id="14" name="Скругленный прямоугольник 13"/>
            <p:cNvSpPr/>
            <p:nvPr/>
          </p:nvSpPr>
          <p:spPr>
            <a:xfrm rot="13646272" flipH="1">
              <a:off x="4064383" y="2743371"/>
              <a:ext cx="857715" cy="169887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2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2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 rot="2399877">
              <a:off x="2878343" y="3443845"/>
              <a:ext cx="2010051" cy="15075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44145">
            <a:off x="6627042" y="1089588"/>
            <a:ext cx="1033529" cy="1014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668396">
            <a:off x="5804878" y="1427210"/>
            <a:ext cx="948814" cy="754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323528" y="5373216"/>
            <a:ext cx="1809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 + 2 = 7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3528" y="5877272"/>
            <a:ext cx="1809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+ 1 = 3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474286" y="5373216"/>
            <a:ext cx="1809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+ 5 = 7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74286" y="5877272"/>
            <a:ext cx="1809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+ 2 = 3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-108520" y="44624"/>
            <a:ext cx="83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41. Переместительное свойство сложения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214282" y="5157192"/>
            <a:ext cx="8715436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  <p:sp>
        <p:nvSpPr>
          <p:cNvPr id="32" name="TextBox 31"/>
          <p:cNvSpPr txBox="1"/>
          <p:nvPr/>
        </p:nvSpPr>
        <p:spPr>
          <a:xfrm>
            <a:off x="107504" y="519063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Какие суммы подходят к рисунку Кати?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58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узел 3"/>
          <p:cNvSpPr/>
          <p:nvPr/>
        </p:nvSpPr>
        <p:spPr>
          <a:xfrm>
            <a:off x="1165196" y="2195314"/>
            <a:ext cx="5351019" cy="1925399"/>
          </a:xfrm>
          <a:prstGeom prst="flowChartConnector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212449">
            <a:off x="1073663" y="2798708"/>
            <a:ext cx="948814" cy="754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797" y="2950356"/>
            <a:ext cx="1033529" cy="1014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4017">
            <a:off x="2630319" y="3034642"/>
            <a:ext cx="1093166" cy="1069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Группа 5"/>
          <p:cNvGrpSpPr/>
          <p:nvPr/>
        </p:nvGrpSpPr>
        <p:grpSpPr>
          <a:xfrm rot="19479768">
            <a:off x="3234350" y="3694547"/>
            <a:ext cx="954405" cy="665554"/>
            <a:chOff x="2878343" y="3163952"/>
            <a:chExt cx="2464336" cy="1787431"/>
          </a:xfrm>
        </p:grpSpPr>
        <p:sp>
          <p:nvSpPr>
            <p:cNvPr id="7" name="Скругленный прямоугольник 6"/>
            <p:cNvSpPr/>
            <p:nvPr/>
          </p:nvSpPr>
          <p:spPr>
            <a:xfrm rot="13646272" flipH="1">
              <a:off x="4064383" y="2743371"/>
              <a:ext cx="857715" cy="169887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2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2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 rot="2399877">
              <a:off x="2878343" y="3443845"/>
              <a:ext cx="2010051" cy="15075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" name="Группа 8"/>
          <p:cNvGrpSpPr/>
          <p:nvPr/>
        </p:nvGrpSpPr>
        <p:grpSpPr>
          <a:xfrm rot="21267781">
            <a:off x="1869021" y="2340185"/>
            <a:ext cx="927177" cy="672500"/>
            <a:chOff x="2878343" y="3163952"/>
            <a:chExt cx="2464336" cy="1787431"/>
          </a:xfrm>
        </p:grpSpPr>
        <p:sp>
          <p:nvSpPr>
            <p:cNvPr id="10" name="Скругленный прямоугольник 9"/>
            <p:cNvSpPr/>
            <p:nvPr/>
          </p:nvSpPr>
          <p:spPr>
            <a:xfrm rot="13646272" flipH="1">
              <a:off x="4064383" y="2743371"/>
              <a:ext cx="857715" cy="169887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2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2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 rot="2399877">
              <a:off x="2878343" y="3443845"/>
              <a:ext cx="2010051" cy="15075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445" y="1844824"/>
            <a:ext cx="3635317" cy="2435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4704981" y="3569490"/>
            <a:ext cx="803732" cy="499992"/>
            <a:chOff x="2878343" y="3163952"/>
            <a:chExt cx="2464336" cy="1787431"/>
          </a:xfrm>
        </p:grpSpPr>
        <p:sp>
          <p:nvSpPr>
            <p:cNvPr id="14" name="Скругленный прямоугольник 13"/>
            <p:cNvSpPr/>
            <p:nvPr/>
          </p:nvSpPr>
          <p:spPr>
            <a:xfrm rot="13646272" flipH="1">
              <a:off x="4064383" y="2743371"/>
              <a:ext cx="857715" cy="169887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2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2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 rot="2399877">
              <a:off x="2878343" y="3443845"/>
              <a:ext cx="2010051" cy="15075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971730">
            <a:off x="4967489" y="3293332"/>
            <a:ext cx="903814" cy="884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23528" y="5426060"/>
            <a:ext cx="1809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 + 2 = 7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3528" y="5930116"/>
            <a:ext cx="1809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+ 1 = 3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74286" y="5426060"/>
            <a:ext cx="1809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+ 5 = 7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74286" y="5930116"/>
            <a:ext cx="1809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+ 2 = 3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7504" y="519063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Какие суммы подходят к рисунку Кати?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-108520" y="44624"/>
            <a:ext cx="83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41. Переместительное свойство сложения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214282" y="5157192"/>
            <a:ext cx="8715436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214282" y="4233862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</a:p>
          <a:p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</a:t>
            </a:r>
            <a:r>
              <a:rPr lang="ru-RU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можно выполнять интерактивно.  Во время демонстрации навести курсор на  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нужную фигуру 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появления ладошки.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Кликнуть! 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417168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6.93642E-7 L 0.19237 -0.59121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18" y="-295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2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узел 3"/>
          <p:cNvSpPr/>
          <p:nvPr/>
        </p:nvSpPr>
        <p:spPr>
          <a:xfrm>
            <a:off x="1165196" y="2195314"/>
            <a:ext cx="5351019" cy="1925399"/>
          </a:xfrm>
          <a:prstGeom prst="flowChartConnector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212449">
            <a:off x="1073663" y="2798708"/>
            <a:ext cx="948814" cy="754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797" y="2950356"/>
            <a:ext cx="1033529" cy="1014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4017">
            <a:off x="2630319" y="3034642"/>
            <a:ext cx="1093166" cy="1069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Группа 5"/>
          <p:cNvGrpSpPr/>
          <p:nvPr/>
        </p:nvGrpSpPr>
        <p:grpSpPr>
          <a:xfrm rot="19479768">
            <a:off x="3234350" y="3694547"/>
            <a:ext cx="954405" cy="665554"/>
            <a:chOff x="2878343" y="3163952"/>
            <a:chExt cx="2464336" cy="1787431"/>
          </a:xfrm>
        </p:grpSpPr>
        <p:sp>
          <p:nvSpPr>
            <p:cNvPr id="7" name="Скругленный прямоугольник 6"/>
            <p:cNvSpPr/>
            <p:nvPr/>
          </p:nvSpPr>
          <p:spPr>
            <a:xfrm rot="13646272" flipH="1">
              <a:off x="4064383" y="2743371"/>
              <a:ext cx="857715" cy="169887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2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2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 rot="2399877">
              <a:off x="2878343" y="3443845"/>
              <a:ext cx="2010051" cy="15075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" name="Группа 8"/>
          <p:cNvGrpSpPr/>
          <p:nvPr/>
        </p:nvGrpSpPr>
        <p:grpSpPr>
          <a:xfrm rot="21267781">
            <a:off x="1869021" y="2340185"/>
            <a:ext cx="927177" cy="672500"/>
            <a:chOff x="2878343" y="3163952"/>
            <a:chExt cx="2464336" cy="1787431"/>
          </a:xfrm>
        </p:grpSpPr>
        <p:sp>
          <p:nvSpPr>
            <p:cNvPr id="10" name="Скругленный прямоугольник 9"/>
            <p:cNvSpPr/>
            <p:nvPr/>
          </p:nvSpPr>
          <p:spPr>
            <a:xfrm rot="13646272" flipH="1">
              <a:off x="4064383" y="2743371"/>
              <a:ext cx="857715" cy="169887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2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2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 rot="2399877">
              <a:off x="2878343" y="3443845"/>
              <a:ext cx="2010051" cy="15075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445" y="1844824"/>
            <a:ext cx="3635317" cy="2435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4704981" y="3569490"/>
            <a:ext cx="803732" cy="499992"/>
            <a:chOff x="2878343" y="3163952"/>
            <a:chExt cx="2464336" cy="1787431"/>
          </a:xfrm>
        </p:grpSpPr>
        <p:sp>
          <p:nvSpPr>
            <p:cNvPr id="14" name="Скругленный прямоугольник 13"/>
            <p:cNvSpPr/>
            <p:nvPr/>
          </p:nvSpPr>
          <p:spPr>
            <a:xfrm rot="13646272" flipH="1">
              <a:off x="4064383" y="2743371"/>
              <a:ext cx="857715" cy="169887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2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2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 rot="2399877">
              <a:off x="2878343" y="3443845"/>
              <a:ext cx="2010051" cy="15075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971730">
            <a:off x="4967489" y="3293332"/>
            <a:ext cx="903814" cy="884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323528" y="5930116"/>
            <a:ext cx="1809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+ 1 = 3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74286" y="5426060"/>
            <a:ext cx="1809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+ 5 = 7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74286" y="5930116"/>
            <a:ext cx="1809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+ 2 = 3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7504" y="519063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Какие суммы подходят к рисунку Кати?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-108520" y="44624"/>
            <a:ext cx="83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41. Переместительное свойство сложения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214282" y="5157192"/>
            <a:ext cx="8715436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214282" y="4233862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</a:p>
          <a:p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</a:t>
            </a:r>
            <a:r>
              <a:rPr lang="ru-RU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можно выполнять интерактивно.  Во время демонстрации навести курсор на  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нужную фигуру 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появления ладошки.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Кликнуть! 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57228" y="1378622"/>
            <a:ext cx="1809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 + 2 = 7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97249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6.93642E-7 L 0.21267 -0.59121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25" y="-295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4155814" y="1743199"/>
            <a:ext cx="1856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слагаемые</a:t>
            </a:r>
            <a:endParaRPr lang="ru-RU" sz="2400" dirty="0">
              <a:solidFill>
                <a:srgbClr val="FF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4" name="Блок-схема: узел 3"/>
          <p:cNvSpPr/>
          <p:nvPr/>
        </p:nvSpPr>
        <p:spPr>
          <a:xfrm>
            <a:off x="1165197" y="2195314"/>
            <a:ext cx="5828018" cy="1925399"/>
          </a:xfrm>
          <a:prstGeom prst="flowChartConnector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212449">
            <a:off x="1073663" y="2798708"/>
            <a:ext cx="948814" cy="754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797" y="2950356"/>
            <a:ext cx="1033529" cy="1014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4017">
            <a:off x="2630319" y="3034642"/>
            <a:ext cx="1093166" cy="1069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Группа 5"/>
          <p:cNvGrpSpPr/>
          <p:nvPr/>
        </p:nvGrpSpPr>
        <p:grpSpPr>
          <a:xfrm rot="19479768">
            <a:off x="3234350" y="3694547"/>
            <a:ext cx="954405" cy="665554"/>
            <a:chOff x="2878343" y="3163952"/>
            <a:chExt cx="2464336" cy="1787431"/>
          </a:xfrm>
        </p:grpSpPr>
        <p:sp>
          <p:nvSpPr>
            <p:cNvPr id="7" name="Скругленный прямоугольник 6"/>
            <p:cNvSpPr/>
            <p:nvPr/>
          </p:nvSpPr>
          <p:spPr>
            <a:xfrm rot="13646272" flipH="1">
              <a:off x="4064383" y="2743371"/>
              <a:ext cx="857715" cy="169887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2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2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 rot="2399877">
              <a:off x="2878343" y="3443845"/>
              <a:ext cx="2010051" cy="15075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" name="Группа 8"/>
          <p:cNvGrpSpPr/>
          <p:nvPr/>
        </p:nvGrpSpPr>
        <p:grpSpPr>
          <a:xfrm rot="21267781">
            <a:off x="1869021" y="2340185"/>
            <a:ext cx="927177" cy="672500"/>
            <a:chOff x="2878343" y="3163952"/>
            <a:chExt cx="2464336" cy="1787431"/>
          </a:xfrm>
        </p:grpSpPr>
        <p:sp>
          <p:nvSpPr>
            <p:cNvPr id="10" name="Скругленный прямоугольник 9"/>
            <p:cNvSpPr/>
            <p:nvPr/>
          </p:nvSpPr>
          <p:spPr>
            <a:xfrm rot="13646272" flipH="1">
              <a:off x="4064383" y="2743371"/>
              <a:ext cx="857715" cy="169887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2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2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 rot="2399877">
              <a:off x="2878343" y="3443845"/>
              <a:ext cx="2010051" cy="15075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445" y="1844824"/>
            <a:ext cx="3635317" cy="2435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4704981" y="3569490"/>
            <a:ext cx="803732" cy="499992"/>
            <a:chOff x="2878343" y="3163952"/>
            <a:chExt cx="2464336" cy="1787431"/>
          </a:xfrm>
        </p:grpSpPr>
        <p:sp>
          <p:nvSpPr>
            <p:cNvPr id="14" name="Скругленный прямоугольник 13"/>
            <p:cNvSpPr/>
            <p:nvPr/>
          </p:nvSpPr>
          <p:spPr>
            <a:xfrm rot="13646272" flipH="1">
              <a:off x="4064383" y="2743371"/>
              <a:ext cx="857715" cy="169887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2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2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 rot="2399877">
              <a:off x="2878343" y="3443845"/>
              <a:ext cx="2010051" cy="15075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971730">
            <a:off x="4967489" y="3293332"/>
            <a:ext cx="903814" cy="884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323528" y="5930116"/>
            <a:ext cx="1809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+ 1 = 3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74286" y="5930116"/>
            <a:ext cx="1809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+ 2 = 3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4463" y="400932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Какие суммы подходят к рисунку Кати?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-108520" y="44624"/>
            <a:ext cx="83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41. Переместительное свойство сложения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214282" y="5157192"/>
            <a:ext cx="8715436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07504" y="342908"/>
            <a:ext cx="8606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Чем похожи и чем отличаются эти суммы?  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92323" y="1355758"/>
            <a:ext cx="1516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 + 2 = 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12994" y="1355758"/>
            <a:ext cx="1809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+ 5 = 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0266" y="4449306"/>
            <a:ext cx="45758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Почему эти суммы равны ?  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496" y="5157192"/>
            <a:ext cx="8606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!</a:t>
            </a:r>
            <a:r>
              <a:rPr lang="ru-RU" sz="4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 перестановки слагаемых сумма не изменяется.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63771" y="1052736"/>
            <a:ext cx="1141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сумма</a:t>
            </a:r>
            <a:endParaRPr lang="ru-RU" sz="2400" dirty="0">
              <a:solidFill>
                <a:srgbClr val="FF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186986" y="1052736"/>
            <a:ext cx="1141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сумма</a:t>
            </a:r>
            <a:endParaRPr lang="ru-RU" sz="2400" dirty="0">
              <a:solidFill>
                <a:srgbClr val="FF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864296" y="1743199"/>
            <a:ext cx="1856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слагаемые</a:t>
            </a:r>
            <a:endParaRPr lang="ru-RU" sz="2400" dirty="0">
              <a:solidFill>
                <a:srgbClr val="FF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332324" y="135575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652120" y="1365251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6756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24" grpId="0"/>
      <p:bldP spid="3" grpId="0"/>
      <p:bldP spid="31" grpId="0"/>
      <p:bldP spid="32" grpId="0"/>
      <p:bldP spid="5" grpId="0"/>
      <p:bldP spid="33" grpId="0"/>
      <p:bldP spid="35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шивка 4"/>
          <p:cNvSpPr/>
          <p:nvPr/>
        </p:nvSpPr>
        <p:spPr>
          <a:xfrm>
            <a:off x="500034" y="5786453"/>
            <a:ext cx="428628" cy="571504"/>
          </a:xfrm>
          <a:prstGeom prst="chevron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Нашивка 5"/>
          <p:cNvSpPr/>
          <p:nvPr/>
        </p:nvSpPr>
        <p:spPr>
          <a:xfrm>
            <a:off x="500034" y="5786453"/>
            <a:ext cx="428628" cy="571504"/>
          </a:xfrm>
          <a:prstGeom prst="chevron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500034" y="5786453"/>
            <a:ext cx="428628" cy="571504"/>
          </a:xfrm>
          <a:prstGeom prst="chevron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ашивка 7"/>
          <p:cNvSpPr/>
          <p:nvPr/>
        </p:nvSpPr>
        <p:spPr>
          <a:xfrm>
            <a:off x="500034" y="5786453"/>
            <a:ext cx="428628" cy="571504"/>
          </a:xfrm>
          <a:prstGeom prst="chevron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Нашивка 8"/>
          <p:cNvSpPr/>
          <p:nvPr/>
        </p:nvSpPr>
        <p:spPr>
          <a:xfrm rot="10800000">
            <a:off x="3500430" y="5786453"/>
            <a:ext cx="428628" cy="571504"/>
          </a:xfrm>
          <a:prstGeom prst="chevron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Нашивка 9"/>
          <p:cNvSpPr/>
          <p:nvPr/>
        </p:nvSpPr>
        <p:spPr>
          <a:xfrm rot="10800000">
            <a:off x="3500430" y="5786453"/>
            <a:ext cx="428628" cy="571504"/>
          </a:xfrm>
          <a:prstGeom prst="chevron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Нашивка 10"/>
          <p:cNvSpPr/>
          <p:nvPr/>
        </p:nvSpPr>
        <p:spPr>
          <a:xfrm rot="10800000">
            <a:off x="3500430" y="5786453"/>
            <a:ext cx="428628" cy="571504"/>
          </a:xfrm>
          <a:prstGeom prst="chevron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Нашивка 11"/>
          <p:cNvSpPr/>
          <p:nvPr/>
        </p:nvSpPr>
        <p:spPr>
          <a:xfrm rot="10800000">
            <a:off x="3500430" y="5786453"/>
            <a:ext cx="428628" cy="571504"/>
          </a:xfrm>
          <a:prstGeom prst="chevron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Равно 12"/>
          <p:cNvSpPr/>
          <p:nvPr/>
        </p:nvSpPr>
        <p:spPr>
          <a:xfrm>
            <a:off x="1714480" y="5929329"/>
            <a:ext cx="785818" cy="357190"/>
          </a:xfrm>
          <a:prstGeom prst="mathEqual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Равно 13"/>
          <p:cNvSpPr/>
          <p:nvPr/>
        </p:nvSpPr>
        <p:spPr>
          <a:xfrm>
            <a:off x="1714480" y="5929329"/>
            <a:ext cx="785818" cy="357190"/>
          </a:xfrm>
          <a:prstGeom prst="mathEqual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Равно 14"/>
          <p:cNvSpPr/>
          <p:nvPr/>
        </p:nvSpPr>
        <p:spPr>
          <a:xfrm>
            <a:off x="1714480" y="5929329"/>
            <a:ext cx="785818" cy="357190"/>
          </a:xfrm>
          <a:prstGeom prst="mathEqual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Равно 15"/>
          <p:cNvSpPr/>
          <p:nvPr/>
        </p:nvSpPr>
        <p:spPr>
          <a:xfrm>
            <a:off x="1714480" y="5929329"/>
            <a:ext cx="785818" cy="357190"/>
          </a:xfrm>
          <a:prstGeom prst="mathEqual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8563" y="578116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Сравни, не вычисляя.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57158" y="4357694"/>
            <a:ext cx="8572560" cy="928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задание можно выполнить интерактивно. Для этого презентацию надо перевести в режим редактирования.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67472" y="1039781"/>
            <a:ext cx="1340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 + 2</a:t>
            </a:r>
            <a:endParaRPr lang="ru-RU" sz="4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99992" y="1039781"/>
            <a:ext cx="1340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+ 3</a:t>
            </a:r>
            <a:endParaRPr lang="ru-RU" sz="4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367472" y="1873160"/>
            <a:ext cx="1340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 + 1</a:t>
            </a:r>
            <a:endParaRPr lang="ru-RU" sz="4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499992" y="1873160"/>
            <a:ext cx="1340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 + 1</a:t>
            </a:r>
            <a:endParaRPr lang="ru-RU" sz="4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367472" y="2706539"/>
            <a:ext cx="1340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+ 3</a:t>
            </a:r>
            <a:endParaRPr lang="ru-RU" sz="4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367472" y="3539917"/>
            <a:ext cx="1340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+ 3</a:t>
            </a:r>
            <a:endParaRPr lang="ru-RU" sz="4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499992" y="2706539"/>
            <a:ext cx="1340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 + 4</a:t>
            </a:r>
            <a:endParaRPr lang="ru-RU" sz="4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499992" y="3539917"/>
            <a:ext cx="1340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+ 2</a:t>
            </a:r>
            <a:endParaRPr lang="ru-RU" sz="4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851920" y="1052736"/>
            <a:ext cx="504056" cy="58477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851920" y="1916832"/>
            <a:ext cx="504056" cy="58477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3851920" y="2708920"/>
            <a:ext cx="504056" cy="58477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3851920" y="3717032"/>
            <a:ext cx="504056" cy="58477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-108520" y="44624"/>
            <a:ext cx="83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41. Переместительное свойство сложения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214282" y="5301208"/>
            <a:ext cx="8715436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шивка 4"/>
          <p:cNvSpPr/>
          <p:nvPr/>
        </p:nvSpPr>
        <p:spPr>
          <a:xfrm>
            <a:off x="500034" y="5786453"/>
            <a:ext cx="428628" cy="571504"/>
          </a:xfrm>
          <a:prstGeom prst="chevron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Нашивка 5"/>
          <p:cNvSpPr/>
          <p:nvPr/>
        </p:nvSpPr>
        <p:spPr>
          <a:xfrm>
            <a:off x="500034" y="5786453"/>
            <a:ext cx="428628" cy="571504"/>
          </a:xfrm>
          <a:prstGeom prst="chevron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500034" y="5786453"/>
            <a:ext cx="428628" cy="571504"/>
          </a:xfrm>
          <a:prstGeom prst="chevron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Нашивка 8"/>
          <p:cNvSpPr/>
          <p:nvPr/>
        </p:nvSpPr>
        <p:spPr>
          <a:xfrm rot="10800000">
            <a:off x="3500430" y="5786453"/>
            <a:ext cx="428628" cy="571504"/>
          </a:xfrm>
          <a:prstGeom prst="chevron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Нашивка 9"/>
          <p:cNvSpPr/>
          <p:nvPr/>
        </p:nvSpPr>
        <p:spPr>
          <a:xfrm rot="10800000">
            <a:off x="3500430" y="5786453"/>
            <a:ext cx="428628" cy="571504"/>
          </a:xfrm>
          <a:prstGeom prst="chevron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Нашивка 10"/>
          <p:cNvSpPr/>
          <p:nvPr/>
        </p:nvSpPr>
        <p:spPr>
          <a:xfrm rot="10800000">
            <a:off x="3500430" y="5786453"/>
            <a:ext cx="428628" cy="571504"/>
          </a:xfrm>
          <a:prstGeom prst="chevron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Равно 13"/>
          <p:cNvSpPr/>
          <p:nvPr/>
        </p:nvSpPr>
        <p:spPr>
          <a:xfrm>
            <a:off x="1714480" y="5929329"/>
            <a:ext cx="785818" cy="357190"/>
          </a:xfrm>
          <a:prstGeom prst="mathEqual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Равно 14"/>
          <p:cNvSpPr/>
          <p:nvPr/>
        </p:nvSpPr>
        <p:spPr>
          <a:xfrm>
            <a:off x="1714480" y="5929329"/>
            <a:ext cx="785818" cy="357190"/>
          </a:xfrm>
          <a:prstGeom prst="mathEqual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8563" y="578116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Сравни, не вычисляя.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67472" y="1039781"/>
            <a:ext cx="1340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 + 2</a:t>
            </a:r>
            <a:endParaRPr lang="ru-RU" sz="4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99992" y="1039781"/>
            <a:ext cx="1340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+ 3</a:t>
            </a:r>
            <a:endParaRPr lang="ru-RU" sz="4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367472" y="1873160"/>
            <a:ext cx="1340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 + 1</a:t>
            </a:r>
            <a:endParaRPr lang="ru-RU" sz="4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499992" y="1873160"/>
            <a:ext cx="1340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 + 1</a:t>
            </a:r>
            <a:endParaRPr lang="ru-RU" sz="4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367472" y="2706539"/>
            <a:ext cx="1340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+ 3</a:t>
            </a:r>
            <a:endParaRPr lang="ru-RU" sz="4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367472" y="3539917"/>
            <a:ext cx="1340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+ 3</a:t>
            </a:r>
            <a:endParaRPr lang="ru-RU" sz="4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499992" y="2706539"/>
            <a:ext cx="1340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 + 4</a:t>
            </a:r>
            <a:endParaRPr lang="ru-RU" sz="4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499992" y="3539917"/>
            <a:ext cx="1340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+ 2</a:t>
            </a:r>
            <a:endParaRPr lang="ru-RU" sz="4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851920" y="1052736"/>
            <a:ext cx="504056" cy="58477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851920" y="1916832"/>
            <a:ext cx="504056" cy="58477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3851920" y="2708920"/>
            <a:ext cx="504056" cy="58477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3851920" y="3645024"/>
            <a:ext cx="504056" cy="58477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-108520" y="44624"/>
            <a:ext cx="83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41. Переместительное свойство сложения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Равно 15"/>
          <p:cNvSpPr/>
          <p:nvPr/>
        </p:nvSpPr>
        <p:spPr>
          <a:xfrm>
            <a:off x="1691680" y="5929329"/>
            <a:ext cx="785818" cy="357190"/>
          </a:xfrm>
          <a:prstGeom prst="mathEqual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Нашивка 11"/>
          <p:cNvSpPr/>
          <p:nvPr/>
        </p:nvSpPr>
        <p:spPr>
          <a:xfrm rot="10800000">
            <a:off x="3500430" y="5786453"/>
            <a:ext cx="428628" cy="571504"/>
          </a:xfrm>
          <a:prstGeom prst="chevron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Равно 12"/>
          <p:cNvSpPr/>
          <p:nvPr/>
        </p:nvSpPr>
        <p:spPr>
          <a:xfrm>
            <a:off x="1714480" y="5929329"/>
            <a:ext cx="785818" cy="357190"/>
          </a:xfrm>
          <a:prstGeom prst="mathEqual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ашивка 7"/>
          <p:cNvSpPr/>
          <p:nvPr/>
        </p:nvSpPr>
        <p:spPr>
          <a:xfrm>
            <a:off x="500034" y="5786453"/>
            <a:ext cx="428628" cy="571504"/>
          </a:xfrm>
          <a:prstGeom prst="chevron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27151" y="4922282"/>
            <a:ext cx="1869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ПРОВЕРЬ!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214282" y="5301208"/>
            <a:ext cx="8715436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20208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31214E-7 L 0.21441 -0.69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12" y="-3470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06358E-6 L 0.03854 -0.5632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7" y="-2816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31214E-7 L 0.2224 -0.4529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11" y="-2265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06358E-6 L 0.37466 -0.32208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33" y="-16116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16" grpId="0" animBg="1"/>
      <p:bldP spid="12" grpId="0" animBg="1"/>
      <p:bldP spid="13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вал 24"/>
          <p:cNvSpPr/>
          <p:nvPr/>
        </p:nvSpPr>
        <p:spPr>
          <a:xfrm>
            <a:off x="1428728" y="3214686"/>
            <a:ext cx="1500198" cy="1500198"/>
          </a:xfrm>
          <a:prstGeom prst="ellipse">
            <a:avLst/>
          </a:prstGeom>
          <a:solidFill>
            <a:srgbClr val="FF0000"/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Равнобедренный треугольник 25"/>
          <p:cNvSpPr/>
          <p:nvPr/>
        </p:nvSpPr>
        <p:spPr>
          <a:xfrm>
            <a:off x="285720" y="1428736"/>
            <a:ext cx="1357290" cy="1643074"/>
          </a:xfrm>
          <a:prstGeom prst="triangle">
            <a:avLst/>
          </a:prstGeom>
          <a:solidFill>
            <a:srgbClr val="FF0000"/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000232" y="1571612"/>
            <a:ext cx="571504" cy="571504"/>
          </a:xfrm>
          <a:prstGeom prst="ellipse">
            <a:avLst/>
          </a:prstGeom>
          <a:solidFill>
            <a:srgbClr val="FF0000"/>
          </a:solidFill>
          <a:ln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2786050" y="1071546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2928926" y="2928934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3786182" y="2786058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3428992" y="1714488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5626321" y="1340768"/>
            <a:ext cx="1003801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7 - 2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840635" y="2060848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 + 4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490548" y="1319910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+ 2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524328" y="2132856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+ 5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020272" y="3974364"/>
            <a:ext cx="1003801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7 - 4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436096" y="3943039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+ 3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573397" y="2996952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 + 2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5652120" y="3068390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+ 6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138310" y="4725144"/>
            <a:ext cx="8826178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38310" y="654131"/>
            <a:ext cx="8694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Какие из этих выражений описывают рисунок Вовы?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-108520" y="44624"/>
            <a:ext cx="83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41. Переместительное свойство сложения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4741877" y="4869160"/>
            <a:ext cx="436662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</a:p>
          <a:p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</a:t>
            </a:r>
            <a:r>
              <a:rPr lang="ru-RU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можно выполнять интерактивно.  Во время демонстрации навести курсор на  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нужную фигуру 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появления ладошки.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Кликнуть! 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43778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79769E-6 L -0.77292 0.37688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646" y="188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1" animBg="1"/>
      <p:bldP spid="37" grpId="0" animBg="1"/>
      <p:bldP spid="38" grpId="0" animBg="1"/>
      <p:bldP spid="39" grpId="0" animBg="1"/>
      <p:bldP spid="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вал 24"/>
          <p:cNvSpPr/>
          <p:nvPr/>
        </p:nvSpPr>
        <p:spPr>
          <a:xfrm>
            <a:off x="1428728" y="3214686"/>
            <a:ext cx="1500198" cy="1500198"/>
          </a:xfrm>
          <a:prstGeom prst="ellipse">
            <a:avLst/>
          </a:prstGeom>
          <a:solidFill>
            <a:srgbClr val="FF0000"/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Равнобедренный треугольник 25"/>
          <p:cNvSpPr/>
          <p:nvPr/>
        </p:nvSpPr>
        <p:spPr>
          <a:xfrm>
            <a:off x="285720" y="1428736"/>
            <a:ext cx="1357290" cy="1643074"/>
          </a:xfrm>
          <a:prstGeom prst="triangle">
            <a:avLst/>
          </a:prstGeom>
          <a:solidFill>
            <a:srgbClr val="FF0000"/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000232" y="1571612"/>
            <a:ext cx="571504" cy="571504"/>
          </a:xfrm>
          <a:prstGeom prst="ellipse">
            <a:avLst/>
          </a:prstGeom>
          <a:solidFill>
            <a:srgbClr val="FF0000"/>
          </a:solidFill>
          <a:ln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2786050" y="1071546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2928926" y="2928934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3786182" y="2786058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3428992" y="1714488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5626321" y="1340768"/>
            <a:ext cx="1003801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7 - 2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840635" y="2060848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 + 4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490548" y="1319910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+ 2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97677" y="4714884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+ 5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020272" y="3974364"/>
            <a:ext cx="1003801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7 - 4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5436096" y="3943039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+ 3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573397" y="2996952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 + 2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652120" y="3068390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+ 6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138310" y="4725144"/>
            <a:ext cx="8826178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38310" y="654131"/>
            <a:ext cx="8694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Какие из этих выражений описывают рисунок Вовы?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-108520" y="44624"/>
            <a:ext cx="83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41. Переместительное свойство сложения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4741877" y="4869160"/>
            <a:ext cx="436662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</a:p>
          <a:p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</a:t>
            </a:r>
            <a:r>
              <a:rPr lang="ru-RU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можно выполнять интерактивно.  Во время демонстрации навести курсор на  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нужную фигуру 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появления ладошки.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Кликнуть! 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98538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85549E-6 L -0.79045 0.33502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531" y="167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5" grpId="0" animBg="1"/>
      <p:bldP spid="36" grpId="0" animBg="1"/>
      <p:bldP spid="37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5626321" y="1340768"/>
            <a:ext cx="1117614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7 - 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840635" y="2060848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 + 4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490548" y="1319910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+ 2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020272" y="3974364"/>
            <a:ext cx="1003801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7 - 4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436096" y="3943039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+ 3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652120" y="3068390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+ 6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428728" y="3214686"/>
            <a:ext cx="1500198" cy="1500198"/>
          </a:xfrm>
          <a:prstGeom prst="ellipse">
            <a:avLst/>
          </a:prstGeom>
          <a:solidFill>
            <a:srgbClr val="FF0000"/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Равнобедренный треугольник 25"/>
          <p:cNvSpPr/>
          <p:nvPr/>
        </p:nvSpPr>
        <p:spPr>
          <a:xfrm>
            <a:off x="285720" y="1428736"/>
            <a:ext cx="1357290" cy="1643074"/>
          </a:xfrm>
          <a:prstGeom prst="triangle">
            <a:avLst/>
          </a:prstGeom>
          <a:solidFill>
            <a:srgbClr val="FF0000"/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000232" y="1571612"/>
            <a:ext cx="571504" cy="57150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2786050" y="1071546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2928926" y="2928934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3786182" y="2786058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3428992" y="1714488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38310" y="654131"/>
            <a:ext cx="8694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Какие из этих выражений описывают рисунок Вовы?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-108520" y="44624"/>
            <a:ext cx="83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41. Переместительное свойство сложения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38310" y="4725144"/>
            <a:ext cx="8826178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397677" y="4714884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+ 5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95536" y="5292497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 + 2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4741877" y="4869160"/>
            <a:ext cx="436662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</a:p>
          <a:p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</a:t>
            </a:r>
            <a:r>
              <a:rPr lang="ru-RU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можно выполнять интерактивно.  Во время демонстрации навести курсор на  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нужную фигуру 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появления ладошки.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Кликнуть! 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0.00069 L -0.5717 0.64948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32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7" grpId="1" animBg="1"/>
      <p:bldP spid="18" grpId="0" animBg="1"/>
      <p:bldP spid="19" grpId="0" animBg="1"/>
      <p:bldP spid="21" grpId="0" animBg="1"/>
      <p:bldP spid="22" grpId="0" animBg="1"/>
      <p:bldP spid="24" grpId="0" animBg="1"/>
      <p:bldP spid="25" grpId="1" animBg="1"/>
      <p:bldP spid="2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вал 24"/>
          <p:cNvSpPr/>
          <p:nvPr/>
        </p:nvSpPr>
        <p:spPr>
          <a:xfrm>
            <a:off x="1428728" y="3214686"/>
            <a:ext cx="1500198" cy="1500198"/>
          </a:xfrm>
          <a:prstGeom prst="ellipse">
            <a:avLst/>
          </a:prstGeom>
          <a:solidFill>
            <a:srgbClr val="FF0000"/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Равнобедренный треугольник 25"/>
          <p:cNvSpPr/>
          <p:nvPr/>
        </p:nvSpPr>
        <p:spPr>
          <a:xfrm>
            <a:off x="285720" y="1428736"/>
            <a:ext cx="1357290" cy="1643074"/>
          </a:xfrm>
          <a:prstGeom prst="triangle">
            <a:avLst/>
          </a:prstGeom>
          <a:solidFill>
            <a:srgbClr val="FF0000"/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000232" y="1571612"/>
            <a:ext cx="571504" cy="571504"/>
          </a:xfrm>
          <a:prstGeom prst="ellipse">
            <a:avLst/>
          </a:prstGeom>
          <a:solidFill>
            <a:srgbClr val="FF0000"/>
          </a:solidFill>
          <a:ln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2786050" y="1071546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2928926" y="2928934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3786182" y="2786058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3428992" y="1714488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5840635" y="2060848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 + 4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490548" y="1319910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+ 2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020272" y="3974364"/>
            <a:ext cx="1003801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7 - 4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436096" y="3943039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+ 3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5652120" y="3068390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+ 6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97677" y="4714884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+ 5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95536" y="5292497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 + 2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95536" y="5796553"/>
            <a:ext cx="1117614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7 - 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>
            <a:off x="138310" y="4725144"/>
            <a:ext cx="8826178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38310" y="654131"/>
            <a:ext cx="8694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Какие из этих выражений описывают рисунок Вовы?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-108520" y="44624"/>
            <a:ext cx="83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41. Переместительное свойство сложения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4741877" y="4869160"/>
            <a:ext cx="436662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</a:p>
          <a:p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</a:t>
            </a:r>
            <a:r>
              <a:rPr lang="ru-RU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можно выполнять интерактивно.  Во время демонстрации навести курсор на  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нужную фигуру 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появления ладошки.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Кликнуть! 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04046E-6 L -0.44341 0.38751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70" y="193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5" grpId="0" animBg="1"/>
      <p:bldP spid="36" grpId="0" animBg="1"/>
      <p:bldP spid="38" grpId="0" animBg="1"/>
      <p:bldP spid="39" grpId="0" animBg="1"/>
      <p:bldP spid="4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вал 24"/>
          <p:cNvSpPr/>
          <p:nvPr/>
        </p:nvSpPr>
        <p:spPr>
          <a:xfrm>
            <a:off x="1428728" y="3214686"/>
            <a:ext cx="1500198" cy="1500198"/>
          </a:xfrm>
          <a:prstGeom prst="ellipse">
            <a:avLst/>
          </a:prstGeom>
          <a:solidFill>
            <a:srgbClr val="FF0000"/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Равнобедренный треугольник 25"/>
          <p:cNvSpPr/>
          <p:nvPr/>
        </p:nvSpPr>
        <p:spPr>
          <a:xfrm>
            <a:off x="285720" y="1428736"/>
            <a:ext cx="1357290" cy="1643074"/>
          </a:xfrm>
          <a:prstGeom prst="triangle">
            <a:avLst/>
          </a:prstGeom>
          <a:solidFill>
            <a:srgbClr val="FF0000"/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000232" y="1571612"/>
            <a:ext cx="571504" cy="571504"/>
          </a:xfrm>
          <a:prstGeom prst="ellipse">
            <a:avLst/>
          </a:prstGeom>
          <a:solidFill>
            <a:srgbClr val="FF0000"/>
          </a:solidFill>
          <a:ln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2786050" y="1071546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2928926" y="2928934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3786182" y="2786058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3428992" y="1714488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490548" y="1319910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+ 2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020272" y="3974364"/>
            <a:ext cx="1003801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7 - 4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436096" y="3943039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+ 3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652120" y="3068390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+ 6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97677" y="4714884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+ 5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95536" y="5292497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 + 2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95536" y="5796553"/>
            <a:ext cx="1117614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7 - 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800343" y="4725144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 + 4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138310" y="4725144"/>
            <a:ext cx="8826178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38310" y="654131"/>
            <a:ext cx="8694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Какие из этих выражений описывают рисунок Вовы?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-108520" y="44624"/>
            <a:ext cx="83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41. Переместительное свойство сложения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4741877" y="4869160"/>
            <a:ext cx="436662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</a:p>
          <a:p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</a:t>
            </a:r>
            <a:r>
              <a:rPr lang="ru-RU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можно выполнять интерактивно.  Во время демонстрации навести курсор на  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нужную фигуру 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появления ладошки.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Кликнуть! 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31214E-6 L -0.39913 0.199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65" y="99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7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вал 24"/>
          <p:cNvSpPr/>
          <p:nvPr/>
        </p:nvSpPr>
        <p:spPr>
          <a:xfrm>
            <a:off x="1428728" y="3214686"/>
            <a:ext cx="1500198" cy="1500198"/>
          </a:xfrm>
          <a:prstGeom prst="ellipse">
            <a:avLst/>
          </a:prstGeom>
          <a:solidFill>
            <a:srgbClr val="FF0000"/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Равнобедренный треугольник 25"/>
          <p:cNvSpPr/>
          <p:nvPr/>
        </p:nvSpPr>
        <p:spPr>
          <a:xfrm>
            <a:off x="285720" y="1428736"/>
            <a:ext cx="1357290" cy="1643074"/>
          </a:xfrm>
          <a:prstGeom prst="triangle">
            <a:avLst/>
          </a:prstGeom>
          <a:solidFill>
            <a:srgbClr val="FF0000"/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000232" y="1571612"/>
            <a:ext cx="571504" cy="571504"/>
          </a:xfrm>
          <a:prstGeom prst="ellipse">
            <a:avLst/>
          </a:prstGeom>
          <a:solidFill>
            <a:srgbClr val="FF0000"/>
          </a:solidFill>
          <a:ln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2786050" y="1071546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2928926" y="2928934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3786182" y="2786058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3428992" y="1714488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97677" y="4714884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+ 5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95536" y="5292497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 + 2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95536" y="5796553"/>
            <a:ext cx="1117614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7 - 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800343" y="4725144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 + 4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798202" y="5302757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 + 2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490548" y="1319910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+ 2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7020272" y="3974364"/>
            <a:ext cx="1117614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7 -  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5652120" y="3068390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+ 6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138310" y="4725144"/>
            <a:ext cx="8826178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38310" y="654131"/>
            <a:ext cx="8694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Какие из этих выражений описывают рисунок Вовы?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-108520" y="44624"/>
            <a:ext cx="83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41. Переместительное свойство сложения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741877" y="4869160"/>
            <a:ext cx="436662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</a:p>
          <a:p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</a:t>
            </a:r>
            <a:r>
              <a:rPr lang="ru-RU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можно выполнять интерактивно.  Во время демонстрации навести курсор на  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нужную фигуру 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появления ладошки.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Кликнуть! 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89017E-6 L -0.57448 0.265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733" y="132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вал 24"/>
          <p:cNvSpPr/>
          <p:nvPr/>
        </p:nvSpPr>
        <p:spPr>
          <a:xfrm>
            <a:off x="1428728" y="3214686"/>
            <a:ext cx="1500198" cy="1500198"/>
          </a:xfrm>
          <a:prstGeom prst="ellipse">
            <a:avLst/>
          </a:prstGeom>
          <a:solidFill>
            <a:srgbClr val="FF0000"/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Равнобедренный треугольник 25"/>
          <p:cNvSpPr/>
          <p:nvPr/>
        </p:nvSpPr>
        <p:spPr>
          <a:xfrm>
            <a:off x="285720" y="1428736"/>
            <a:ext cx="1357290" cy="1643074"/>
          </a:xfrm>
          <a:prstGeom prst="triangle">
            <a:avLst/>
          </a:prstGeom>
          <a:solidFill>
            <a:srgbClr val="FF0000"/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000232" y="1571612"/>
            <a:ext cx="571504" cy="571504"/>
          </a:xfrm>
          <a:prstGeom prst="ellipse">
            <a:avLst/>
          </a:prstGeom>
          <a:solidFill>
            <a:srgbClr val="FF0000"/>
          </a:solidFill>
          <a:ln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2786050" y="1071546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2928926" y="2928934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3786182" y="2786058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3428992" y="1714488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490548" y="1319910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+ 2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652120" y="3068390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+ 6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97677" y="4714884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+ 5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95536" y="5292497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 + 2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95536" y="5796553"/>
            <a:ext cx="1117614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7 - 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800343" y="4725144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 + 4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798202" y="5302757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 + 2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798202" y="5806813"/>
            <a:ext cx="1117614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7 -  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138310" y="4725144"/>
            <a:ext cx="8826178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38310" y="654131"/>
            <a:ext cx="8694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Какие из этих выражений описывают рисунок Вовы?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-108520" y="44624"/>
            <a:ext cx="83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41. Переместительное свойство сложения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4741877" y="4869160"/>
            <a:ext cx="436662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</a:p>
          <a:p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</a:t>
            </a:r>
            <a:r>
              <a:rPr lang="ru-RU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можно выполнять интерактивно.  Во время демонстрации навести курсор на  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нужную фигуру 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появления ладошки.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Кликнуть! 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48240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31214E-7 L -0.26528 0.24069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64" y="12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4" grpId="0" animBg="1"/>
      <p:bldP spid="3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вал 24"/>
          <p:cNvSpPr/>
          <p:nvPr/>
        </p:nvSpPr>
        <p:spPr>
          <a:xfrm>
            <a:off x="1428728" y="3214686"/>
            <a:ext cx="1500198" cy="1500198"/>
          </a:xfrm>
          <a:prstGeom prst="ellipse">
            <a:avLst/>
          </a:prstGeom>
          <a:solidFill>
            <a:srgbClr val="FF0000"/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Равнобедренный треугольник 25"/>
          <p:cNvSpPr/>
          <p:nvPr/>
        </p:nvSpPr>
        <p:spPr>
          <a:xfrm>
            <a:off x="285720" y="1428736"/>
            <a:ext cx="1357290" cy="1643074"/>
          </a:xfrm>
          <a:prstGeom prst="triangle">
            <a:avLst/>
          </a:prstGeom>
          <a:solidFill>
            <a:srgbClr val="FF0000"/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000232" y="1571612"/>
            <a:ext cx="571504" cy="571504"/>
          </a:xfrm>
          <a:prstGeom prst="ellipse">
            <a:avLst/>
          </a:prstGeom>
          <a:solidFill>
            <a:srgbClr val="FF0000"/>
          </a:solidFill>
          <a:ln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2786050" y="1071546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2928926" y="2928934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3786182" y="2786058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3428992" y="1714488"/>
            <a:ext cx="571504" cy="57150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490548" y="1319910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+ 2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97677" y="4714884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+ 5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95536" y="5292497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 + 2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95536" y="5796553"/>
            <a:ext cx="1117614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7 - 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800343" y="4725144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 + 4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798202" y="5302757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 + 2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798202" y="5806813"/>
            <a:ext cx="1117614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7 -  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203848" y="4725144"/>
            <a:ext cx="1107996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+ 6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38310" y="4725144"/>
            <a:ext cx="8826178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38310" y="654131"/>
            <a:ext cx="8694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Какие из этих выражений описывают рисунок Вовы?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-108520" y="44624"/>
            <a:ext cx="83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41. Переместительное свойство сложения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216611" y="5461773"/>
            <a:ext cx="5747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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Расскажите, какие ещё выражения можно составить? 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409400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2609" y="1988840"/>
            <a:ext cx="1677104" cy="52322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2 –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36479" y="1988840"/>
            <a:ext cx="1703873" cy="52322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 – 2 – 2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75683" y="1988840"/>
            <a:ext cx="1683711" cy="52322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 – 2 – 1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83811" y="2780928"/>
            <a:ext cx="1676221" cy="52322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+ 1 + 3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29322" y="2780928"/>
            <a:ext cx="2286016" cy="52322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+ 1 + 1 + 1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9" y="2780928"/>
            <a:ext cx="1656184" cy="52322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 + 1 + 1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145175" y="5645858"/>
            <a:ext cx="640742" cy="591454"/>
          </a:xfrm>
          <a:prstGeom prst="ellipse">
            <a:avLst/>
          </a:prstGeom>
          <a:solidFill>
            <a:srgbClr val="FFC00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2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431059" y="5645858"/>
            <a:ext cx="640742" cy="591454"/>
          </a:xfrm>
          <a:prstGeom prst="ellipse">
            <a:avLst/>
          </a:prstGeom>
          <a:solidFill>
            <a:srgbClr val="FFC00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4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716943" y="5645858"/>
            <a:ext cx="640742" cy="591454"/>
          </a:xfrm>
          <a:prstGeom prst="ellipse">
            <a:avLst/>
          </a:prstGeom>
          <a:solidFill>
            <a:srgbClr val="FFC00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6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002827" y="5645858"/>
            <a:ext cx="640742" cy="591454"/>
          </a:xfrm>
          <a:prstGeom prst="ellipse">
            <a:avLst/>
          </a:prstGeom>
          <a:solidFill>
            <a:srgbClr val="FFC00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5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6288711" y="5645858"/>
            <a:ext cx="640742" cy="591454"/>
          </a:xfrm>
          <a:prstGeom prst="ellipse">
            <a:avLst/>
          </a:prstGeom>
          <a:solidFill>
            <a:srgbClr val="FFC00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3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7574595" y="5645858"/>
            <a:ext cx="640742" cy="591454"/>
          </a:xfrm>
          <a:prstGeom prst="ellipse">
            <a:avLst/>
          </a:prstGeom>
          <a:solidFill>
            <a:srgbClr val="FFC00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7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4282" y="836712"/>
            <a:ext cx="8750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Ветер разбросал  Катины записи. Помоги ей навести порядок , подбери к каждому выражению его значение.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108520" y="44624"/>
            <a:ext cx="83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41. Переместительное свойство сложения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59929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1"/>
          <p:cNvSpPr>
            <a:spLocks noChangeArrowheads="1"/>
          </p:cNvSpPr>
          <p:nvPr/>
        </p:nvSpPr>
        <p:spPr bwMode="auto">
          <a:xfrm>
            <a:off x="316019" y="4459173"/>
            <a:ext cx="857252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задание можно выполнять интерактивно. Для этого в режиме демонстрации воспользоваться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инструментом перо или  ручка.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2609" y="1988840"/>
            <a:ext cx="1605095" cy="52322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2 –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13597" y="1931783"/>
            <a:ext cx="1689230" cy="52322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 – 2 – 2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37314" y="2873788"/>
            <a:ext cx="1606255" cy="52322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 – 2 – 1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18651" y="1929858"/>
            <a:ext cx="1609733" cy="52322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+ 1 + 3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8449" y="3389726"/>
            <a:ext cx="2233352" cy="52322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+ 1 + 1 + 1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89041" y="3389726"/>
            <a:ext cx="1726296" cy="52322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 + 1 + 1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145175" y="5645858"/>
            <a:ext cx="640742" cy="591454"/>
          </a:xfrm>
          <a:prstGeom prst="ellipse">
            <a:avLst/>
          </a:prstGeom>
          <a:solidFill>
            <a:srgbClr val="FFC00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2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431059" y="5645858"/>
            <a:ext cx="640742" cy="591454"/>
          </a:xfrm>
          <a:prstGeom prst="ellipse">
            <a:avLst/>
          </a:prstGeom>
          <a:solidFill>
            <a:srgbClr val="FFC00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4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716943" y="5645858"/>
            <a:ext cx="640742" cy="591454"/>
          </a:xfrm>
          <a:prstGeom prst="ellipse">
            <a:avLst/>
          </a:prstGeom>
          <a:solidFill>
            <a:srgbClr val="FFC00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6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002827" y="5645858"/>
            <a:ext cx="640742" cy="591454"/>
          </a:xfrm>
          <a:prstGeom prst="ellipse">
            <a:avLst/>
          </a:prstGeom>
          <a:solidFill>
            <a:srgbClr val="FFC00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5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6288711" y="5645858"/>
            <a:ext cx="640742" cy="591454"/>
          </a:xfrm>
          <a:prstGeom prst="ellipse">
            <a:avLst/>
          </a:prstGeom>
          <a:solidFill>
            <a:srgbClr val="FFC00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3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7574595" y="5645858"/>
            <a:ext cx="640742" cy="591454"/>
          </a:xfrm>
          <a:prstGeom prst="ellipse">
            <a:avLst/>
          </a:prstGeom>
          <a:solidFill>
            <a:srgbClr val="FFC00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7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4282" y="836712"/>
            <a:ext cx="8750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Ветер разбросал  Катины записи. Помоги ей навести порядок , подбери к каждому выражению его значение.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108520" y="44624"/>
            <a:ext cx="83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41. Переместительное свойство сложения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6" name="Группа 35"/>
          <p:cNvGrpSpPr/>
          <p:nvPr/>
        </p:nvGrpSpPr>
        <p:grpSpPr>
          <a:xfrm rot="7226507" flipH="1">
            <a:off x="8253442" y="5613774"/>
            <a:ext cx="805888" cy="752025"/>
            <a:chOff x="1187624" y="1899143"/>
            <a:chExt cx="3000081" cy="2799564"/>
          </a:xfrm>
        </p:grpSpPr>
        <p:sp>
          <p:nvSpPr>
            <p:cNvPr id="37" name="Арка 36"/>
            <p:cNvSpPr/>
            <p:nvPr/>
          </p:nvSpPr>
          <p:spPr>
            <a:xfrm rot="6975018">
              <a:off x="1512170" y="3563517"/>
              <a:ext cx="1495991" cy="774389"/>
            </a:xfrm>
            <a:prstGeom prst="blockArc">
              <a:avLst>
                <a:gd name="adj1" fmla="val 10800000"/>
                <a:gd name="adj2" fmla="val 19778117"/>
                <a:gd name="adj3" fmla="val 10606"/>
              </a:avLst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38" name="Группа 37"/>
            <p:cNvGrpSpPr/>
            <p:nvPr/>
          </p:nvGrpSpPr>
          <p:grpSpPr>
            <a:xfrm>
              <a:off x="1187624" y="1899143"/>
              <a:ext cx="3000081" cy="1974565"/>
              <a:chOff x="3877128" y="1845354"/>
              <a:chExt cx="3000081" cy="1974565"/>
            </a:xfrm>
            <a:solidFill>
              <a:srgbClr val="FFC000"/>
            </a:solidFill>
          </p:grpSpPr>
          <p:sp>
            <p:nvSpPr>
              <p:cNvPr id="41" name="Пятно 2 40"/>
              <p:cNvSpPr/>
              <p:nvPr/>
            </p:nvSpPr>
            <p:spPr>
              <a:xfrm rot="21298167">
                <a:off x="4816743" y="1845354"/>
                <a:ext cx="1008112" cy="1885819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2" name="Пятно 2 41"/>
              <p:cNvSpPr/>
              <p:nvPr/>
            </p:nvSpPr>
            <p:spPr>
              <a:xfrm rot="17765127">
                <a:off x="4267802" y="2204265"/>
                <a:ext cx="1008112" cy="178946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3" name="Пятно 2 42"/>
              <p:cNvSpPr/>
              <p:nvPr/>
            </p:nvSpPr>
            <p:spPr>
              <a:xfrm rot="3114818">
                <a:off x="5293033" y="2235743"/>
                <a:ext cx="1008112" cy="216024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9" name="Капля 38"/>
            <p:cNvSpPr/>
            <p:nvPr/>
          </p:nvSpPr>
          <p:spPr>
            <a:xfrm rot="12569188">
              <a:off x="2100841" y="3395028"/>
              <a:ext cx="534520" cy="526885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Капля 39"/>
            <p:cNvSpPr/>
            <p:nvPr/>
          </p:nvSpPr>
          <p:spPr>
            <a:xfrm rot="3210181">
              <a:off x="2518765" y="3404651"/>
              <a:ext cx="698019" cy="507638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4" name="Группа 43"/>
          <p:cNvGrpSpPr/>
          <p:nvPr/>
        </p:nvGrpSpPr>
        <p:grpSpPr>
          <a:xfrm rot="8337254" flipH="1">
            <a:off x="3750105" y="3577613"/>
            <a:ext cx="805888" cy="752025"/>
            <a:chOff x="1187624" y="1899143"/>
            <a:chExt cx="3000081" cy="2799564"/>
          </a:xfrm>
        </p:grpSpPr>
        <p:sp>
          <p:nvSpPr>
            <p:cNvPr id="45" name="Арка 44"/>
            <p:cNvSpPr/>
            <p:nvPr/>
          </p:nvSpPr>
          <p:spPr>
            <a:xfrm rot="6975018">
              <a:off x="1512170" y="3563517"/>
              <a:ext cx="1495991" cy="774389"/>
            </a:xfrm>
            <a:prstGeom prst="blockArc">
              <a:avLst>
                <a:gd name="adj1" fmla="val 10800000"/>
                <a:gd name="adj2" fmla="val 19778117"/>
                <a:gd name="adj3" fmla="val 10606"/>
              </a:avLst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46" name="Группа 45"/>
            <p:cNvGrpSpPr/>
            <p:nvPr/>
          </p:nvGrpSpPr>
          <p:grpSpPr>
            <a:xfrm>
              <a:off x="1187624" y="1899143"/>
              <a:ext cx="3000081" cy="1974565"/>
              <a:chOff x="3877128" y="1845354"/>
              <a:chExt cx="3000081" cy="1974565"/>
            </a:xfrm>
            <a:solidFill>
              <a:srgbClr val="FFC000"/>
            </a:solidFill>
          </p:grpSpPr>
          <p:sp>
            <p:nvSpPr>
              <p:cNvPr id="49" name="Пятно 2 48"/>
              <p:cNvSpPr/>
              <p:nvPr/>
            </p:nvSpPr>
            <p:spPr>
              <a:xfrm rot="21298167">
                <a:off x="4816743" y="1845354"/>
                <a:ext cx="1008112" cy="1885819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0" name="Пятно 2 49"/>
              <p:cNvSpPr/>
              <p:nvPr/>
            </p:nvSpPr>
            <p:spPr>
              <a:xfrm rot="17765127">
                <a:off x="4267802" y="2204265"/>
                <a:ext cx="1008112" cy="178946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8ED14B">
                      <a:shade val="30000"/>
                      <a:satMod val="115000"/>
                    </a:srgbClr>
                  </a:gs>
                  <a:gs pos="50000">
                    <a:srgbClr val="8ED14B">
                      <a:shade val="67500"/>
                      <a:satMod val="115000"/>
                    </a:srgbClr>
                  </a:gs>
                  <a:gs pos="100000">
                    <a:srgbClr val="8ED14B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1" name="Пятно 2 50"/>
              <p:cNvSpPr/>
              <p:nvPr/>
            </p:nvSpPr>
            <p:spPr>
              <a:xfrm rot="3114818">
                <a:off x="5293033" y="2235743"/>
                <a:ext cx="1008112" cy="216024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7" name="Капля 46"/>
            <p:cNvSpPr/>
            <p:nvPr/>
          </p:nvSpPr>
          <p:spPr>
            <a:xfrm rot="12569188">
              <a:off x="2100841" y="3395028"/>
              <a:ext cx="534520" cy="526885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Капля 47"/>
            <p:cNvSpPr/>
            <p:nvPr/>
          </p:nvSpPr>
          <p:spPr>
            <a:xfrm rot="3210181">
              <a:off x="2504437" y="3397428"/>
              <a:ext cx="698019" cy="543286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2" name="Группа 51"/>
          <p:cNvGrpSpPr/>
          <p:nvPr/>
        </p:nvGrpSpPr>
        <p:grpSpPr>
          <a:xfrm rot="8337254" flipH="1">
            <a:off x="471392" y="3672709"/>
            <a:ext cx="805888" cy="752025"/>
            <a:chOff x="1187624" y="1899143"/>
            <a:chExt cx="3000081" cy="2799564"/>
          </a:xfrm>
        </p:grpSpPr>
        <p:sp>
          <p:nvSpPr>
            <p:cNvPr id="53" name="Арка 52"/>
            <p:cNvSpPr/>
            <p:nvPr/>
          </p:nvSpPr>
          <p:spPr>
            <a:xfrm rot="6975018">
              <a:off x="1512170" y="3563517"/>
              <a:ext cx="1495991" cy="774389"/>
            </a:xfrm>
            <a:prstGeom prst="blockArc">
              <a:avLst>
                <a:gd name="adj1" fmla="val 10800000"/>
                <a:gd name="adj2" fmla="val 19778117"/>
                <a:gd name="adj3" fmla="val 10606"/>
              </a:avLst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54" name="Группа 53"/>
            <p:cNvGrpSpPr/>
            <p:nvPr/>
          </p:nvGrpSpPr>
          <p:grpSpPr>
            <a:xfrm>
              <a:off x="1187624" y="1899143"/>
              <a:ext cx="3000081" cy="1974565"/>
              <a:chOff x="3877128" y="1845354"/>
              <a:chExt cx="3000081" cy="1974565"/>
            </a:xfrm>
            <a:solidFill>
              <a:srgbClr val="FFC000"/>
            </a:solidFill>
          </p:grpSpPr>
          <p:sp>
            <p:nvSpPr>
              <p:cNvPr id="57" name="Пятно 2 56"/>
              <p:cNvSpPr/>
              <p:nvPr/>
            </p:nvSpPr>
            <p:spPr>
              <a:xfrm rot="21298167">
                <a:off x="4816743" y="1845354"/>
                <a:ext cx="1008112" cy="1885819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8" name="Пятно 2 57"/>
              <p:cNvSpPr/>
              <p:nvPr/>
            </p:nvSpPr>
            <p:spPr>
              <a:xfrm rot="17765127">
                <a:off x="4267802" y="2204265"/>
                <a:ext cx="1008112" cy="178946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8ED14B">
                      <a:shade val="30000"/>
                      <a:satMod val="115000"/>
                    </a:srgbClr>
                  </a:gs>
                  <a:gs pos="50000">
                    <a:srgbClr val="8ED14B">
                      <a:shade val="67500"/>
                      <a:satMod val="115000"/>
                    </a:srgbClr>
                  </a:gs>
                  <a:gs pos="100000">
                    <a:srgbClr val="8ED14B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9" name="Пятно 2 58"/>
              <p:cNvSpPr/>
              <p:nvPr/>
            </p:nvSpPr>
            <p:spPr>
              <a:xfrm rot="3114818">
                <a:off x="5293033" y="2235743"/>
                <a:ext cx="1008112" cy="216024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5" name="Капля 54"/>
            <p:cNvSpPr/>
            <p:nvPr/>
          </p:nvSpPr>
          <p:spPr>
            <a:xfrm rot="12569188">
              <a:off x="2100841" y="3395028"/>
              <a:ext cx="534520" cy="526885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Капля 55"/>
            <p:cNvSpPr/>
            <p:nvPr/>
          </p:nvSpPr>
          <p:spPr>
            <a:xfrm rot="3210181">
              <a:off x="2504437" y="3397428"/>
              <a:ext cx="698019" cy="543286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0" name="Группа 59"/>
          <p:cNvGrpSpPr/>
          <p:nvPr/>
        </p:nvGrpSpPr>
        <p:grpSpPr>
          <a:xfrm rot="8337254" flipH="1">
            <a:off x="6695546" y="3905770"/>
            <a:ext cx="805888" cy="752025"/>
            <a:chOff x="1187624" y="1899143"/>
            <a:chExt cx="3000081" cy="2799564"/>
          </a:xfrm>
        </p:grpSpPr>
        <p:sp>
          <p:nvSpPr>
            <p:cNvPr id="61" name="Арка 60"/>
            <p:cNvSpPr/>
            <p:nvPr/>
          </p:nvSpPr>
          <p:spPr>
            <a:xfrm rot="6975018">
              <a:off x="1512170" y="3563517"/>
              <a:ext cx="1495991" cy="774389"/>
            </a:xfrm>
            <a:prstGeom prst="blockArc">
              <a:avLst>
                <a:gd name="adj1" fmla="val 10800000"/>
                <a:gd name="adj2" fmla="val 19778117"/>
                <a:gd name="adj3" fmla="val 10606"/>
              </a:avLst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62" name="Группа 61"/>
            <p:cNvGrpSpPr/>
            <p:nvPr/>
          </p:nvGrpSpPr>
          <p:grpSpPr>
            <a:xfrm>
              <a:off x="1187624" y="1899143"/>
              <a:ext cx="3000081" cy="1974565"/>
              <a:chOff x="3877128" y="1845354"/>
              <a:chExt cx="3000081" cy="1974565"/>
            </a:xfrm>
            <a:solidFill>
              <a:srgbClr val="FFC000"/>
            </a:solidFill>
          </p:grpSpPr>
          <p:sp>
            <p:nvSpPr>
              <p:cNvPr id="65" name="Пятно 2 64"/>
              <p:cNvSpPr/>
              <p:nvPr/>
            </p:nvSpPr>
            <p:spPr>
              <a:xfrm rot="21298167">
                <a:off x="4816743" y="1845354"/>
                <a:ext cx="1008112" cy="1885819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Пятно 2 65"/>
              <p:cNvSpPr/>
              <p:nvPr/>
            </p:nvSpPr>
            <p:spPr>
              <a:xfrm rot="17765127">
                <a:off x="4267802" y="2204265"/>
                <a:ext cx="1008112" cy="178946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8ED14B">
                      <a:shade val="30000"/>
                      <a:satMod val="115000"/>
                    </a:srgbClr>
                  </a:gs>
                  <a:gs pos="50000">
                    <a:srgbClr val="8ED14B">
                      <a:shade val="67500"/>
                      <a:satMod val="115000"/>
                    </a:srgbClr>
                  </a:gs>
                  <a:gs pos="100000">
                    <a:srgbClr val="8ED14B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7" name="Пятно 2 66"/>
              <p:cNvSpPr/>
              <p:nvPr/>
            </p:nvSpPr>
            <p:spPr>
              <a:xfrm rot="3114818">
                <a:off x="5293033" y="2235743"/>
                <a:ext cx="1008112" cy="216024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63" name="Капля 62"/>
            <p:cNvSpPr/>
            <p:nvPr/>
          </p:nvSpPr>
          <p:spPr>
            <a:xfrm rot="12569188">
              <a:off x="2100841" y="3395028"/>
              <a:ext cx="534520" cy="526885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Капля 63"/>
            <p:cNvSpPr/>
            <p:nvPr/>
          </p:nvSpPr>
          <p:spPr>
            <a:xfrm rot="3210181">
              <a:off x="2504437" y="3397428"/>
              <a:ext cx="698019" cy="543286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4" name="Группа 83"/>
          <p:cNvGrpSpPr/>
          <p:nvPr/>
        </p:nvGrpSpPr>
        <p:grpSpPr>
          <a:xfrm rot="13407872" flipH="1">
            <a:off x="7181253" y="2470899"/>
            <a:ext cx="805888" cy="752025"/>
            <a:chOff x="1187624" y="1899143"/>
            <a:chExt cx="3000081" cy="2799564"/>
          </a:xfrm>
        </p:grpSpPr>
        <p:sp>
          <p:nvSpPr>
            <p:cNvPr id="85" name="Арка 84"/>
            <p:cNvSpPr/>
            <p:nvPr/>
          </p:nvSpPr>
          <p:spPr>
            <a:xfrm rot="6975018">
              <a:off x="1512170" y="3563517"/>
              <a:ext cx="1495991" cy="774389"/>
            </a:xfrm>
            <a:prstGeom prst="blockArc">
              <a:avLst>
                <a:gd name="adj1" fmla="val 10800000"/>
                <a:gd name="adj2" fmla="val 19778117"/>
                <a:gd name="adj3" fmla="val 10606"/>
              </a:avLst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86" name="Группа 85"/>
            <p:cNvGrpSpPr/>
            <p:nvPr/>
          </p:nvGrpSpPr>
          <p:grpSpPr>
            <a:xfrm>
              <a:off x="1187624" y="1899143"/>
              <a:ext cx="3000081" cy="1974565"/>
              <a:chOff x="3877128" y="1845354"/>
              <a:chExt cx="3000081" cy="1974565"/>
            </a:xfrm>
            <a:solidFill>
              <a:srgbClr val="FFC000"/>
            </a:solidFill>
          </p:grpSpPr>
          <p:sp>
            <p:nvSpPr>
              <p:cNvPr id="89" name="Пятно 2 88"/>
              <p:cNvSpPr/>
              <p:nvPr/>
            </p:nvSpPr>
            <p:spPr>
              <a:xfrm rot="21298167">
                <a:off x="4816743" y="1845354"/>
                <a:ext cx="1008112" cy="1885819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0" name="Пятно 2 89"/>
              <p:cNvSpPr/>
              <p:nvPr/>
            </p:nvSpPr>
            <p:spPr>
              <a:xfrm rot="17765127">
                <a:off x="4267802" y="2204265"/>
                <a:ext cx="1008112" cy="178946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1" name="Пятно 2 90"/>
              <p:cNvSpPr/>
              <p:nvPr/>
            </p:nvSpPr>
            <p:spPr>
              <a:xfrm rot="3114818">
                <a:off x="5293033" y="2235743"/>
                <a:ext cx="1008112" cy="216024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87" name="Капля 86"/>
            <p:cNvSpPr/>
            <p:nvPr/>
          </p:nvSpPr>
          <p:spPr>
            <a:xfrm rot="12569188">
              <a:off x="2100841" y="3395028"/>
              <a:ext cx="534520" cy="526885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Капля 87"/>
            <p:cNvSpPr/>
            <p:nvPr/>
          </p:nvSpPr>
          <p:spPr>
            <a:xfrm rot="3210181">
              <a:off x="2518765" y="3404651"/>
              <a:ext cx="698019" cy="507638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2" name="Группа 91"/>
          <p:cNvGrpSpPr/>
          <p:nvPr/>
        </p:nvGrpSpPr>
        <p:grpSpPr>
          <a:xfrm rot="14313544" flipH="1">
            <a:off x="5240624" y="3952946"/>
            <a:ext cx="805888" cy="752025"/>
            <a:chOff x="1187624" y="1899143"/>
            <a:chExt cx="3000081" cy="2799564"/>
          </a:xfrm>
        </p:grpSpPr>
        <p:sp>
          <p:nvSpPr>
            <p:cNvPr id="93" name="Арка 92"/>
            <p:cNvSpPr/>
            <p:nvPr/>
          </p:nvSpPr>
          <p:spPr>
            <a:xfrm rot="6975018">
              <a:off x="1512170" y="3563517"/>
              <a:ext cx="1495991" cy="774389"/>
            </a:xfrm>
            <a:prstGeom prst="blockArc">
              <a:avLst>
                <a:gd name="adj1" fmla="val 10800000"/>
                <a:gd name="adj2" fmla="val 19778117"/>
                <a:gd name="adj3" fmla="val 10606"/>
              </a:avLst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94" name="Группа 93"/>
            <p:cNvGrpSpPr/>
            <p:nvPr/>
          </p:nvGrpSpPr>
          <p:grpSpPr>
            <a:xfrm>
              <a:off x="1187624" y="1899143"/>
              <a:ext cx="3000081" cy="1974565"/>
              <a:chOff x="3877128" y="1845354"/>
              <a:chExt cx="3000081" cy="1974565"/>
            </a:xfrm>
            <a:solidFill>
              <a:srgbClr val="FFC000"/>
            </a:solidFill>
          </p:grpSpPr>
          <p:sp>
            <p:nvSpPr>
              <p:cNvPr id="97" name="Пятно 2 96"/>
              <p:cNvSpPr/>
              <p:nvPr/>
            </p:nvSpPr>
            <p:spPr>
              <a:xfrm rot="21298167">
                <a:off x="4816743" y="1845354"/>
                <a:ext cx="1008112" cy="1885819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8" name="Пятно 2 97"/>
              <p:cNvSpPr/>
              <p:nvPr/>
            </p:nvSpPr>
            <p:spPr>
              <a:xfrm rot="17765127">
                <a:off x="4267802" y="2204265"/>
                <a:ext cx="1008112" cy="178946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8ED14B">
                      <a:shade val="30000"/>
                      <a:satMod val="115000"/>
                    </a:srgbClr>
                  </a:gs>
                  <a:gs pos="50000">
                    <a:srgbClr val="8ED14B">
                      <a:shade val="67500"/>
                      <a:satMod val="115000"/>
                    </a:srgbClr>
                  </a:gs>
                  <a:gs pos="100000">
                    <a:srgbClr val="8ED14B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9" name="Пятно 2 98"/>
              <p:cNvSpPr/>
              <p:nvPr/>
            </p:nvSpPr>
            <p:spPr>
              <a:xfrm rot="3114818">
                <a:off x="5293033" y="2235743"/>
                <a:ext cx="1008112" cy="216024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5" name="Капля 94"/>
            <p:cNvSpPr/>
            <p:nvPr/>
          </p:nvSpPr>
          <p:spPr>
            <a:xfrm rot="12569188">
              <a:off x="2100841" y="3395028"/>
              <a:ext cx="534520" cy="526885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Капля 95"/>
            <p:cNvSpPr/>
            <p:nvPr/>
          </p:nvSpPr>
          <p:spPr>
            <a:xfrm rot="3210181">
              <a:off x="2504437" y="3397428"/>
              <a:ext cx="698019" cy="543286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0" name="Группа 99"/>
          <p:cNvGrpSpPr/>
          <p:nvPr/>
        </p:nvGrpSpPr>
        <p:grpSpPr>
          <a:xfrm rot="8337254" flipH="1">
            <a:off x="1877368" y="328016"/>
            <a:ext cx="805888" cy="752025"/>
            <a:chOff x="1187624" y="1899143"/>
            <a:chExt cx="3000081" cy="2799564"/>
          </a:xfrm>
        </p:grpSpPr>
        <p:sp>
          <p:nvSpPr>
            <p:cNvPr id="101" name="Арка 100"/>
            <p:cNvSpPr/>
            <p:nvPr/>
          </p:nvSpPr>
          <p:spPr>
            <a:xfrm rot="6975018">
              <a:off x="1512170" y="3563517"/>
              <a:ext cx="1495991" cy="774389"/>
            </a:xfrm>
            <a:prstGeom prst="blockArc">
              <a:avLst>
                <a:gd name="adj1" fmla="val 10800000"/>
                <a:gd name="adj2" fmla="val 19778117"/>
                <a:gd name="adj3" fmla="val 10606"/>
              </a:avLst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102" name="Группа 101"/>
            <p:cNvGrpSpPr/>
            <p:nvPr/>
          </p:nvGrpSpPr>
          <p:grpSpPr>
            <a:xfrm>
              <a:off x="1187624" y="1899143"/>
              <a:ext cx="3000081" cy="1974565"/>
              <a:chOff x="3877128" y="1845354"/>
              <a:chExt cx="3000081" cy="1974565"/>
            </a:xfrm>
            <a:solidFill>
              <a:srgbClr val="FFC000"/>
            </a:solidFill>
          </p:grpSpPr>
          <p:sp>
            <p:nvSpPr>
              <p:cNvPr id="105" name="Пятно 2 104"/>
              <p:cNvSpPr/>
              <p:nvPr/>
            </p:nvSpPr>
            <p:spPr>
              <a:xfrm rot="21298167">
                <a:off x="4816743" y="1845354"/>
                <a:ext cx="1008112" cy="1885819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6" name="Пятно 2 105"/>
              <p:cNvSpPr/>
              <p:nvPr/>
            </p:nvSpPr>
            <p:spPr>
              <a:xfrm rot="17765127">
                <a:off x="4267802" y="2204265"/>
                <a:ext cx="1008112" cy="178946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8ED14B">
                      <a:shade val="30000"/>
                      <a:satMod val="115000"/>
                    </a:srgbClr>
                  </a:gs>
                  <a:gs pos="50000">
                    <a:srgbClr val="8ED14B">
                      <a:shade val="67500"/>
                      <a:satMod val="115000"/>
                    </a:srgbClr>
                  </a:gs>
                  <a:gs pos="100000">
                    <a:srgbClr val="8ED14B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7" name="Пятно 2 106"/>
              <p:cNvSpPr/>
              <p:nvPr/>
            </p:nvSpPr>
            <p:spPr>
              <a:xfrm rot="3114818">
                <a:off x="5293033" y="2235743"/>
                <a:ext cx="1008112" cy="216024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03" name="Капля 102"/>
            <p:cNvSpPr/>
            <p:nvPr/>
          </p:nvSpPr>
          <p:spPr>
            <a:xfrm rot="12569188">
              <a:off x="2100841" y="3395028"/>
              <a:ext cx="534520" cy="526885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Капля 103"/>
            <p:cNvSpPr/>
            <p:nvPr/>
          </p:nvSpPr>
          <p:spPr>
            <a:xfrm rot="3210181">
              <a:off x="2504437" y="3397428"/>
              <a:ext cx="698019" cy="543286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8" name="Группа 107"/>
          <p:cNvGrpSpPr/>
          <p:nvPr/>
        </p:nvGrpSpPr>
        <p:grpSpPr>
          <a:xfrm rot="14578479" flipH="1">
            <a:off x="1707928" y="4983457"/>
            <a:ext cx="805888" cy="752025"/>
            <a:chOff x="1187624" y="1899143"/>
            <a:chExt cx="3000081" cy="2799564"/>
          </a:xfrm>
        </p:grpSpPr>
        <p:sp>
          <p:nvSpPr>
            <p:cNvPr id="109" name="Арка 108"/>
            <p:cNvSpPr/>
            <p:nvPr/>
          </p:nvSpPr>
          <p:spPr>
            <a:xfrm rot="6975018">
              <a:off x="1512170" y="3563517"/>
              <a:ext cx="1495991" cy="774389"/>
            </a:xfrm>
            <a:prstGeom prst="blockArc">
              <a:avLst>
                <a:gd name="adj1" fmla="val 10800000"/>
                <a:gd name="adj2" fmla="val 19778117"/>
                <a:gd name="adj3" fmla="val 10606"/>
              </a:avLst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110" name="Группа 109"/>
            <p:cNvGrpSpPr/>
            <p:nvPr/>
          </p:nvGrpSpPr>
          <p:grpSpPr>
            <a:xfrm>
              <a:off x="1187624" y="1899143"/>
              <a:ext cx="3000081" cy="1974565"/>
              <a:chOff x="3877128" y="1845354"/>
              <a:chExt cx="3000081" cy="1974565"/>
            </a:xfrm>
            <a:solidFill>
              <a:srgbClr val="FFC000"/>
            </a:solidFill>
          </p:grpSpPr>
          <p:sp>
            <p:nvSpPr>
              <p:cNvPr id="113" name="Пятно 2 112"/>
              <p:cNvSpPr/>
              <p:nvPr/>
            </p:nvSpPr>
            <p:spPr>
              <a:xfrm rot="21298167">
                <a:off x="4816743" y="1845354"/>
                <a:ext cx="1008112" cy="1885819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4" name="Пятно 2 113"/>
              <p:cNvSpPr/>
              <p:nvPr/>
            </p:nvSpPr>
            <p:spPr>
              <a:xfrm rot="17765127">
                <a:off x="4267802" y="2204265"/>
                <a:ext cx="1008112" cy="178946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8ED14B">
                      <a:shade val="30000"/>
                      <a:satMod val="115000"/>
                    </a:srgbClr>
                  </a:gs>
                  <a:gs pos="50000">
                    <a:srgbClr val="8ED14B">
                      <a:shade val="67500"/>
                      <a:satMod val="115000"/>
                    </a:srgbClr>
                  </a:gs>
                  <a:gs pos="100000">
                    <a:srgbClr val="8ED14B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5" name="Пятно 2 114"/>
              <p:cNvSpPr/>
              <p:nvPr/>
            </p:nvSpPr>
            <p:spPr>
              <a:xfrm rot="3114818">
                <a:off x="5293033" y="2235743"/>
                <a:ext cx="1008112" cy="216024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11" name="Капля 110"/>
            <p:cNvSpPr/>
            <p:nvPr/>
          </p:nvSpPr>
          <p:spPr>
            <a:xfrm rot="12569188">
              <a:off x="2100841" y="3395028"/>
              <a:ext cx="534520" cy="526885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Капля 111"/>
            <p:cNvSpPr/>
            <p:nvPr/>
          </p:nvSpPr>
          <p:spPr>
            <a:xfrm rot="3210181">
              <a:off x="2504437" y="3397428"/>
              <a:ext cx="698019" cy="543286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3" name="Прямоугольник 82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904341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3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3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3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2609" y="1988840"/>
            <a:ext cx="1605095" cy="52322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2 –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13597" y="1931783"/>
            <a:ext cx="1689230" cy="52322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 – 2 – 2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37314" y="2873788"/>
            <a:ext cx="1606255" cy="52322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 – 2 – 1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18651" y="1929858"/>
            <a:ext cx="1609733" cy="52322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+ 1 + 3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8449" y="3389726"/>
            <a:ext cx="2233352" cy="52322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+ 1 + 1 + 1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89041" y="3389726"/>
            <a:ext cx="1726296" cy="52322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 + 1 + 1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145175" y="5645858"/>
            <a:ext cx="640742" cy="591454"/>
          </a:xfrm>
          <a:prstGeom prst="ellipse">
            <a:avLst/>
          </a:prstGeom>
          <a:solidFill>
            <a:srgbClr val="FFC00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2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431059" y="5645858"/>
            <a:ext cx="640742" cy="591454"/>
          </a:xfrm>
          <a:prstGeom prst="ellipse">
            <a:avLst/>
          </a:prstGeom>
          <a:solidFill>
            <a:srgbClr val="FFC00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4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716943" y="5645858"/>
            <a:ext cx="640742" cy="591454"/>
          </a:xfrm>
          <a:prstGeom prst="ellipse">
            <a:avLst/>
          </a:prstGeom>
          <a:solidFill>
            <a:srgbClr val="FFC00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6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002827" y="5645858"/>
            <a:ext cx="640742" cy="591454"/>
          </a:xfrm>
          <a:prstGeom prst="ellipse">
            <a:avLst/>
          </a:prstGeom>
          <a:solidFill>
            <a:srgbClr val="FFC00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5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6288711" y="5645858"/>
            <a:ext cx="640742" cy="591454"/>
          </a:xfrm>
          <a:prstGeom prst="ellipse">
            <a:avLst/>
          </a:prstGeom>
          <a:solidFill>
            <a:srgbClr val="FFC00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3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7574595" y="5645858"/>
            <a:ext cx="640742" cy="591454"/>
          </a:xfrm>
          <a:prstGeom prst="ellipse">
            <a:avLst/>
          </a:prstGeom>
          <a:solidFill>
            <a:srgbClr val="FFC00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7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4282" y="836712"/>
            <a:ext cx="8750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Ветер разбросал  Катины записи. Помоги ей навести порядок , подбери к каждому выражению его значение.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108520" y="44624"/>
            <a:ext cx="83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41. Переместительное свойство сложения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6" name="Группа 35"/>
          <p:cNvGrpSpPr/>
          <p:nvPr/>
        </p:nvGrpSpPr>
        <p:grpSpPr>
          <a:xfrm rot="7226507" flipH="1">
            <a:off x="8253442" y="5613774"/>
            <a:ext cx="805888" cy="752025"/>
            <a:chOff x="1187624" y="1899143"/>
            <a:chExt cx="3000081" cy="2799564"/>
          </a:xfrm>
        </p:grpSpPr>
        <p:sp>
          <p:nvSpPr>
            <p:cNvPr id="37" name="Арка 36"/>
            <p:cNvSpPr/>
            <p:nvPr/>
          </p:nvSpPr>
          <p:spPr>
            <a:xfrm rot="6975018">
              <a:off x="1512170" y="3563517"/>
              <a:ext cx="1495991" cy="774389"/>
            </a:xfrm>
            <a:prstGeom prst="blockArc">
              <a:avLst>
                <a:gd name="adj1" fmla="val 10800000"/>
                <a:gd name="adj2" fmla="val 19778117"/>
                <a:gd name="adj3" fmla="val 10606"/>
              </a:avLst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38" name="Группа 37"/>
            <p:cNvGrpSpPr/>
            <p:nvPr/>
          </p:nvGrpSpPr>
          <p:grpSpPr>
            <a:xfrm>
              <a:off x="1187624" y="1899143"/>
              <a:ext cx="3000081" cy="1974565"/>
              <a:chOff x="3877128" y="1845354"/>
              <a:chExt cx="3000081" cy="1974565"/>
            </a:xfrm>
            <a:solidFill>
              <a:srgbClr val="FFC000"/>
            </a:solidFill>
          </p:grpSpPr>
          <p:sp>
            <p:nvSpPr>
              <p:cNvPr id="41" name="Пятно 2 40"/>
              <p:cNvSpPr/>
              <p:nvPr/>
            </p:nvSpPr>
            <p:spPr>
              <a:xfrm rot="21298167">
                <a:off x="4816743" y="1845354"/>
                <a:ext cx="1008112" cy="1885819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2" name="Пятно 2 41"/>
              <p:cNvSpPr/>
              <p:nvPr/>
            </p:nvSpPr>
            <p:spPr>
              <a:xfrm rot="17765127">
                <a:off x="4267802" y="2204265"/>
                <a:ext cx="1008112" cy="178946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3" name="Пятно 2 42"/>
              <p:cNvSpPr/>
              <p:nvPr/>
            </p:nvSpPr>
            <p:spPr>
              <a:xfrm rot="3114818">
                <a:off x="5293033" y="2235743"/>
                <a:ext cx="1008112" cy="216024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9" name="Капля 38"/>
            <p:cNvSpPr/>
            <p:nvPr/>
          </p:nvSpPr>
          <p:spPr>
            <a:xfrm rot="12569188">
              <a:off x="2100841" y="3395028"/>
              <a:ext cx="534520" cy="526885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Капля 39"/>
            <p:cNvSpPr/>
            <p:nvPr/>
          </p:nvSpPr>
          <p:spPr>
            <a:xfrm rot="3210181">
              <a:off x="2518765" y="3404651"/>
              <a:ext cx="698019" cy="507638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4" name="Группа 43"/>
          <p:cNvGrpSpPr/>
          <p:nvPr/>
        </p:nvGrpSpPr>
        <p:grpSpPr>
          <a:xfrm rot="8337254" flipH="1">
            <a:off x="3750105" y="3577613"/>
            <a:ext cx="805888" cy="752025"/>
            <a:chOff x="1187624" y="1899143"/>
            <a:chExt cx="3000081" cy="2799564"/>
          </a:xfrm>
        </p:grpSpPr>
        <p:sp>
          <p:nvSpPr>
            <p:cNvPr id="45" name="Арка 44"/>
            <p:cNvSpPr/>
            <p:nvPr/>
          </p:nvSpPr>
          <p:spPr>
            <a:xfrm rot="6975018">
              <a:off x="1512170" y="3563517"/>
              <a:ext cx="1495991" cy="774389"/>
            </a:xfrm>
            <a:prstGeom prst="blockArc">
              <a:avLst>
                <a:gd name="adj1" fmla="val 10800000"/>
                <a:gd name="adj2" fmla="val 19778117"/>
                <a:gd name="adj3" fmla="val 10606"/>
              </a:avLst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46" name="Группа 45"/>
            <p:cNvGrpSpPr/>
            <p:nvPr/>
          </p:nvGrpSpPr>
          <p:grpSpPr>
            <a:xfrm>
              <a:off x="1187624" y="1899143"/>
              <a:ext cx="3000081" cy="1974565"/>
              <a:chOff x="3877128" y="1845354"/>
              <a:chExt cx="3000081" cy="1974565"/>
            </a:xfrm>
            <a:solidFill>
              <a:srgbClr val="FFC000"/>
            </a:solidFill>
          </p:grpSpPr>
          <p:sp>
            <p:nvSpPr>
              <p:cNvPr id="49" name="Пятно 2 48"/>
              <p:cNvSpPr/>
              <p:nvPr/>
            </p:nvSpPr>
            <p:spPr>
              <a:xfrm rot="21298167">
                <a:off x="4816743" y="1845354"/>
                <a:ext cx="1008112" cy="1885819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0" name="Пятно 2 49"/>
              <p:cNvSpPr/>
              <p:nvPr/>
            </p:nvSpPr>
            <p:spPr>
              <a:xfrm rot="17765127">
                <a:off x="4267802" y="2204265"/>
                <a:ext cx="1008112" cy="178946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8ED14B">
                      <a:shade val="30000"/>
                      <a:satMod val="115000"/>
                    </a:srgbClr>
                  </a:gs>
                  <a:gs pos="50000">
                    <a:srgbClr val="8ED14B">
                      <a:shade val="67500"/>
                      <a:satMod val="115000"/>
                    </a:srgbClr>
                  </a:gs>
                  <a:gs pos="100000">
                    <a:srgbClr val="8ED14B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1" name="Пятно 2 50"/>
              <p:cNvSpPr/>
              <p:nvPr/>
            </p:nvSpPr>
            <p:spPr>
              <a:xfrm rot="3114818">
                <a:off x="5293033" y="2235743"/>
                <a:ext cx="1008112" cy="216024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7" name="Капля 46"/>
            <p:cNvSpPr/>
            <p:nvPr/>
          </p:nvSpPr>
          <p:spPr>
            <a:xfrm rot="12569188">
              <a:off x="2100841" y="3395028"/>
              <a:ext cx="534520" cy="526885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Капля 47"/>
            <p:cNvSpPr/>
            <p:nvPr/>
          </p:nvSpPr>
          <p:spPr>
            <a:xfrm rot="3210181">
              <a:off x="2504437" y="3397428"/>
              <a:ext cx="698019" cy="543286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2" name="Группа 51"/>
          <p:cNvGrpSpPr/>
          <p:nvPr/>
        </p:nvGrpSpPr>
        <p:grpSpPr>
          <a:xfrm rot="8337254" flipH="1">
            <a:off x="471392" y="3672709"/>
            <a:ext cx="805888" cy="752025"/>
            <a:chOff x="1187624" y="1899143"/>
            <a:chExt cx="3000081" cy="2799564"/>
          </a:xfrm>
        </p:grpSpPr>
        <p:sp>
          <p:nvSpPr>
            <p:cNvPr id="53" name="Арка 52"/>
            <p:cNvSpPr/>
            <p:nvPr/>
          </p:nvSpPr>
          <p:spPr>
            <a:xfrm rot="6975018">
              <a:off x="1512170" y="3563517"/>
              <a:ext cx="1495991" cy="774389"/>
            </a:xfrm>
            <a:prstGeom prst="blockArc">
              <a:avLst>
                <a:gd name="adj1" fmla="val 10800000"/>
                <a:gd name="adj2" fmla="val 19778117"/>
                <a:gd name="adj3" fmla="val 10606"/>
              </a:avLst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54" name="Группа 53"/>
            <p:cNvGrpSpPr/>
            <p:nvPr/>
          </p:nvGrpSpPr>
          <p:grpSpPr>
            <a:xfrm>
              <a:off x="1187624" y="1899143"/>
              <a:ext cx="3000081" cy="1974565"/>
              <a:chOff x="3877128" y="1845354"/>
              <a:chExt cx="3000081" cy="1974565"/>
            </a:xfrm>
            <a:solidFill>
              <a:srgbClr val="FFC000"/>
            </a:solidFill>
          </p:grpSpPr>
          <p:sp>
            <p:nvSpPr>
              <p:cNvPr id="57" name="Пятно 2 56"/>
              <p:cNvSpPr/>
              <p:nvPr/>
            </p:nvSpPr>
            <p:spPr>
              <a:xfrm rot="21298167">
                <a:off x="4816743" y="1845354"/>
                <a:ext cx="1008112" cy="1885819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8" name="Пятно 2 57"/>
              <p:cNvSpPr/>
              <p:nvPr/>
            </p:nvSpPr>
            <p:spPr>
              <a:xfrm rot="17765127">
                <a:off x="4267802" y="2204265"/>
                <a:ext cx="1008112" cy="178946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8ED14B">
                      <a:shade val="30000"/>
                      <a:satMod val="115000"/>
                    </a:srgbClr>
                  </a:gs>
                  <a:gs pos="50000">
                    <a:srgbClr val="8ED14B">
                      <a:shade val="67500"/>
                      <a:satMod val="115000"/>
                    </a:srgbClr>
                  </a:gs>
                  <a:gs pos="100000">
                    <a:srgbClr val="8ED14B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9" name="Пятно 2 58"/>
              <p:cNvSpPr/>
              <p:nvPr/>
            </p:nvSpPr>
            <p:spPr>
              <a:xfrm rot="3114818">
                <a:off x="5293033" y="2235743"/>
                <a:ext cx="1008112" cy="216024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5" name="Капля 54"/>
            <p:cNvSpPr/>
            <p:nvPr/>
          </p:nvSpPr>
          <p:spPr>
            <a:xfrm rot="12569188">
              <a:off x="2100841" y="3395028"/>
              <a:ext cx="534520" cy="526885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Капля 55"/>
            <p:cNvSpPr/>
            <p:nvPr/>
          </p:nvSpPr>
          <p:spPr>
            <a:xfrm rot="3210181">
              <a:off x="2504437" y="3397428"/>
              <a:ext cx="698019" cy="543286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0" name="Группа 59"/>
          <p:cNvGrpSpPr/>
          <p:nvPr/>
        </p:nvGrpSpPr>
        <p:grpSpPr>
          <a:xfrm rot="8337254" flipH="1">
            <a:off x="6695546" y="3905770"/>
            <a:ext cx="805888" cy="752025"/>
            <a:chOff x="1187624" y="1899143"/>
            <a:chExt cx="3000081" cy="2799564"/>
          </a:xfrm>
        </p:grpSpPr>
        <p:sp>
          <p:nvSpPr>
            <p:cNvPr id="61" name="Арка 60"/>
            <p:cNvSpPr/>
            <p:nvPr/>
          </p:nvSpPr>
          <p:spPr>
            <a:xfrm rot="6975018">
              <a:off x="1512170" y="3563517"/>
              <a:ext cx="1495991" cy="774389"/>
            </a:xfrm>
            <a:prstGeom prst="blockArc">
              <a:avLst>
                <a:gd name="adj1" fmla="val 10800000"/>
                <a:gd name="adj2" fmla="val 19778117"/>
                <a:gd name="adj3" fmla="val 10606"/>
              </a:avLst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62" name="Группа 61"/>
            <p:cNvGrpSpPr/>
            <p:nvPr/>
          </p:nvGrpSpPr>
          <p:grpSpPr>
            <a:xfrm>
              <a:off x="1187624" y="1899143"/>
              <a:ext cx="3000081" cy="1974565"/>
              <a:chOff x="3877128" y="1845354"/>
              <a:chExt cx="3000081" cy="1974565"/>
            </a:xfrm>
            <a:solidFill>
              <a:srgbClr val="FFC000"/>
            </a:solidFill>
          </p:grpSpPr>
          <p:sp>
            <p:nvSpPr>
              <p:cNvPr id="65" name="Пятно 2 64"/>
              <p:cNvSpPr/>
              <p:nvPr/>
            </p:nvSpPr>
            <p:spPr>
              <a:xfrm rot="21298167">
                <a:off x="4816743" y="1845354"/>
                <a:ext cx="1008112" cy="1885819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Пятно 2 65"/>
              <p:cNvSpPr/>
              <p:nvPr/>
            </p:nvSpPr>
            <p:spPr>
              <a:xfrm rot="17765127">
                <a:off x="4267802" y="2204265"/>
                <a:ext cx="1008112" cy="178946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8ED14B">
                      <a:shade val="30000"/>
                      <a:satMod val="115000"/>
                    </a:srgbClr>
                  </a:gs>
                  <a:gs pos="50000">
                    <a:srgbClr val="8ED14B">
                      <a:shade val="67500"/>
                      <a:satMod val="115000"/>
                    </a:srgbClr>
                  </a:gs>
                  <a:gs pos="100000">
                    <a:srgbClr val="8ED14B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7" name="Пятно 2 66"/>
              <p:cNvSpPr/>
              <p:nvPr/>
            </p:nvSpPr>
            <p:spPr>
              <a:xfrm rot="3114818">
                <a:off x="5293033" y="2235743"/>
                <a:ext cx="1008112" cy="216024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63" name="Капля 62"/>
            <p:cNvSpPr/>
            <p:nvPr/>
          </p:nvSpPr>
          <p:spPr>
            <a:xfrm rot="12569188">
              <a:off x="2100841" y="3395028"/>
              <a:ext cx="534520" cy="526885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Капля 63"/>
            <p:cNvSpPr/>
            <p:nvPr/>
          </p:nvSpPr>
          <p:spPr>
            <a:xfrm rot="3210181">
              <a:off x="2504437" y="3397428"/>
              <a:ext cx="698019" cy="543286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2" name="Группа 91"/>
          <p:cNvGrpSpPr/>
          <p:nvPr/>
        </p:nvGrpSpPr>
        <p:grpSpPr>
          <a:xfrm rot="13376689" flipH="1">
            <a:off x="5240624" y="4337086"/>
            <a:ext cx="805888" cy="752025"/>
            <a:chOff x="1187624" y="1899143"/>
            <a:chExt cx="3000081" cy="2799564"/>
          </a:xfrm>
        </p:grpSpPr>
        <p:sp>
          <p:nvSpPr>
            <p:cNvPr id="93" name="Арка 92"/>
            <p:cNvSpPr/>
            <p:nvPr/>
          </p:nvSpPr>
          <p:spPr>
            <a:xfrm rot="6975018">
              <a:off x="1512170" y="3563517"/>
              <a:ext cx="1495991" cy="774389"/>
            </a:xfrm>
            <a:prstGeom prst="blockArc">
              <a:avLst>
                <a:gd name="adj1" fmla="val 10800000"/>
                <a:gd name="adj2" fmla="val 19778117"/>
                <a:gd name="adj3" fmla="val 10606"/>
              </a:avLst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94" name="Группа 93"/>
            <p:cNvGrpSpPr/>
            <p:nvPr/>
          </p:nvGrpSpPr>
          <p:grpSpPr>
            <a:xfrm>
              <a:off x="1187624" y="1899143"/>
              <a:ext cx="3000081" cy="1974565"/>
              <a:chOff x="3877128" y="1845354"/>
              <a:chExt cx="3000081" cy="1974565"/>
            </a:xfrm>
            <a:solidFill>
              <a:srgbClr val="FFC000"/>
            </a:solidFill>
          </p:grpSpPr>
          <p:sp>
            <p:nvSpPr>
              <p:cNvPr id="97" name="Пятно 2 96"/>
              <p:cNvSpPr/>
              <p:nvPr/>
            </p:nvSpPr>
            <p:spPr>
              <a:xfrm rot="21298167">
                <a:off x="4816743" y="1845354"/>
                <a:ext cx="1008112" cy="1885819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8" name="Пятно 2 97"/>
              <p:cNvSpPr/>
              <p:nvPr/>
            </p:nvSpPr>
            <p:spPr>
              <a:xfrm rot="17765127">
                <a:off x="4267802" y="2204265"/>
                <a:ext cx="1008112" cy="178946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8ED14B">
                      <a:shade val="30000"/>
                      <a:satMod val="115000"/>
                    </a:srgbClr>
                  </a:gs>
                  <a:gs pos="50000">
                    <a:srgbClr val="8ED14B">
                      <a:shade val="67500"/>
                      <a:satMod val="115000"/>
                    </a:srgbClr>
                  </a:gs>
                  <a:gs pos="100000">
                    <a:srgbClr val="8ED14B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9" name="Пятно 2 98"/>
              <p:cNvSpPr/>
              <p:nvPr/>
            </p:nvSpPr>
            <p:spPr>
              <a:xfrm rot="3114818">
                <a:off x="5293033" y="2235743"/>
                <a:ext cx="1008112" cy="216024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5" name="Капля 94"/>
            <p:cNvSpPr/>
            <p:nvPr/>
          </p:nvSpPr>
          <p:spPr>
            <a:xfrm rot="12569188">
              <a:off x="2100841" y="3395028"/>
              <a:ext cx="534520" cy="526885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Капля 95"/>
            <p:cNvSpPr/>
            <p:nvPr/>
          </p:nvSpPr>
          <p:spPr>
            <a:xfrm rot="3210181">
              <a:off x="2504437" y="3397428"/>
              <a:ext cx="698019" cy="543286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0" name="Группа 99"/>
          <p:cNvGrpSpPr/>
          <p:nvPr/>
        </p:nvGrpSpPr>
        <p:grpSpPr>
          <a:xfrm rot="8337254" flipH="1">
            <a:off x="1877368" y="328016"/>
            <a:ext cx="805888" cy="752025"/>
            <a:chOff x="1187624" y="1899143"/>
            <a:chExt cx="3000081" cy="2799564"/>
          </a:xfrm>
        </p:grpSpPr>
        <p:sp>
          <p:nvSpPr>
            <p:cNvPr id="101" name="Арка 100"/>
            <p:cNvSpPr/>
            <p:nvPr/>
          </p:nvSpPr>
          <p:spPr>
            <a:xfrm rot="6975018">
              <a:off x="1512170" y="3563517"/>
              <a:ext cx="1495991" cy="774389"/>
            </a:xfrm>
            <a:prstGeom prst="blockArc">
              <a:avLst>
                <a:gd name="adj1" fmla="val 10800000"/>
                <a:gd name="adj2" fmla="val 19778117"/>
                <a:gd name="adj3" fmla="val 10606"/>
              </a:avLst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102" name="Группа 101"/>
            <p:cNvGrpSpPr/>
            <p:nvPr/>
          </p:nvGrpSpPr>
          <p:grpSpPr>
            <a:xfrm>
              <a:off x="1187624" y="1899143"/>
              <a:ext cx="3000081" cy="1974565"/>
              <a:chOff x="3877128" y="1845354"/>
              <a:chExt cx="3000081" cy="1974565"/>
            </a:xfrm>
            <a:solidFill>
              <a:srgbClr val="FFC000"/>
            </a:solidFill>
          </p:grpSpPr>
          <p:sp>
            <p:nvSpPr>
              <p:cNvPr id="105" name="Пятно 2 104"/>
              <p:cNvSpPr/>
              <p:nvPr/>
            </p:nvSpPr>
            <p:spPr>
              <a:xfrm rot="21298167">
                <a:off x="4816743" y="1845354"/>
                <a:ext cx="1008112" cy="1885819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6" name="Пятно 2 105"/>
              <p:cNvSpPr/>
              <p:nvPr/>
            </p:nvSpPr>
            <p:spPr>
              <a:xfrm rot="17765127">
                <a:off x="4267802" y="2204265"/>
                <a:ext cx="1008112" cy="178946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8ED14B">
                      <a:shade val="30000"/>
                      <a:satMod val="115000"/>
                    </a:srgbClr>
                  </a:gs>
                  <a:gs pos="50000">
                    <a:srgbClr val="8ED14B">
                      <a:shade val="67500"/>
                      <a:satMod val="115000"/>
                    </a:srgbClr>
                  </a:gs>
                  <a:gs pos="100000">
                    <a:srgbClr val="8ED14B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7" name="Пятно 2 106"/>
              <p:cNvSpPr/>
              <p:nvPr/>
            </p:nvSpPr>
            <p:spPr>
              <a:xfrm rot="3114818">
                <a:off x="5293033" y="2235743"/>
                <a:ext cx="1008112" cy="216024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03" name="Капля 102"/>
            <p:cNvSpPr/>
            <p:nvPr/>
          </p:nvSpPr>
          <p:spPr>
            <a:xfrm rot="12569188">
              <a:off x="2100841" y="3395028"/>
              <a:ext cx="534520" cy="526885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Капля 103"/>
            <p:cNvSpPr/>
            <p:nvPr/>
          </p:nvSpPr>
          <p:spPr>
            <a:xfrm rot="3210181">
              <a:off x="2504437" y="3397428"/>
              <a:ext cx="698019" cy="543286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8" name="Группа 107"/>
          <p:cNvGrpSpPr/>
          <p:nvPr/>
        </p:nvGrpSpPr>
        <p:grpSpPr>
          <a:xfrm rot="13762594" flipH="1">
            <a:off x="1707928" y="4983457"/>
            <a:ext cx="805888" cy="752025"/>
            <a:chOff x="1187624" y="1899143"/>
            <a:chExt cx="3000081" cy="2799564"/>
          </a:xfrm>
        </p:grpSpPr>
        <p:sp>
          <p:nvSpPr>
            <p:cNvPr id="109" name="Арка 108"/>
            <p:cNvSpPr/>
            <p:nvPr/>
          </p:nvSpPr>
          <p:spPr>
            <a:xfrm rot="6975018">
              <a:off x="1512170" y="3563517"/>
              <a:ext cx="1495991" cy="774389"/>
            </a:xfrm>
            <a:prstGeom prst="blockArc">
              <a:avLst>
                <a:gd name="adj1" fmla="val 10800000"/>
                <a:gd name="adj2" fmla="val 19778117"/>
                <a:gd name="adj3" fmla="val 10606"/>
              </a:avLst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110" name="Группа 109"/>
            <p:cNvGrpSpPr/>
            <p:nvPr/>
          </p:nvGrpSpPr>
          <p:grpSpPr>
            <a:xfrm>
              <a:off x="1187624" y="1899143"/>
              <a:ext cx="3000081" cy="1974565"/>
              <a:chOff x="3877128" y="1845354"/>
              <a:chExt cx="3000081" cy="1974565"/>
            </a:xfrm>
            <a:solidFill>
              <a:srgbClr val="FFC000"/>
            </a:solidFill>
          </p:grpSpPr>
          <p:sp>
            <p:nvSpPr>
              <p:cNvPr id="113" name="Пятно 2 112"/>
              <p:cNvSpPr/>
              <p:nvPr/>
            </p:nvSpPr>
            <p:spPr>
              <a:xfrm rot="21298167">
                <a:off x="4816743" y="1845354"/>
                <a:ext cx="1008112" cy="1885819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4" name="Пятно 2 113"/>
              <p:cNvSpPr/>
              <p:nvPr/>
            </p:nvSpPr>
            <p:spPr>
              <a:xfrm rot="17765127">
                <a:off x="4267802" y="2204265"/>
                <a:ext cx="1008112" cy="178946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8ED14B">
                      <a:shade val="30000"/>
                      <a:satMod val="115000"/>
                    </a:srgbClr>
                  </a:gs>
                  <a:gs pos="50000">
                    <a:srgbClr val="8ED14B">
                      <a:shade val="67500"/>
                      <a:satMod val="115000"/>
                    </a:srgbClr>
                  </a:gs>
                  <a:gs pos="100000">
                    <a:srgbClr val="8ED14B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5" name="Пятно 2 114"/>
              <p:cNvSpPr/>
              <p:nvPr/>
            </p:nvSpPr>
            <p:spPr>
              <a:xfrm rot="3114818">
                <a:off x="5293033" y="2235743"/>
                <a:ext cx="1008112" cy="216024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11" name="Капля 110"/>
            <p:cNvSpPr/>
            <p:nvPr/>
          </p:nvSpPr>
          <p:spPr>
            <a:xfrm rot="12569188">
              <a:off x="2100841" y="3395028"/>
              <a:ext cx="534520" cy="526885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Капля 111"/>
            <p:cNvSpPr/>
            <p:nvPr/>
          </p:nvSpPr>
          <p:spPr>
            <a:xfrm rot="3210181">
              <a:off x="2504437" y="3397428"/>
              <a:ext cx="698019" cy="543286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олилиния 8"/>
          <p:cNvSpPr/>
          <p:nvPr/>
        </p:nvSpPr>
        <p:spPr>
          <a:xfrm>
            <a:off x="481032" y="2503357"/>
            <a:ext cx="883073" cy="3177915"/>
          </a:xfrm>
          <a:custGeom>
            <a:avLst/>
            <a:gdLst>
              <a:gd name="connsiteX0" fmla="*/ 808122 w 883073"/>
              <a:gd name="connsiteY0" fmla="*/ 0 h 3177915"/>
              <a:gd name="connsiteX1" fmla="*/ 43624 w 883073"/>
              <a:gd name="connsiteY1" fmla="*/ 869430 h 3177915"/>
              <a:gd name="connsiteX2" fmla="*/ 178535 w 883073"/>
              <a:gd name="connsiteY2" fmla="*/ 1813810 h 3177915"/>
              <a:gd name="connsiteX3" fmla="*/ 883073 w 883073"/>
              <a:gd name="connsiteY3" fmla="*/ 3177915 h 3177915"/>
              <a:gd name="connsiteX4" fmla="*/ 883073 w 883073"/>
              <a:gd name="connsiteY4" fmla="*/ 3177915 h 317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3073" h="3177915">
                <a:moveTo>
                  <a:pt x="808122" y="0"/>
                </a:moveTo>
                <a:cubicBezTo>
                  <a:pt x="478338" y="283564"/>
                  <a:pt x="148555" y="567129"/>
                  <a:pt x="43624" y="869430"/>
                </a:cubicBezTo>
                <a:cubicBezTo>
                  <a:pt x="-61307" y="1171731"/>
                  <a:pt x="38627" y="1429063"/>
                  <a:pt x="178535" y="1813810"/>
                </a:cubicBezTo>
                <a:cubicBezTo>
                  <a:pt x="318443" y="2198558"/>
                  <a:pt x="883073" y="3177915"/>
                  <a:pt x="883073" y="3177915"/>
                </a:cubicBezTo>
                <a:lnTo>
                  <a:pt x="883073" y="3177915"/>
                </a:lnTo>
              </a:path>
            </a:pathLst>
          </a:custGeom>
          <a:noFill/>
          <a:ln w="28575"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олилиния 116"/>
          <p:cNvSpPr/>
          <p:nvPr/>
        </p:nvSpPr>
        <p:spPr>
          <a:xfrm>
            <a:off x="1633928" y="2443397"/>
            <a:ext cx="2338465" cy="3327816"/>
          </a:xfrm>
          <a:custGeom>
            <a:avLst/>
            <a:gdLst>
              <a:gd name="connsiteX0" fmla="*/ 2338465 w 2338465"/>
              <a:gd name="connsiteY0" fmla="*/ 0 h 3327816"/>
              <a:gd name="connsiteX1" fmla="*/ 1693888 w 2338465"/>
              <a:gd name="connsiteY1" fmla="*/ 1738859 h 3327816"/>
              <a:gd name="connsiteX2" fmla="*/ 59961 w 2338465"/>
              <a:gd name="connsiteY2" fmla="*/ 3252865 h 3327816"/>
              <a:gd name="connsiteX3" fmla="*/ 59961 w 2338465"/>
              <a:gd name="connsiteY3" fmla="*/ 3252865 h 3327816"/>
              <a:gd name="connsiteX4" fmla="*/ 0 w 2338465"/>
              <a:gd name="connsiteY4" fmla="*/ 3327816 h 332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8465" h="3327816">
                <a:moveTo>
                  <a:pt x="2338465" y="0"/>
                </a:moveTo>
                <a:cubicBezTo>
                  <a:pt x="2206052" y="598357"/>
                  <a:pt x="2073639" y="1196715"/>
                  <a:pt x="1693888" y="1738859"/>
                </a:cubicBezTo>
                <a:cubicBezTo>
                  <a:pt x="1314137" y="2281003"/>
                  <a:pt x="59961" y="3252865"/>
                  <a:pt x="59961" y="3252865"/>
                </a:cubicBezTo>
                <a:lnTo>
                  <a:pt x="59961" y="3252865"/>
                </a:lnTo>
                <a:lnTo>
                  <a:pt x="0" y="3327816"/>
                </a:lnTo>
              </a:path>
            </a:pathLst>
          </a:custGeom>
          <a:noFill/>
          <a:ln w="28575"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олилиния 117"/>
          <p:cNvSpPr/>
          <p:nvPr/>
        </p:nvSpPr>
        <p:spPr>
          <a:xfrm>
            <a:off x="4107305" y="2443397"/>
            <a:ext cx="3102964" cy="3207895"/>
          </a:xfrm>
          <a:custGeom>
            <a:avLst/>
            <a:gdLst>
              <a:gd name="connsiteX0" fmla="*/ 3102964 w 3102964"/>
              <a:gd name="connsiteY0" fmla="*/ 0 h 3207895"/>
              <a:gd name="connsiteX1" fmla="*/ 2233534 w 3102964"/>
              <a:gd name="connsiteY1" fmla="*/ 659567 h 3207895"/>
              <a:gd name="connsiteX2" fmla="*/ 2023672 w 3102964"/>
              <a:gd name="connsiteY2" fmla="*/ 1184223 h 3207895"/>
              <a:gd name="connsiteX3" fmla="*/ 0 w 3102964"/>
              <a:gd name="connsiteY3" fmla="*/ 3207895 h 3207895"/>
              <a:gd name="connsiteX4" fmla="*/ 0 w 3102964"/>
              <a:gd name="connsiteY4" fmla="*/ 3207895 h 3207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2964" h="3207895">
                <a:moveTo>
                  <a:pt x="3102964" y="0"/>
                </a:moveTo>
                <a:cubicBezTo>
                  <a:pt x="2758190" y="231098"/>
                  <a:pt x="2413416" y="462197"/>
                  <a:pt x="2233534" y="659567"/>
                </a:cubicBezTo>
                <a:cubicBezTo>
                  <a:pt x="2053652" y="856937"/>
                  <a:pt x="2395928" y="759502"/>
                  <a:pt x="2023672" y="1184223"/>
                </a:cubicBezTo>
                <a:cubicBezTo>
                  <a:pt x="1651416" y="1608944"/>
                  <a:pt x="0" y="3207895"/>
                  <a:pt x="0" y="3207895"/>
                </a:cubicBezTo>
                <a:lnTo>
                  <a:pt x="0" y="3207895"/>
                </a:lnTo>
              </a:path>
            </a:pathLst>
          </a:custGeom>
          <a:noFill/>
          <a:ln w="28575"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олилиния 118"/>
          <p:cNvSpPr/>
          <p:nvPr/>
        </p:nvSpPr>
        <p:spPr>
          <a:xfrm>
            <a:off x="1783830" y="3387777"/>
            <a:ext cx="3127828" cy="2473377"/>
          </a:xfrm>
          <a:custGeom>
            <a:avLst/>
            <a:gdLst>
              <a:gd name="connsiteX0" fmla="*/ 3072983 w 3127828"/>
              <a:gd name="connsiteY0" fmla="*/ 0 h 2473377"/>
              <a:gd name="connsiteX1" fmla="*/ 2713219 w 3127828"/>
              <a:gd name="connsiteY1" fmla="*/ 1034321 h 2473377"/>
              <a:gd name="connsiteX2" fmla="*/ 0 w 3127828"/>
              <a:gd name="connsiteY2" fmla="*/ 2473377 h 2473377"/>
              <a:gd name="connsiteX3" fmla="*/ 0 w 3127828"/>
              <a:gd name="connsiteY3" fmla="*/ 2473377 h 2473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7828" h="2473377">
                <a:moveTo>
                  <a:pt x="3072983" y="0"/>
                </a:moveTo>
                <a:cubicBezTo>
                  <a:pt x="3149183" y="311046"/>
                  <a:pt x="3225383" y="622092"/>
                  <a:pt x="2713219" y="1034321"/>
                </a:cubicBezTo>
                <a:cubicBezTo>
                  <a:pt x="2201055" y="1446550"/>
                  <a:pt x="0" y="2473377"/>
                  <a:pt x="0" y="2473377"/>
                </a:cubicBezTo>
                <a:lnTo>
                  <a:pt x="0" y="2473377"/>
                </a:lnTo>
              </a:path>
            </a:pathLst>
          </a:custGeom>
          <a:noFill/>
          <a:ln w="28575"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олилиния 119"/>
          <p:cNvSpPr/>
          <p:nvPr/>
        </p:nvSpPr>
        <p:spPr>
          <a:xfrm>
            <a:off x="2160538" y="3942413"/>
            <a:ext cx="5619357" cy="1693889"/>
          </a:xfrm>
          <a:custGeom>
            <a:avLst/>
            <a:gdLst>
              <a:gd name="connsiteX0" fmla="*/ 132957 w 5619357"/>
              <a:gd name="connsiteY0" fmla="*/ 0 h 1693889"/>
              <a:gd name="connsiteX1" fmla="*/ 372800 w 5619357"/>
              <a:gd name="connsiteY1" fmla="*/ 449705 h 1693889"/>
              <a:gd name="connsiteX2" fmla="*/ 3295882 w 5619357"/>
              <a:gd name="connsiteY2" fmla="*/ 1169233 h 1693889"/>
              <a:gd name="connsiteX3" fmla="*/ 5619357 w 5619357"/>
              <a:gd name="connsiteY3" fmla="*/ 1693889 h 1693889"/>
              <a:gd name="connsiteX4" fmla="*/ 5619357 w 5619357"/>
              <a:gd name="connsiteY4" fmla="*/ 1693889 h 1693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19357" h="1693889">
                <a:moveTo>
                  <a:pt x="132957" y="0"/>
                </a:moveTo>
                <a:cubicBezTo>
                  <a:pt x="-10699" y="127416"/>
                  <a:pt x="-154354" y="254833"/>
                  <a:pt x="372800" y="449705"/>
                </a:cubicBezTo>
                <a:cubicBezTo>
                  <a:pt x="899954" y="644577"/>
                  <a:pt x="2421456" y="961869"/>
                  <a:pt x="3295882" y="1169233"/>
                </a:cubicBezTo>
                <a:cubicBezTo>
                  <a:pt x="4170308" y="1376597"/>
                  <a:pt x="5619357" y="1693889"/>
                  <a:pt x="5619357" y="1693889"/>
                </a:cubicBezTo>
                <a:lnTo>
                  <a:pt x="5619357" y="1693889"/>
                </a:lnTo>
              </a:path>
            </a:pathLst>
          </a:custGeom>
          <a:noFill/>
          <a:ln w="28575"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олилиния 120"/>
          <p:cNvSpPr/>
          <p:nvPr/>
        </p:nvSpPr>
        <p:spPr>
          <a:xfrm>
            <a:off x="5456420" y="3912433"/>
            <a:ext cx="2508094" cy="1798819"/>
          </a:xfrm>
          <a:custGeom>
            <a:avLst/>
            <a:gdLst>
              <a:gd name="connsiteX0" fmla="*/ 2368446 w 2508094"/>
              <a:gd name="connsiteY0" fmla="*/ 0 h 1798819"/>
              <a:gd name="connsiteX1" fmla="*/ 2248524 w 2508094"/>
              <a:gd name="connsiteY1" fmla="*/ 689547 h 1798819"/>
              <a:gd name="connsiteX2" fmla="*/ 0 w 2508094"/>
              <a:gd name="connsiteY2" fmla="*/ 1798819 h 1798819"/>
              <a:gd name="connsiteX3" fmla="*/ 0 w 2508094"/>
              <a:gd name="connsiteY3" fmla="*/ 1798819 h 1798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8094" h="1798819">
                <a:moveTo>
                  <a:pt x="2368446" y="0"/>
                </a:moveTo>
                <a:cubicBezTo>
                  <a:pt x="2505855" y="194872"/>
                  <a:pt x="2643265" y="389744"/>
                  <a:pt x="2248524" y="689547"/>
                </a:cubicBezTo>
                <a:cubicBezTo>
                  <a:pt x="1853783" y="989350"/>
                  <a:pt x="0" y="1798819"/>
                  <a:pt x="0" y="1798819"/>
                </a:cubicBezTo>
                <a:lnTo>
                  <a:pt x="0" y="1798819"/>
                </a:lnTo>
              </a:path>
            </a:pathLst>
          </a:custGeom>
          <a:noFill/>
          <a:ln w="28575"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2" name="Группа 121"/>
          <p:cNvGrpSpPr/>
          <p:nvPr/>
        </p:nvGrpSpPr>
        <p:grpSpPr>
          <a:xfrm rot="13407872" flipH="1">
            <a:off x="7181253" y="2470899"/>
            <a:ext cx="805888" cy="752025"/>
            <a:chOff x="1187624" y="1899143"/>
            <a:chExt cx="3000081" cy="2799564"/>
          </a:xfrm>
        </p:grpSpPr>
        <p:sp>
          <p:nvSpPr>
            <p:cNvPr id="123" name="Арка 122"/>
            <p:cNvSpPr/>
            <p:nvPr/>
          </p:nvSpPr>
          <p:spPr>
            <a:xfrm rot="6975018">
              <a:off x="1512170" y="3563517"/>
              <a:ext cx="1495991" cy="774389"/>
            </a:xfrm>
            <a:prstGeom prst="blockArc">
              <a:avLst>
                <a:gd name="adj1" fmla="val 10800000"/>
                <a:gd name="adj2" fmla="val 19778117"/>
                <a:gd name="adj3" fmla="val 10606"/>
              </a:avLst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124" name="Группа 123"/>
            <p:cNvGrpSpPr/>
            <p:nvPr/>
          </p:nvGrpSpPr>
          <p:grpSpPr>
            <a:xfrm>
              <a:off x="1187624" y="1899143"/>
              <a:ext cx="3000081" cy="1974565"/>
              <a:chOff x="3877128" y="1845354"/>
              <a:chExt cx="3000081" cy="1974565"/>
            </a:xfrm>
            <a:solidFill>
              <a:srgbClr val="FFC000"/>
            </a:solidFill>
          </p:grpSpPr>
          <p:sp>
            <p:nvSpPr>
              <p:cNvPr id="127" name="Пятно 2 126"/>
              <p:cNvSpPr/>
              <p:nvPr/>
            </p:nvSpPr>
            <p:spPr>
              <a:xfrm rot="21298167">
                <a:off x="4816743" y="1845354"/>
                <a:ext cx="1008112" cy="1885819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8" name="Пятно 2 127"/>
              <p:cNvSpPr/>
              <p:nvPr/>
            </p:nvSpPr>
            <p:spPr>
              <a:xfrm rot="17765127">
                <a:off x="4267802" y="2204265"/>
                <a:ext cx="1008112" cy="178946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9" name="Пятно 2 128"/>
              <p:cNvSpPr/>
              <p:nvPr/>
            </p:nvSpPr>
            <p:spPr>
              <a:xfrm rot="3114818">
                <a:off x="5293033" y="2235743"/>
                <a:ext cx="1008112" cy="2160240"/>
              </a:xfrm>
              <a:prstGeom prst="irregularSeal2">
                <a:avLst/>
              </a:prstGeom>
              <a:gradFill flip="none" rotWithShape="1">
                <a:gsLst>
                  <a:gs pos="0">
                    <a:srgbClr val="F68B32">
                      <a:shade val="30000"/>
                      <a:satMod val="115000"/>
                    </a:srgbClr>
                  </a:gs>
                  <a:gs pos="50000">
                    <a:srgbClr val="F68B32">
                      <a:shade val="67500"/>
                      <a:satMod val="115000"/>
                    </a:srgbClr>
                  </a:gs>
                  <a:gs pos="100000">
                    <a:srgbClr val="F68B32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25" name="Капля 124"/>
            <p:cNvSpPr/>
            <p:nvPr/>
          </p:nvSpPr>
          <p:spPr>
            <a:xfrm rot="12569188">
              <a:off x="2100841" y="3395028"/>
              <a:ext cx="534520" cy="526885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Капля 125"/>
            <p:cNvSpPr/>
            <p:nvPr/>
          </p:nvSpPr>
          <p:spPr>
            <a:xfrm rot="3210181">
              <a:off x="2518765" y="3404651"/>
              <a:ext cx="698019" cy="507638"/>
            </a:xfrm>
            <a:prstGeom prst="teardrop">
              <a:avLst>
                <a:gd name="adj" fmla="val 170051"/>
              </a:avLst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7127151" y="4922282"/>
            <a:ext cx="1869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ПРОВЕРЬ!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084223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7" grpId="0" animBg="1"/>
      <p:bldP spid="118" grpId="0" animBg="1"/>
      <p:bldP spid="119" grpId="0" animBg="1"/>
      <p:bldP spid="120" grpId="0" animBg="1"/>
      <p:bldP spid="1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346379" y="4117702"/>
            <a:ext cx="8676456" cy="1080120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FFC000"/>
            </a:solidFill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107" y="1916832"/>
            <a:ext cx="3629885" cy="322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695" y="2707122"/>
            <a:ext cx="890587" cy="109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9484" y="567844"/>
            <a:ext cx="9110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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корзине лежало 5 яблок. Пять ребят получили по одному яблоку, и при этом одно осталось в корзине. 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Могло ли так быть?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108520" y="44624"/>
            <a:ext cx="83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41. Переместительное свойство сложения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46" y="2986686"/>
            <a:ext cx="1026760" cy="808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64521">
            <a:off x="2113518" y="2846143"/>
            <a:ext cx="1050399" cy="827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162" y="2707122"/>
            <a:ext cx="890587" cy="109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717" y="2842625"/>
            <a:ext cx="1094951" cy="862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193388" y="5346554"/>
            <a:ext cx="8572560" cy="928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задание можно выполнить интерактивно. Для этого презентацию надо перевести в режим редактирования.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26359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071670" y="2357431"/>
            <a:ext cx="4357718" cy="1200329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ru-RU" sz="7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Спасибо!</a:t>
            </a:r>
            <a:endParaRPr lang="ru-RU" sz="7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2391</TotalTime>
  <Words>1269</Words>
  <Application>Microsoft Office PowerPoint</Application>
  <PresentationFormat>Экран (4:3)</PresentationFormat>
  <Paragraphs>282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1" baseType="lpstr">
      <vt:lpstr>Arial</vt:lpstr>
      <vt:lpstr>Arial Narrow</vt:lpstr>
      <vt:lpstr>Calibri</vt:lpstr>
      <vt:lpstr>Georgia</vt:lpstr>
      <vt:lpstr>Symbol</vt:lpstr>
      <vt:lpstr>Times New Roman</vt:lpstr>
      <vt:lpstr>Wingdings</vt:lpstr>
      <vt:lpstr>Wingdings 2</vt:lpstr>
      <vt:lpstr>Официальная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«Моя математика» 1 класс</dc:title>
  <dc:creator>Анна</dc:creator>
  <cp:lastModifiedBy>Сергей</cp:lastModifiedBy>
  <cp:revision>240</cp:revision>
  <dcterms:created xsi:type="dcterms:W3CDTF">2010-10-26T14:31:01Z</dcterms:created>
  <dcterms:modified xsi:type="dcterms:W3CDTF">2015-08-20T15:58:04Z</dcterms:modified>
</cp:coreProperties>
</file>