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8" r:id="rId2"/>
    <p:sldId id="259" r:id="rId3"/>
    <p:sldId id="260" r:id="rId4"/>
    <p:sldId id="261" r:id="rId5"/>
    <p:sldId id="262" r:id="rId6"/>
    <p:sldId id="263" r:id="rId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 autoAdjust="0"/>
    <p:restoredTop sz="94582" autoAdjust="0"/>
  </p:normalViewPr>
  <p:slideViewPr>
    <p:cSldViewPr>
      <p:cViewPr>
        <p:scale>
          <a:sx n="89" d="100"/>
          <a:sy n="89" d="100"/>
        </p:scale>
        <p:origin x="-1032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455EBC-3B97-4813-B311-C0AB27F7602B}" type="datetimeFigureOut">
              <a:rPr lang="ru-RU" smtClean="0"/>
              <a:pPr/>
              <a:t>25 февраля 2014 г.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411461-1D7B-4B41-9E5A-F52EA40B973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411461-1D7B-4B41-9E5A-F52EA40B973F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2E3530-83DF-4188-8023-662D75155A91}" type="datetimeFigureOut">
              <a:rPr lang="ru-RU"/>
              <a:pPr>
                <a:defRPr/>
              </a:pPr>
              <a:t>25 февраля 2014 г.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29384E-8D9E-4209-A642-E8186A5DC05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39A04A-BABD-4EEE-B592-6416C302D5EC}" type="datetimeFigureOut">
              <a:rPr lang="ru-RU"/>
              <a:pPr>
                <a:defRPr/>
              </a:pPr>
              <a:t>25 февраля 2014 г.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D6A50C-EC4A-4699-ABE4-77495047A9D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83E30C-C8A9-4A45-A1E8-428CC9D2994A}" type="datetimeFigureOut">
              <a:rPr lang="ru-RU"/>
              <a:pPr>
                <a:defRPr/>
              </a:pPr>
              <a:t>25 февраля 2014 г.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7B179C-51B4-417C-B916-8FF7B2C0D59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D66FB3-5D7F-4F21-85F2-18673BFA011F}" type="datetimeFigureOut">
              <a:rPr lang="ru-RU"/>
              <a:pPr>
                <a:defRPr/>
              </a:pPr>
              <a:t>25 февраля 2014 г.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4502DE-5093-478F-BBFB-0BB5830746D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20806C-BAB2-4281-B647-E1397B7AF0F9}" type="datetimeFigureOut">
              <a:rPr lang="ru-RU"/>
              <a:pPr>
                <a:defRPr/>
              </a:pPr>
              <a:t>25 февраля 2014 г.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585B31-1DF5-4C92-A8CB-D078F0657A7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FC4659-4539-42D6-88E7-5077DEAE6916}" type="datetimeFigureOut">
              <a:rPr lang="ru-RU"/>
              <a:pPr>
                <a:defRPr/>
              </a:pPr>
              <a:t>25 февраля 2014 г.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AADB25-A93D-4091-81C9-D995815B4BA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2E69DF-A96E-4F11-9AB6-174914D90134}" type="datetimeFigureOut">
              <a:rPr lang="ru-RU"/>
              <a:pPr>
                <a:defRPr/>
              </a:pPr>
              <a:t>25 февраля 2014 г.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3180B2-F79C-4867-90F4-D647B6F99A2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EB86B9-604F-4D77-BA45-378ED310F21D}" type="datetimeFigureOut">
              <a:rPr lang="ru-RU"/>
              <a:pPr>
                <a:defRPr/>
              </a:pPr>
              <a:t>25 февраля 2014 г.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8228F9-C7AD-4354-836E-4E5CD7E958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3ADA6C-E24E-413C-BDD8-5E051F845EC0}" type="datetimeFigureOut">
              <a:rPr lang="ru-RU"/>
              <a:pPr>
                <a:defRPr/>
              </a:pPr>
              <a:t>25 февраля 2014 г.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033ADA-777D-423D-966E-4D9E4EF82E7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755DCE-91F0-4398-8B14-E2C5F332B036}" type="datetimeFigureOut">
              <a:rPr lang="ru-RU"/>
              <a:pPr>
                <a:defRPr/>
              </a:pPr>
              <a:t>25 февраля 2014 г.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1E809F-FEC7-4A62-AB10-D40E115441B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E9D129-551A-4CC1-8825-28132BB01420}" type="datetimeFigureOut">
              <a:rPr lang="ru-RU"/>
              <a:pPr>
                <a:defRPr/>
              </a:pPr>
              <a:t>25 февраля 2014 г.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E7589F-E16E-4D22-A154-5331B517D4F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600678F-A3E6-423B-B908-6B4BE18B7B7B}" type="datetimeFigureOut">
              <a:rPr lang="ru-RU"/>
              <a:pPr>
                <a:defRPr/>
              </a:pPr>
              <a:t>25 февраля 2014 г.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6168565-41F3-44D6-B2B9-DF70ECCCA58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>
          <a:xfrm>
            <a:off x="500063" y="548680"/>
            <a:ext cx="8229600" cy="4032448"/>
          </a:xfrm>
        </p:spPr>
        <p:txBody>
          <a:bodyPr/>
          <a:lstStyle/>
          <a:p>
            <a:r>
              <a:rPr lang="ru-RU" sz="3200" b="1" dirty="0" smtClean="0"/>
              <a:t>Физическая культура в странах Древнего Востока:</a:t>
            </a:r>
            <a:br>
              <a:rPr lang="ru-RU" sz="3200" b="1" dirty="0" smtClean="0"/>
            </a:br>
            <a:r>
              <a:rPr lang="ru-RU" sz="3200" b="1" dirty="0" smtClean="0"/>
              <a:t>Вавилоне, Египте, Индии, Китае, Персии.</a:t>
            </a:r>
            <a:r>
              <a:rPr lang="ru-RU" sz="4000" b="1" dirty="0" smtClean="0">
                <a:solidFill>
                  <a:srgbClr val="7030A0"/>
                </a:solidFill>
              </a:rPr>
              <a:t/>
            </a:r>
            <a:br>
              <a:rPr lang="ru-RU" sz="4000" b="1" dirty="0" smtClean="0">
                <a:solidFill>
                  <a:srgbClr val="7030A0"/>
                </a:solidFill>
              </a:rPr>
            </a:br>
            <a:endParaRPr lang="ru-RU" sz="4000" b="1" i="1" dirty="0" smtClean="0">
              <a:solidFill>
                <a:srgbClr val="C0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283968" y="5949280"/>
            <a:ext cx="4464496" cy="7200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 smtClean="0">
                <a:solidFill>
                  <a:schemeClr val="tx1"/>
                </a:solidFill>
                <a:cs typeface="Arial" charset="0"/>
              </a:rPr>
              <a:t>Выполнил: ученик 5 «А» класса МАОУ МБЛ</a:t>
            </a:r>
          </a:p>
          <a:p>
            <a:pPr algn="ctr"/>
            <a:r>
              <a:rPr lang="ru-RU" sz="1600" b="1" dirty="0" smtClean="0">
                <a:solidFill>
                  <a:schemeClr val="tx1"/>
                </a:solidFill>
                <a:cs typeface="Arial" charset="0"/>
              </a:rPr>
              <a:t>Удалов Богдан</a:t>
            </a:r>
            <a:r>
              <a:rPr lang="ru-RU" sz="1600" b="1" dirty="0" smtClean="0">
                <a:solidFill>
                  <a:schemeClr val="tx1"/>
                </a:solidFill>
                <a:cs typeface="Arial" charset="0"/>
              </a:rPr>
              <a:t>.</a:t>
            </a:r>
          </a:p>
          <a:p>
            <a:pPr algn="ctr"/>
            <a:r>
              <a:rPr lang="ru-RU" sz="1600" b="1" dirty="0" smtClean="0">
                <a:solidFill>
                  <a:schemeClr val="tx1"/>
                </a:solidFill>
                <a:cs typeface="Arial" charset="0"/>
              </a:rPr>
              <a:t>Г. Саратов</a:t>
            </a:r>
            <a:endParaRPr lang="ru-RU" sz="1600" b="1" dirty="0">
              <a:solidFill>
                <a:schemeClr val="tx1"/>
              </a:solidFill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3096344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FF0000"/>
                </a:solidFill>
                <a:cs typeface="Arial" pitchFamily="34" charset="0"/>
              </a:rPr>
              <a:t>Из истории спорта</a:t>
            </a:r>
            <a:br>
              <a:rPr lang="ru-RU" b="1" dirty="0" smtClean="0">
                <a:solidFill>
                  <a:srgbClr val="FF0000"/>
                </a:solidFill>
                <a:cs typeface="Arial" pitchFamily="34" charset="0"/>
              </a:rPr>
            </a:br>
            <a:r>
              <a:rPr lang="en-US" sz="2000" b="1" dirty="0" smtClean="0"/>
              <a:t>Сведения о физической культуре в данных государствах носят разрозненный характер, не представляя целостной картины. Первоначально, в период формирования отдельных государств, участие в развитии физической культуры принимало и свободное сельское население, из которого набиралась армия. Однако позже к участию в состязаниях и ритуальных танцах они уже не допускались. Это становилось привилегией господствующей верхушки государства, так как физические упражнения служили военным и культовым целям. Танцы представляли собой сложные движения, включавшие акробатические</a:t>
            </a:r>
            <a:r>
              <a:rPr lang="ru-RU" sz="2000" b="1" dirty="0" smtClean="0"/>
              <a:t> упражнения.</a:t>
            </a:r>
            <a:r>
              <a:rPr lang="en-US" sz="2000" b="1" dirty="0" smtClean="0"/>
              <a:t> </a:t>
            </a:r>
            <a:endParaRPr lang="ru-RU" sz="2000" b="1" dirty="0"/>
          </a:p>
        </p:txBody>
      </p:sp>
      <p:sp>
        <p:nvSpPr>
          <p:cNvPr id="16387" name="Содержимое 2"/>
          <p:cNvSpPr>
            <a:spLocks noGrp="1"/>
          </p:cNvSpPr>
          <p:nvPr>
            <p:ph idx="1"/>
          </p:nvPr>
        </p:nvSpPr>
        <p:spPr>
          <a:xfrm>
            <a:off x="457200" y="5085184"/>
            <a:ext cx="8229600" cy="1040979"/>
          </a:xfrm>
        </p:spPr>
        <p:txBody>
          <a:bodyPr/>
          <a:lstStyle/>
          <a:p>
            <a:pPr algn="just">
              <a:lnSpc>
                <a:spcPct val="80000"/>
              </a:lnSpc>
              <a:buFont typeface="Arial" charset="0"/>
              <a:buNone/>
              <a:tabLst>
                <a:tab pos="452438" algn="l"/>
              </a:tabLst>
            </a:pPr>
            <a:r>
              <a:rPr lang="ru-RU" sz="3400" b="1" dirty="0" smtClean="0">
                <a:solidFill>
                  <a:srgbClr val="000099"/>
                </a:solidFill>
                <a:latin typeface="Arial" charset="0"/>
                <a:cs typeface="Arial" charset="0"/>
              </a:rPr>
              <a:t>			</a:t>
            </a:r>
            <a:endParaRPr lang="ru-RU" dirty="0" smtClean="0"/>
          </a:p>
        </p:txBody>
      </p:sp>
      <p:sp>
        <p:nvSpPr>
          <p:cNvPr id="16388" name="Прямоугольник 3"/>
          <p:cNvSpPr>
            <a:spLocks noChangeArrowheads="1"/>
          </p:cNvSpPr>
          <p:nvPr/>
        </p:nvSpPr>
        <p:spPr bwMode="auto">
          <a:xfrm>
            <a:off x="571500" y="1071563"/>
            <a:ext cx="8001000" cy="3877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80000"/>
              </a:lnSpc>
            </a:pPr>
            <a:endParaRPr lang="ru-RU" sz="2400" dirty="0">
              <a:cs typeface="Arial" charset="0"/>
            </a:endParaRPr>
          </a:p>
        </p:txBody>
      </p:sp>
      <p:pic>
        <p:nvPicPr>
          <p:cNvPr id="9218" name="Picture 2" descr="http://www.gutenberg.org/files/17289/17289-h/images/018_l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23728" y="3789040"/>
            <a:ext cx="5040560" cy="29249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500" y="332656"/>
            <a:ext cx="8229600" cy="953219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FF0000"/>
                </a:solidFill>
                <a:cs typeface="Arial" pitchFamily="34" charset="0"/>
              </a:rPr>
              <a:t>Из истории</a:t>
            </a:r>
            <a:r>
              <a:rPr lang="ru-RU" b="1" dirty="0" smtClean="0">
                <a:solidFill>
                  <a:srgbClr val="C00000"/>
                </a:solidFill>
                <a:cs typeface="Arial" pitchFamily="34" charset="0"/>
              </a:rPr>
              <a:t> </a:t>
            </a:r>
            <a:r>
              <a:rPr lang="ru-RU" b="1" dirty="0" smtClean="0">
                <a:solidFill>
                  <a:srgbClr val="FF0000"/>
                </a:solidFill>
                <a:cs typeface="Arial" pitchFamily="34" charset="0"/>
              </a:rPr>
              <a:t>спорта</a:t>
            </a:r>
            <a:r>
              <a:rPr lang="ru-RU" b="1" i="1" dirty="0" smtClean="0">
                <a:solidFill>
                  <a:srgbClr val="C00000"/>
                </a:solidFill>
                <a:cs typeface="Arial" pitchFamily="34" charset="0"/>
              </a:rPr>
              <a:t/>
            </a:r>
            <a:br>
              <a:rPr lang="ru-RU" b="1" i="1" dirty="0" smtClean="0">
                <a:solidFill>
                  <a:srgbClr val="C00000"/>
                </a:solidFill>
                <a:cs typeface="Arial" pitchFamily="34" charset="0"/>
              </a:rPr>
            </a:br>
            <a:endParaRPr lang="ru-RU" i="1" dirty="0">
              <a:solidFill>
                <a:srgbClr val="C00000"/>
              </a:solidFill>
            </a:endParaRPr>
          </a:p>
        </p:txBody>
      </p:sp>
      <p:sp>
        <p:nvSpPr>
          <p:cNvPr id="17411" name="Содержимое 2"/>
          <p:cNvSpPr>
            <a:spLocks noGrp="1"/>
          </p:cNvSpPr>
          <p:nvPr>
            <p:ph idx="1"/>
          </p:nvPr>
        </p:nvSpPr>
        <p:spPr>
          <a:xfrm>
            <a:off x="323528" y="1052736"/>
            <a:ext cx="8280920" cy="2952328"/>
          </a:xfrm>
        </p:spPr>
        <p:txBody>
          <a:bodyPr/>
          <a:lstStyle/>
          <a:p>
            <a:pPr algn="just">
              <a:lnSpc>
                <a:spcPct val="80000"/>
              </a:lnSpc>
              <a:buNone/>
              <a:tabLst>
                <a:tab pos="452438" algn="l"/>
              </a:tabLst>
            </a:pPr>
            <a:r>
              <a:rPr lang="ru-RU" sz="2800" dirty="0" smtClean="0">
                <a:latin typeface="+mj-lt"/>
              </a:rPr>
              <a:t>Из различных источников было установлено, что в Месопотамии изготавливали палки из очищенного стержня листа финиковой пальмы, в дальнейшем служившие для игры в мяч с битой, а затем и в конное поло.</a:t>
            </a:r>
          </a:p>
          <a:p>
            <a:pPr algn="just">
              <a:lnSpc>
                <a:spcPct val="80000"/>
              </a:lnSpc>
              <a:buNone/>
              <a:tabLst>
                <a:tab pos="452438" algn="l"/>
              </a:tabLst>
            </a:pPr>
            <a:endParaRPr lang="ru-RU" dirty="0" smtClean="0"/>
          </a:p>
        </p:txBody>
      </p:sp>
      <p:pic>
        <p:nvPicPr>
          <p:cNvPr id="8194" name="Picture 2" descr="http://blackver.com/pictures/pages/projects/black_eyed_balls/golf/egypt-golf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15816" y="3284984"/>
            <a:ext cx="2952328" cy="29523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1"/>
          <p:cNvSpPr>
            <a:spLocks noGrp="1"/>
          </p:cNvSpPr>
          <p:nvPr>
            <p:ph type="title"/>
          </p:nvPr>
        </p:nvSpPr>
        <p:spPr>
          <a:xfrm>
            <a:off x="500063" y="285750"/>
            <a:ext cx="8229600" cy="1143000"/>
          </a:xfrm>
        </p:spPr>
        <p:txBody>
          <a:bodyPr/>
          <a:lstStyle/>
          <a:p>
            <a:r>
              <a:rPr lang="ru-RU" sz="4000" b="1" dirty="0" smtClean="0">
                <a:solidFill>
                  <a:srgbClr val="FF0000"/>
                </a:solidFill>
              </a:rPr>
              <a:t>Из истории спорта</a:t>
            </a:r>
          </a:p>
        </p:txBody>
      </p:sp>
      <p:sp>
        <p:nvSpPr>
          <p:cNvPr id="7169" name="Rectangle 1"/>
          <p:cNvSpPr>
            <a:spLocks noChangeArrowheads="1"/>
          </p:cNvSpPr>
          <p:nvPr/>
        </p:nvSpPr>
        <p:spPr bwMode="auto">
          <a:xfrm>
            <a:off x="539552" y="1162020"/>
            <a:ext cx="5688632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Этому же району принадлежит самый древний памятник культа борьбы на поясах, в основе которой лежали боевые приемы пленения противника, – бронзовая статуя, изготовленная примерно в 2800 году до н.э. (сейчас она выставлена в Багдадском музее).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</p:txBody>
      </p:sp>
      <p:pic>
        <p:nvPicPr>
          <p:cNvPr id="7" name="Рисунок 6" descr="http://edu.grsu.by/books/ist_sporta/images/sampledata/risunki/glava_1/3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16216" y="1484784"/>
            <a:ext cx="2376264" cy="482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dirty="0" smtClean="0">
                <a:solidFill>
                  <a:srgbClr val="FF0000"/>
                </a:solidFill>
              </a:rPr>
              <a:t>Из истории спорта</a:t>
            </a:r>
          </a:p>
        </p:txBody>
      </p:sp>
      <p:sp>
        <p:nvSpPr>
          <p:cNvPr id="19459" name="Содержимое 2"/>
          <p:cNvSpPr>
            <a:spLocks noGrp="1"/>
          </p:cNvSpPr>
          <p:nvPr>
            <p:ph idx="1"/>
          </p:nvPr>
        </p:nvSpPr>
        <p:spPr>
          <a:xfrm>
            <a:off x="428625" y="1285875"/>
            <a:ext cx="8229600" cy="1999109"/>
          </a:xfrm>
        </p:spPr>
        <p:txBody>
          <a:bodyPr/>
          <a:lstStyle/>
          <a:p>
            <a:pPr>
              <a:buNone/>
            </a:pPr>
            <a:r>
              <a:rPr lang="ru-RU" sz="2800" dirty="0" smtClean="0">
                <a:latin typeface="+mj-lt"/>
              </a:rPr>
              <a:t>О развитии физической культуры Вавилона свидетельствуют терракотовые изображения охоты, загона животных, стрельбы из лука, кулачного боя и состязания на колесницах.</a:t>
            </a:r>
          </a:p>
          <a:p>
            <a:pPr>
              <a:buNone/>
            </a:pPr>
            <a:endParaRPr lang="ru-RU" sz="2400" dirty="0" smtClean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pic>
        <p:nvPicPr>
          <p:cNvPr id="4" name="Рисунок 3" descr="http://edu.grsu.by/books/ist_sporta/images/sampledata/risunki/glava_1/4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3429000"/>
            <a:ext cx="7272808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dirty="0" smtClean="0">
                <a:solidFill>
                  <a:srgbClr val="FF0000"/>
                </a:solidFill>
              </a:rPr>
              <a:t>Из истории спорта</a:t>
            </a:r>
          </a:p>
        </p:txBody>
      </p:sp>
      <p:sp>
        <p:nvSpPr>
          <p:cNvPr id="20483" name="Содержимое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018186"/>
          </a:xfrm>
        </p:spPr>
        <p:txBody>
          <a:bodyPr/>
          <a:lstStyle/>
          <a:p>
            <a:pPr>
              <a:buNone/>
            </a:pPr>
            <a:r>
              <a:rPr lang="ru-RU" sz="2400" dirty="0" smtClean="0">
                <a:latin typeface="+mj-lt"/>
              </a:rPr>
              <a:t>Значительную роль в развитии культуры Ближнего Востока, в том числе и физической культуры, сыграло изобретение в начале II тысячелетия до н.э. колесницы на конной тяге. Она представляла собой легкую и быструю боевую повозку с применением оси.</a:t>
            </a:r>
            <a:r>
              <a:rPr lang="ru-RU" sz="2400" dirty="0" smtClean="0"/>
              <a:t> </a:t>
            </a:r>
          </a:p>
          <a:p>
            <a:pPr>
              <a:buNone/>
            </a:pPr>
            <a:r>
              <a:rPr lang="ru-RU" sz="2400" dirty="0" smtClean="0"/>
              <a:t> </a:t>
            </a:r>
          </a:p>
          <a:p>
            <a:pPr>
              <a:buNone/>
            </a:pPr>
            <a:endParaRPr lang="ru-RU" sz="2400" dirty="0" smtClean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pic>
        <p:nvPicPr>
          <p:cNvPr id="5122" name="Picture 2" descr="http://www.toptenz.net/wp-content/uploads/2009/08/govt04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7704" y="3645024"/>
            <a:ext cx="5534025" cy="295160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308</TotalTime>
  <Words>180</Words>
  <Application>Microsoft Office PowerPoint</Application>
  <PresentationFormat>Экран (4:3)</PresentationFormat>
  <Paragraphs>16</Paragraphs>
  <Slides>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Физическая культура в странах Древнего Востока: Вавилоне, Египте, Индии, Китае, Персии. </vt:lpstr>
      <vt:lpstr>Из истории спорта Сведения о физической культуре в данных государствах носят разрозненный характер, не представляя целостной картины. Первоначально, в период формирования отдельных государств, участие в развитии физической культуры принимало и свободное сельское население, из которого набиралась армия. Однако позже к участию в состязаниях и ритуальных танцах они уже не допускались. Это становилось привилегией господствующей верхушки государства, так как физические упражнения служили военным и культовым целям. Танцы представляли собой сложные движения, включавшие акробатические упражнения. </vt:lpstr>
      <vt:lpstr>Из истории спорта </vt:lpstr>
      <vt:lpstr>Из истории спорта</vt:lpstr>
      <vt:lpstr>Из истории спорта</vt:lpstr>
      <vt:lpstr>Из истории спорта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Вова</dc:creator>
  <cp:lastModifiedBy>topik</cp:lastModifiedBy>
  <cp:revision>51</cp:revision>
  <dcterms:created xsi:type="dcterms:W3CDTF">2013-03-17T09:28:39Z</dcterms:created>
  <dcterms:modified xsi:type="dcterms:W3CDTF">2014-02-25T07:49:02Z</dcterms:modified>
</cp:coreProperties>
</file>