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66" r:id="rId3"/>
    <p:sldId id="273" r:id="rId4"/>
    <p:sldId id="272" r:id="rId5"/>
    <p:sldId id="274" r:id="rId6"/>
    <p:sldId id="267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0023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56235-C3C3-434D-965C-B104BADB525A}" type="datetimeFigureOut">
              <a:rPr lang="ru-RU" smtClean="0"/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C300D-6A32-420E-9713-C48D43467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63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C300D-6A32-420E-9713-C48D4346792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947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426193"/>
            <a:ext cx="7000924" cy="24314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Урок №17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Подготовка к решению задач. Выбор схемы. Продуктивное повторение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28794" y="857232"/>
            <a:ext cx="528641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Выполни действия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6929454" y="6000768"/>
            <a:ext cx="857256" cy="428628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286644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571604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857488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143372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5429256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6715140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857224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58082" y="2571744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71604" y="2071678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57488" y="2071678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+4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0496" y="2068289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-30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86380" y="2071678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-40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43702" y="2068289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43108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0430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4876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43636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57224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143108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428992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714876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000760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286644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1571604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2857488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4143372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5429256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6715140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857224" y="4500570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83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86644" y="4500570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00166" y="3915795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+6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14612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-60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143372" y="3987233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86380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+50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72264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+4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43108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89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28992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14876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00760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47" grpId="0"/>
      <p:bldP spid="48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5720" y="357166"/>
            <a:ext cx="8501122" cy="6286544"/>
          </a:xfrm>
          <a:prstGeom prst="roundRect">
            <a:avLst>
              <a:gd name="adj" fmla="val 20995"/>
            </a:avLst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сканирование002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5400000">
            <a:off x="2175994" y="-818728"/>
            <a:ext cx="4786349" cy="82811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5852" y="33454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14480" y="33454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43108" y="33454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71736" y="33454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28926" y="335756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57554" y="335756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786182" y="335756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14810" y="33454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32861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00628" y="32861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429256" y="32861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786446" y="32861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15074" y="32861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285852" y="3286124"/>
            <a:ext cx="5286412" cy="5000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071538" y="51313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500166" y="51313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928794" y="51313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357422" y="51313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14612" y="51435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143240" y="51435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571868" y="51435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000496" y="51313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357686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786314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214942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572132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</a:t>
            </a:r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000760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</a:t>
            </a:r>
            <a:endParaRPr lang="ru-RU" b="1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1538" y="5072074"/>
            <a:ext cx="6572296" cy="5000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6429388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</a:t>
            </a:r>
            <a:endParaRPr lang="ru-RU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858016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</a:t>
            </a:r>
            <a:endParaRPr lang="ru-RU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7286644" y="507207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01122" cy="6286544"/>
          </a:xfrm>
          <a:prstGeom prst="roundRect">
            <a:avLst>
              <a:gd name="adj" fmla="val 20995"/>
            </a:avLst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сканирование002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5400000">
            <a:off x="3250395" y="-1964571"/>
            <a:ext cx="2643208" cy="8286809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rot="5400000">
            <a:off x="5715008" y="2928934"/>
            <a:ext cx="500066" cy="5000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>
            <a:off x="5286380" y="2928934"/>
            <a:ext cx="500066" cy="5000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4929190" y="2928934"/>
            <a:ext cx="500066" cy="5000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2857488" y="2928934"/>
            <a:ext cx="2071702" cy="7143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4214818"/>
            <a:ext cx="2357453" cy="1357322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сканирование0024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714349" y="4572008"/>
            <a:ext cx="2071702" cy="8572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285852" y="4286256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8 игр.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928662" y="4929198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 запас.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714744" y="4214818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8 – 3 = 5 (игр.)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714744" y="4906044"/>
            <a:ext cx="50006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в команде 5 основных игроков.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уга 27"/>
          <p:cNvSpPr/>
          <p:nvPr/>
        </p:nvSpPr>
        <p:spPr>
          <a:xfrm rot="7950759">
            <a:off x="2970136" y="3683666"/>
            <a:ext cx="846274" cy="677897"/>
          </a:xfrm>
          <a:prstGeom prst="arc">
            <a:avLst>
              <a:gd name="adj1" fmla="val 16200000"/>
              <a:gd name="adj2" fmla="val 129438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28596" y="2617769"/>
            <a:ext cx="8215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6800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Обозначь отрезком длину ручки на каждом рисунке </a:t>
            </a:r>
          </a:p>
          <a:p>
            <a:pPr algn="ctr"/>
            <a:r>
              <a:rPr lang="ru-RU" sz="2800" dirty="0" smtClean="0">
                <a:solidFill>
                  <a:srgbClr val="6800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отметь дугой 3 см.</a:t>
            </a:r>
            <a:endParaRPr lang="ru-RU" sz="2800" dirty="0">
              <a:solidFill>
                <a:srgbClr val="6800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428604"/>
            <a:ext cx="7215238" cy="523220"/>
          </a:xfrm>
          <a:prstGeom prst="rect">
            <a:avLst/>
          </a:prstGeom>
          <a:noFill/>
          <a:ln>
            <a:solidFill>
              <a:srgbClr val="6800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Длина кисточки больше длины ручки на 3 см.</a:t>
            </a:r>
            <a:endParaRPr lang="ru-RU" sz="28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428728" y="4196042"/>
            <a:ext cx="214314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428728" y="4980272"/>
            <a:ext cx="278608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429256" y="4196042"/>
            <a:ext cx="214314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429256" y="4981860"/>
            <a:ext cx="142876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4072728" y="4481794"/>
            <a:ext cx="142876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57224" y="383885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К.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57752" y="4663071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К.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857224" y="4663071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Р.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57752" y="391029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Р.</a:t>
            </a:r>
            <a:endParaRPr lang="ru-RU" sz="2400" dirty="0"/>
          </a:p>
        </p:txBody>
      </p:sp>
      <p:sp>
        <p:nvSpPr>
          <p:cNvPr id="16" name="Блок-схема: узел 15"/>
          <p:cNvSpPr/>
          <p:nvPr/>
        </p:nvSpPr>
        <p:spPr>
          <a:xfrm>
            <a:off x="1357290" y="412460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3500430" y="412460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1357290" y="4910422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5357818" y="412460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5357818" y="4910422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/>
          <p:nvPr/>
        </p:nvSpPr>
        <p:spPr>
          <a:xfrm>
            <a:off x="6715140" y="4910422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>
            <a:stCxn id="16" idx="4"/>
            <a:endCxn id="18" idx="0"/>
          </p:cNvCxnSpPr>
          <p:nvPr/>
        </p:nvCxnSpPr>
        <p:spPr>
          <a:xfrm rot="5400000">
            <a:off x="1107257" y="4588951"/>
            <a:ext cx="642942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2643968" y="4623876"/>
            <a:ext cx="714380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Блок-схема: узел 26"/>
          <p:cNvSpPr/>
          <p:nvPr/>
        </p:nvSpPr>
        <p:spPr>
          <a:xfrm>
            <a:off x="2928926" y="4910422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3000364" y="4410356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 см</a:t>
            </a:r>
            <a:endParaRPr lang="ru-RU" sz="2400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5400000">
            <a:off x="5106991" y="4588157"/>
            <a:ext cx="642942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5930116" y="4552438"/>
            <a:ext cx="714380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Дуга 31"/>
          <p:cNvSpPr/>
          <p:nvPr/>
        </p:nvSpPr>
        <p:spPr>
          <a:xfrm rot="18834666">
            <a:off x="6233031" y="4824445"/>
            <a:ext cx="589365" cy="547920"/>
          </a:xfrm>
          <a:prstGeom prst="arc">
            <a:avLst>
              <a:gd name="adj1" fmla="val 15211975"/>
              <a:gd name="adj2" fmla="val 856956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/>
          <p:cNvSpPr/>
          <p:nvPr/>
        </p:nvSpPr>
        <p:spPr>
          <a:xfrm>
            <a:off x="6215074" y="4154069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6286512" y="4338918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 см</a:t>
            </a:r>
            <a:endParaRPr lang="ru-RU" sz="2400" dirty="0"/>
          </a:p>
        </p:txBody>
      </p:sp>
      <p:pic>
        <p:nvPicPr>
          <p:cNvPr id="35" name="Рисунок 34" descr="1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4480" y="1142984"/>
            <a:ext cx="2207494" cy="1447798"/>
          </a:xfrm>
          <a:prstGeom prst="rect">
            <a:avLst/>
          </a:prstGeom>
        </p:spPr>
      </p:pic>
      <p:pic>
        <p:nvPicPr>
          <p:cNvPr id="37" name="Рисунок 36" descr="post-2483-1289812209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096453">
            <a:off x="4990963" y="291614"/>
            <a:ext cx="2849299" cy="2903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9" grpId="0"/>
      <p:bldP spid="32" grpId="0" animBg="1"/>
      <p:bldP spid="33" grpId="0" animBg="1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572264" y="5000636"/>
            <a:ext cx="2071702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5000636"/>
            <a:ext cx="2071701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339563" y="5000636"/>
            <a:ext cx="2000264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0736" y="5000636"/>
            <a:ext cx="1857388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85852" y="357166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6800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Решите задачи, подберите к ним схемы</a:t>
            </a:r>
            <a:endParaRPr lang="ru-RU" sz="2800" dirty="0">
              <a:solidFill>
                <a:srgbClr val="6800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Рисунок 3" descr="сканирование0024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10736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5" name="Рисунок 4" descr="сканирование0024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6572264" y="5214950"/>
            <a:ext cx="2071702" cy="8572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034" y="1000108"/>
            <a:ext cx="8072494" cy="954107"/>
          </a:xfrm>
          <a:prstGeom prst="rect">
            <a:avLst/>
          </a:prstGeom>
          <a:noFill/>
          <a:ln>
            <a:solidFill>
              <a:srgbClr val="6800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Масса ящика с гвоздями 12 кг, а гвоздей – 10 кг. Какова масса пустого ящика?</a:t>
            </a:r>
            <a:endParaRPr lang="ru-RU" sz="2800" dirty="0"/>
          </a:p>
        </p:txBody>
      </p:sp>
      <p:pic>
        <p:nvPicPr>
          <p:cNvPr id="10" name="Рисунок 9" descr="сканирование0024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2339563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1" name="Рисунок 10" descr="сканирование0024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429125" y="4929198"/>
            <a:ext cx="2071702" cy="12144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357686" y="3286124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12 кг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929058" y="3786190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10 кг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57158" y="2000240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680023"/>
                </a:solidFill>
              </a:rPr>
              <a:t>12 – 10 = 2(кг)</a:t>
            </a:r>
            <a:endParaRPr lang="ru-RU" sz="2800" b="1" dirty="0">
              <a:solidFill>
                <a:srgbClr val="68002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2500306"/>
            <a:ext cx="742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</a:t>
            </a:r>
            <a:r>
              <a:rPr lang="ru-RU" sz="2800" b="1" dirty="0" smtClean="0">
                <a:solidFill>
                  <a:srgbClr val="680023"/>
                </a:solidFill>
              </a:rPr>
              <a:t>пустой ящик весит 2 кг.</a:t>
            </a:r>
            <a:endParaRPr lang="ru-RU" sz="2800" b="1" dirty="0">
              <a:solidFill>
                <a:srgbClr val="6800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-0.33975 -0.259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0" y="-13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33975 -0.25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0" y="-1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572264" y="5000636"/>
            <a:ext cx="2071702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5000636"/>
            <a:ext cx="2071701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339563" y="5000636"/>
            <a:ext cx="2000264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0736" y="5000636"/>
            <a:ext cx="1857388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85852" y="357166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6800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Решите задачи, подберите к ним схемы</a:t>
            </a:r>
            <a:endParaRPr lang="ru-RU" sz="2800" dirty="0">
              <a:solidFill>
                <a:srgbClr val="6800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Рисунок 3" descr="сканирование0024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10736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5" name="Рисунок 4" descr="сканирование0024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6572264" y="5214950"/>
            <a:ext cx="2071702" cy="8572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0" name="Рисунок 9" descr="сканирование0024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2285985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1" name="Рисунок 10" descr="сканирование0024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429125" y="4929198"/>
            <a:ext cx="2071702" cy="12144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571472" y="928670"/>
            <a:ext cx="7643866" cy="1200329"/>
          </a:xfrm>
          <a:prstGeom prst="rect">
            <a:avLst/>
          </a:prstGeom>
          <a:noFill/>
          <a:ln>
            <a:solidFill>
              <a:srgbClr val="6800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Юннаты пропололи 35 грядок красных тюльпанов, а жёлтых на 14 грядок больше. Сколько грядок жёлтых тюльпанов пропололи юннаты?</a:t>
            </a:r>
            <a:endParaRPr lang="ru-RU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86446" y="321468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14 гр.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929190" y="3600394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35 гр.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28596" y="3834474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680023"/>
                </a:solidFill>
              </a:rPr>
              <a:t>35 + 14 = 49(гр.)</a:t>
            </a:r>
            <a:endParaRPr lang="ru-RU" sz="2800" b="1" dirty="0">
              <a:solidFill>
                <a:srgbClr val="68002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596" y="4334540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</a:t>
            </a:r>
            <a:r>
              <a:rPr lang="ru-RU" sz="2800" b="1" dirty="0" smtClean="0">
                <a:solidFill>
                  <a:srgbClr val="680023"/>
                </a:solidFill>
              </a:rPr>
              <a:t>пропололи 49 грядок жёлтых тюльпанов.</a:t>
            </a:r>
            <a:endParaRPr lang="ru-RU" sz="2800" b="1" dirty="0">
              <a:solidFill>
                <a:srgbClr val="6800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572264" y="5000636"/>
            <a:ext cx="2071702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5000636"/>
            <a:ext cx="2071701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285984" y="5000636"/>
            <a:ext cx="2089561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5000636"/>
            <a:ext cx="1857388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85852" y="357166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6800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Решите задачи, подберите к ним схемы</a:t>
            </a:r>
            <a:endParaRPr lang="ru-RU" sz="2800" dirty="0">
              <a:solidFill>
                <a:srgbClr val="6800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Рисунок 3" descr="сканирование0024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10736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5" name="Рисунок 4" descr="сканирование0024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6572264" y="5214950"/>
            <a:ext cx="2071702" cy="8572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0" name="Рисунок 9" descr="сканирование0024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2357423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1" name="Рисунок 10" descr="сканирование0024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429125" y="4929198"/>
            <a:ext cx="2071702" cy="12144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28596" y="1214422"/>
            <a:ext cx="8215370" cy="1200329"/>
          </a:xfrm>
          <a:prstGeom prst="rect">
            <a:avLst/>
          </a:prstGeom>
          <a:noFill/>
          <a:ln>
            <a:solidFill>
              <a:srgbClr val="6800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На пришкольном участке дети посадили 19 кустов шиповника и 10 кустов акации.  На сколько меньше кустов акации, чем шиповника, посадили дети?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857488" y="360039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10 к.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928926" y="2714620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19 к.</a:t>
            </a:r>
            <a:endParaRPr lang="ru-RU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572000" y="2500306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680023"/>
                </a:solidFill>
              </a:rPr>
              <a:t>19 – 10 = 9(к.)</a:t>
            </a:r>
            <a:endParaRPr lang="ru-RU" sz="2800" b="1" dirty="0">
              <a:solidFill>
                <a:srgbClr val="680023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3071810"/>
            <a:ext cx="4214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</a:t>
            </a:r>
            <a:r>
              <a:rPr lang="ru-RU" sz="2800" b="1" dirty="0" smtClean="0">
                <a:solidFill>
                  <a:srgbClr val="680023"/>
                </a:solidFill>
              </a:rPr>
              <a:t>на 9 кустов меньше посадили акации, чем шиповника.</a:t>
            </a:r>
            <a:endParaRPr lang="ru-RU" sz="2800" b="1" dirty="0">
              <a:solidFill>
                <a:srgbClr val="6800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572264" y="5000636"/>
            <a:ext cx="2071702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5000636"/>
            <a:ext cx="2071701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339563" y="5000636"/>
            <a:ext cx="2000264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0736" y="5000636"/>
            <a:ext cx="1857388" cy="1214446"/>
          </a:xfrm>
          <a:prstGeom prst="rect">
            <a:avLst/>
          </a:prstGeom>
          <a:solidFill>
            <a:schemeClr val="bg1"/>
          </a:solidFill>
          <a:ln>
            <a:solidFill>
              <a:srgbClr val="680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85852" y="357166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6800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Решите задачи, подберите к ним схемы</a:t>
            </a:r>
            <a:endParaRPr lang="ru-RU" sz="2800" dirty="0">
              <a:solidFill>
                <a:srgbClr val="6800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Рисунок 3" descr="сканирование0024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10736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5" name="Рисунок 4" descr="сканирование0024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6572264" y="5214950"/>
            <a:ext cx="2071702" cy="8572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0" name="Рисунок 9" descr="сканирование0024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2285985" y="5143512"/>
            <a:ext cx="2089561" cy="10001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1" name="Рисунок 10" descr="сканирование0024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8002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800000">
            <a:off x="4429125" y="4929198"/>
            <a:ext cx="2071702" cy="12144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500034" y="1320872"/>
            <a:ext cx="8143932" cy="1200329"/>
          </a:xfrm>
          <a:prstGeom prst="rect">
            <a:avLst/>
          </a:prstGeom>
          <a:noFill/>
          <a:ln>
            <a:solidFill>
              <a:srgbClr val="6800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Павлик прочитал в понедельник 10 страниц, а во вторник – на 4 страницы меньше. </a:t>
            </a:r>
          </a:p>
          <a:p>
            <a:pPr algn="ctr"/>
            <a:r>
              <a:rPr lang="ru-RU" sz="2400" dirty="0" smtClean="0"/>
              <a:t>Сколько страниц прочитал Павлик за два дня?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428992" y="324320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4 стр.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71736" y="2643182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10 стр.</a:t>
            </a:r>
            <a:endParaRPr lang="ru-RU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429124" y="2643182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680023"/>
                </a:solidFill>
              </a:rPr>
              <a:t>1) 10 – 4 = 6(стр.) - </a:t>
            </a:r>
            <a:r>
              <a:rPr lang="ru-RU" sz="2000" dirty="0" smtClean="0">
                <a:solidFill>
                  <a:srgbClr val="680023"/>
                </a:solidFill>
              </a:rPr>
              <a:t>вторник</a:t>
            </a:r>
            <a:endParaRPr lang="ru-RU" sz="2000" dirty="0">
              <a:solidFill>
                <a:srgbClr val="680023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8596" y="4334540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</a:t>
            </a:r>
            <a:r>
              <a:rPr lang="ru-RU" sz="2800" b="1" dirty="0" smtClean="0">
                <a:solidFill>
                  <a:srgbClr val="680023"/>
                </a:solidFill>
              </a:rPr>
              <a:t>за 2 дня прочитал 16 страниц</a:t>
            </a:r>
            <a:endParaRPr lang="ru-RU" sz="2800" b="1" dirty="0">
              <a:solidFill>
                <a:srgbClr val="68002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29124" y="3191532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680023"/>
                </a:solidFill>
              </a:rPr>
              <a:t>2) 10 + 6 = 16(стр.) – </a:t>
            </a:r>
            <a:r>
              <a:rPr lang="ru-RU" sz="2000" dirty="0" smtClean="0">
                <a:solidFill>
                  <a:srgbClr val="680023"/>
                </a:solidFill>
              </a:rPr>
              <a:t>за 2 дня</a:t>
            </a:r>
            <a:endParaRPr lang="ru-RU" sz="2000" dirty="0">
              <a:solidFill>
                <a:srgbClr val="6800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6AA6A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347</Words>
  <Application>Microsoft Office PowerPoint</Application>
  <PresentationFormat>Экран (4:3)</PresentationFormat>
  <Paragraphs>94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класс 1 четверть</dc:title>
  <dc:subject>математика</dc:subject>
  <dc:creator>corowina</dc:creator>
  <cp:lastModifiedBy>Сергей</cp:lastModifiedBy>
  <cp:revision>44</cp:revision>
  <dcterms:created xsi:type="dcterms:W3CDTF">2013-07-29T17:42:42Z</dcterms:created>
  <dcterms:modified xsi:type="dcterms:W3CDTF">2015-08-20T11:09:16Z</dcterms:modified>
</cp:coreProperties>
</file>