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6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25.06.2012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25.06.2012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25.06.2012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25.06.2012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rudata.ru/w/index.php?title=30_%D0%B0%D0%BF%D1%80%D0%B5%D0%BB%D1%8F&amp;action=edit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5918" y="500042"/>
            <a:ext cx="5786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Gabriola" pitchFamily="82" charset="0"/>
              </a:rPr>
              <a:t>Презентацию подготовила:</a:t>
            </a:r>
            <a:endParaRPr lang="ru-RU" sz="3600" dirty="0">
              <a:latin typeface="Gabriola" pitchFamily="82" charset="0"/>
            </a:endParaRPr>
          </a:p>
        </p:txBody>
      </p:sp>
      <p:pic>
        <p:nvPicPr>
          <p:cNvPr id="3" name="Рисунок 2" descr="для портфолио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1643050"/>
            <a:ext cx="3200422" cy="4572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357818" y="2143116"/>
            <a:ext cx="27146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Gabriola" pitchFamily="82" charset="0"/>
              </a:rPr>
              <a:t>Учитель истории и обществознания</a:t>
            </a:r>
          </a:p>
          <a:p>
            <a:r>
              <a:rPr lang="ru-RU" sz="2400" dirty="0" smtClean="0">
                <a:latin typeface="Gabriola" pitchFamily="82" charset="0"/>
              </a:rPr>
              <a:t>МБОУ СОШ №7 </a:t>
            </a:r>
          </a:p>
          <a:p>
            <a:r>
              <a:rPr lang="ru-RU" sz="2400" dirty="0" smtClean="0">
                <a:latin typeface="Gabriola" pitchFamily="82" charset="0"/>
              </a:rPr>
              <a:t>им. Н.К. Крупской</a:t>
            </a:r>
          </a:p>
          <a:p>
            <a:r>
              <a:rPr lang="ru-RU" sz="2400" dirty="0" smtClean="0">
                <a:latin typeface="Gabriola" pitchFamily="82" charset="0"/>
              </a:rPr>
              <a:t>Владимирской области </a:t>
            </a:r>
          </a:p>
          <a:p>
            <a:r>
              <a:rPr lang="ru-RU" sz="2400" dirty="0" smtClean="0">
                <a:latin typeface="Gabriola" pitchFamily="82" charset="0"/>
              </a:rPr>
              <a:t>г. Кольчугино</a:t>
            </a:r>
            <a:endParaRPr lang="ru-RU" sz="2400" dirty="0">
              <a:latin typeface="Gabriola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86446" y="5572140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Gabriola" pitchFamily="82" charset="0"/>
              </a:rPr>
              <a:t>Спасибо за внимание!</a:t>
            </a:r>
            <a:endParaRPr lang="ru-RU" dirty="0">
              <a:latin typeface="Gabriola" pitchFamily="8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3042" y="428604"/>
            <a:ext cx="628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Gabriola" pitchFamily="82" charset="0"/>
              </a:rPr>
              <a:t>Кузьма Минин и Дмитрий Пожарский</a:t>
            </a:r>
            <a:endParaRPr lang="ru-RU" sz="3600" b="1" dirty="0">
              <a:latin typeface="Gabriola" pitchFamily="82" charset="0"/>
            </a:endParaRPr>
          </a:p>
        </p:txBody>
      </p:sp>
      <p:pic>
        <p:nvPicPr>
          <p:cNvPr id="3" name="Рисунок 2" descr="минин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2143116"/>
            <a:ext cx="3357586" cy="33575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пожарский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0694" y="2214554"/>
            <a:ext cx="2626486" cy="34290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357290" y="5715016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b="1" dirty="0" smtClean="0"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XVI</a:t>
            </a:r>
            <a:r>
              <a:rPr lang="ru-RU" b="1" dirty="0" smtClean="0"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 века  — 21 мая 1616)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500694" y="5786454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Gabriola" pitchFamily="82" charset="0"/>
              </a:rPr>
              <a:t>(1 ноября  1578 — 30</a:t>
            </a:r>
            <a:r>
              <a:rPr lang="ru-RU" b="1" dirty="0" smtClean="0">
                <a:latin typeface="Gabriola" pitchFamily="82" charset="0"/>
                <a:hlinkClick r:id="rId4" tooltip="30 апреля"/>
              </a:rPr>
              <a:t> </a:t>
            </a:r>
            <a:r>
              <a:rPr lang="ru-RU" b="1" dirty="0" smtClean="0">
                <a:latin typeface="Gabriola" pitchFamily="82" charset="0"/>
              </a:rPr>
              <a:t>апреля 1641)</a:t>
            </a:r>
            <a:endParaRPr lang="ru-RU" b="1" dirty="0">
              <a:latin typeface="Gabriola" pitchFamily="82" charset="0"/>
            </a:endParaRPr>
          </a:p>
        </p:txBody>
      </p:sp>
    </p:spTree>
  </p:cSld>
  <p:clrMapOvr>
    <a:masterClrMapping/>
  </p:clrMapOvr>
  <p:transition>
    <p:newsfla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28794" y="357166"/>
            <a:ext cx="59293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>
                <a:latin typeface="Gabriola" pitchFamily="82" charset="0"/>
              </a:rPr>
              <a:t>Кузьма Минин</a:t>
            </a:r>
            <a:endParaRPr lang="ru-RU" sz="6000" dirty="0">
              <a:latin typeface="Gabriola" pitchFamily="82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14348" y="2000240"/>
            <a:ext cx="3429024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Кузьма́ (</a:t>
            </a:r>
            <a:r>
              <a:rPr kumimoji="0" lang="ru-RU" sz="2000" b="1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Козьма</a:t>
            </a:r>
            <a:r>
              <a:rPr kumimoji="0" lang="ru-RU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́) </a:t>
            </a:r>
            <a:r>
              <a:rPr kumimoji="0" lang="ru-RU" sz="2000" b="1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Ми́нин</a:t>
            </a:r>
            <a:r>
              <a:rPr kumimoji="0" lang="ru-RU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 (полное имя Кузьма́ </a:t>
            </a:r>
            <a:r>
              <a:rPr kumimoji="0" lang="ru-RU" sz="2000" b="1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Ми́нич</a:t>
            </a:r>
            <a:r>
              <a:rPr kumimoji="0" lang="ru-RU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Заха́рьев</a:t>
            </a:r>
            <a:r>
              <a:rPr kumimoji="0" lang="ru-RU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Сухору́кий</a:t>
            </a:r>
            <a:r>
              <a:rPr kumimoji="0" lang="ru-RU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; конец (</a:t>
            </a:r>
            <a:r>
              <a:rPr lang="en-US" sz="2000" b="1" dirty="0" smtClean="0"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XVI</a:t>
            </a:r>
            <a:r>
              <a:rPr lang="ru-RU" sz="2000" b="1" dirty="0" smtClean="0"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 века </a:t>
            </a:r>
            <a:r>
              <a:rPr kumimoji="0" lang="ru-RU" sz="2000" b="1" i="0" strike="noStrike" cap="none" normalizeH="0" baseline="0" dirty="0" smtClean="0">
                <a:ln>
                  <a:noFill/>
                </a:ln>
                <a:effectLst/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 — 21 мая 1616)</a:t>
            </a:r>
            <a:r>
              <a:rPr kumimoji="0" lang="ru-RU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 —национальный герой, организатор и один из</a:t>
            </a:r>
            <a:r>
              <a:rPr kumimoji="0" lang="ru-RU" sz="2000" b="1" i="0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руководителей Земского ополчения</a:t>
            </a:r>
            <a:r>
              <a:rPr kumimoji="0" lang="ru-RU" sz="2000" b="1" i="0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 1611</a:t>
            </a:r>
            <a:r>
              <a:rPr kumimoji="0" lang="ru-RU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—</a:t>
            </a:r>
            <a:r>
              <a:rPr lang="ru-RU" sz="2000" b="1" dirty="0" smtClean="0">
                <a:solidFill>
                  <a:srgbClr val="0000FF"/>
                </a:solidFill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1612 </a:t>
            </a:r>
            <a:r>
              <a:rPr kumimoji="0" lang="ru-RU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 в период борьбы русского против польской и шведской интервенции.</a:t>
            </a:r>
            <a:endParaRPr kumimoji="0" lang="ru-RU" sz="2000" b="1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briola" pitchFamily="82" charset="0"/>
              <a:cs typeface="Arial" pitchFamily="34" charset="0"/>
            </a:endParaRPr>
          </a:p>
        </p:txBody>
      </p:sp>
      <p:pic>
        <p:nvPicPr>
          <p:cNvPr id="5" name="Рисунок 4" descr="mini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4" y="1785926"/>
            <a:ext cx="3154153" cy="4466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7356" y="428604"/>
            <a:ext cx="5429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Gabriola" pitchFamily="82" charset="0"/>
              </a:rPr>
              <a:t>Дмитрий Пожарский</a:t>
            </a:r>
            <a:endParaRPr lang="ru-RU" sz="4000" b="1" dirty="0">
              <a:latin typeface="Gabriola" pitchFamily="8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4348" y="1928802"/>
            <a:ext cx="321471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latin typeface="Gabriola" pitchFamily="82" charset="0"/>
              </a:rPr>
              <a:t>Пожа́рский</a:t>
            </a:r>
            <a:r>
              <a:rPr lang="ru-RU" b="1" dirty="0" smtClean="0">
                <a:latin typeface="Gabriola" pitchFamily="82" charset="0"/>
              </a:rPr>
              <a:t> </a:t>
            </a:r>
            <a:r>
              <a:rPr lang="ru-RU" b="1" dirty="0" err="1" smtClean="0">
                <a:latin typeface="Gabriola" pitchFamily="82" charset="0"/>
              </a:rPr>
              <a:t>Дми́трий</a:t>
            </a:r>
            <a:r>
              <a:rPr lang="ru-RU" b="1" dirty="0" smtClean="0">
                <a:latin typeface="Gabriola" pitchFamily="82" charset="0"/>
              </a:rPr>
              <a:t> </a:t>
            </a:r>
            <a:r>
              <a:rPr lang="ru-RU" b="1" dirty="0" err="1" smtClean="0">
                <a:latin typeface="Gabriola" pitchFamily="82" charset="0"/>
              </a:rPr>
              <a:t>Миха́йлович</a:t>
            </a:r>
            <a:r>
              <a:rPr lang="ru-RU" dirty="0" smtClean="0">
                <a:latin typeface="Gabriola" pitchFamily="82" charset="0"/>
              </a:rPr>
              <a:t> </a:t>
            </a:r>
          </a:p>
          <a:p>
            <a:r>
              <a:rPr lang="ru-RU" sz="2000" dirty="0" smtClean="0">
                <a:latin typeface="Gabriola" pitchFamily="82" charset="0"/>
              </a:rPr>
              <a:t>(1578-1642) прославился как предводитель Нижегородского ополчения, спасшего в Смутное время гибнущее Отечество.</a:t>
            </a:r>
          </a:p>
          <a:p>
            <a:r>
              <a:rPr lang="ru-RU" sz="2000" dirty="0" smtClean="0">
                <a:latin typeface="Gabriola" pitchFamily="82" charset="0"/>
              </a:rPr>
              <a:t>Дмитрий — потомок Василия Андреевича Пожарского, ведущего свою родословную от великого князя Владимирского Всеволода Юрьевича Большое Гнездо, сына князя Юрия Долгорукого, основателя Москвы.</a:t>
            </a:r>
          </a:p>
          <a:p>
            <a:endParaRPr lang="ru-RU" dirty="0">
              <a:latin typeface="Gabriola" pitchFamily="82" charset="0"/>
            </a:endParaRPr>
          </a:p>
        </p:txBody>
      </p:sp>
      <p:pic>
        <p:nvPicPr>
          <p:cNvPr id="5" name="Рисунок 4" descr="Дмитрий Пожарский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2066" y="2214554"/>
            <a:ext cx="3391752" cy="3714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5918" y="428604"/>
            <a:ext cx="5715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Gabriola" pitchFamily="82" charset="0"/>
              </a:rPr>
              <a:t>Народное ополчение</a:t>
            </a:r>
            <a:endParaRPr lang="ru-RU" sz="4400" b="1" dirty="0">
              <a:latin typeface="Gabriola" pitchFamily="82" charset="0"/>
            </a:endParaRPr>
          </a:p>
        </p:txBody>
      </p:sp>
      <p:pic>
        <p:nvPicPr>
          <p:cNvPr id="3" name="Рисунок 2" descr="8000367bba66b489590a4665b59170dc5e6f80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928802"/>
            <a:ext cx="3857652" cy="38858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286380" y="1857364"/>
            <a:ext cx="292895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Gabriola" pitchFamily="82" charset="0"/>
              </a:rPr>
              <a:t>Самые яркие моменты жизни Дмитрия Пожарского и Кузьма Минина связаны с защитой России в Смутное время на рубеже 16-17 веков. Неудача первого земского ополчения огорчила, но не обескуражила земских людей. В провинциальных городах скоро снова началось движение за организацию нового ополчения и похода на Москву. На этот раз исходным пунктом и центром движения стал Нижний Новгород во главе с его знаменитым земским старостой Кузьмою Мининым. Начальником земского ополчения был приглашен Пожарский, как способный военачальник и человек с незапятнанной репутацией. Хозяйственную и финансовую часть взял на себя «выборный человек всей землею» Кузьма Минин.</a:t>
            </a:r>
          </a:p>
          <a:p>
            <a:endParaRPr lang="ru-RU" sz="1400" dirty="0">
              <a:latin typeface="Gabriola" pitchFamily="8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86380" y="1643050"/>
            <a:ext cx="278608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Gabriola" pitchFamily="82" charset="0"/>
              </a:rPr>
              <a:t>В конце июля 1612 ополчение Пожарского двинулось из Ярославля к Москве. В августе оно подошло к Москве, где через несколько дней дало отпор войску польского гетмана Ходкевича, спешившего на помощь польскому гарнизону.</a:t>
            </a:r>
          </a:p>
          <a:p>
            <a:r>
              <a:rPr lang="ru-RU" sz="1400" dirty="0" smtClean="0">
                <a:latin typeface="Gabriola" pitchFamily="82" charset="0"/>
              </a:rPr>
              <a:t>22 октября казаки пошли на приступ и взяли Китай-город. Временное правительство Трубецкого и Пожарского созвало в Москву выборных из всех городов и из всякого чина людей «для земского совета и для государственного избрания». После долгих споров выборные люди сошлись на кандидатуре 16-летнего Михаила Романова. Земский собор 21 февраля 1613 единодушно избрал и торжественно провозгласил царем Михаила Федоровича Романова.</a:t>
            </a:r>
          </a:p>
          <a:p>
            <a:r>
              <a:rPr lang="ru-RU" sz="1400" dirty="0" smtClean="0">
                <a:latin typeface="Gabriola" pitchFamily="82" charset="0"/>
              </a:rPr>
              <a:t>В избирательной грамоте было сказано, что его пожелали на царство «все православные христиане всего Московского государства».</a:t>
            </a:r>
          </a:p>
          <a:p>
            <a:endParaRPr lang="ru-RU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1571604" y="357166"/>
            <a:ext cx="5786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Gabriola" pitchFamily="82" charset="0"/>
              </a:rPr>
              <a:t>Значение народного ополчения</a:t>
            </a:r>
            <a:endParaRPr lang="ru-RU" sz="4000" b="1" dirty="0">
              <a:latin typeface="Gabriola" pitchFamily="82" charset="0"/>
            </a:endParaRPr>
          </a:p>
        </p:txBody>
      </p:sp>
      <p:pic>
        <p:nvPicPr>
          <p:cNvPr id="5" name="Рисунок 4" descr="Minin&amp;Pogjarsky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633" y="1785926"/>
            <a:ext cx="2853853" cy="4572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шаблон история России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история</Template>
  <TotalTime>32</TotalTime>
  <Words>325</Words>
  <PresentationFormat>Экран (4:3)</PresentationFormat>
  <Paragraphs>22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шаблон история России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Slava</dc:creator>
  <cp:lastModifiedBy>Slava</cp:lastModifiedBy>
  <cp:revision>6</cp:revision>
  <dcterms:created xsi:type="dcterms:W3CDTF">2012-06-25T13:28:30Z</dcterms:created>
  <dcterms:modified xsi:type="dcterms:W3CDTF">2012-06-25T14:37:48Z</dcterms:modified>
</cp:coreProperties>
</file>