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3"/>
  </p:notesMasterIdLst>
  <p:sldIdLst>
    <p:sldId id="256" r:id="rId2"/>
    <p:sldId id="261" r:id="rId3"/>
    <p:sldId id="267" r:id="rId4"/>
    <p:sldId id="268" r:id="rId5"/>
    <p:sldId id="269" r:id="rId6"/>
    <p:sldId id="257" r:id="rId7"/>
    <p:sldId id="258" r:id="rId8"/>
    <p:sldId id="259" r:id="rId9"/>
    <p:sldId id="263" r:id="rId10"/>
    <p:sldId id="264" r:id="rId11"/>
    <p:sldId id="262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3" autoAdjust="0"/>
    <p:restoredTop sz="94660"/>
  </p:normalViewPr>
  <p:slideViewPr>
    <p:cSldViewPr>
      <p:cViewPr>
        <p:scale>
          <a:sx n="74" d="100"/>
          <a:sy n="74" d="100"/>
        </p:scale>
        <p:origin x="-1008" y="-6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6C1D0B3-3339-4E1C-A2DA-DC914DA84BAB}" type="datetimeFigureOut">
              <a:rPr lang="ru-RU"/>
              <a:pPr>
                <a:defRPr/>
              </a:pPr>
              <a:t>31.05.2012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84CEB3A-1273-4DD2-A9DF-437156467E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81D3D5-92C3-4782-B3B8-323B9F1A969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22991D-33BB-4BEF-A4E4-E5E1991CFFC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B31FBD-662B-4873-9609-560D159A41C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C7C934-4222-41B4-9423-61738408756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950F68-2A60-417B-B65B-6BA862D9757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09221E-C1DC-4E31-B446-E44F1292212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74EE11-4D59-45C0-882D-522BAB90696C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D1A2F8-BCC0-4799-9F25-9A73ED04FD3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96A4E8-6DF7-4F00-A2D7-7FE7A03AE70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D5D4C9-70AB-48A4-BF7B-A0FD2A757B8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FAE9A-4255-4B4C-9943-101CD9AF690D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9984F-A3C2-466A-B58F-5D46CFA76EB3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4ECB7-83EA-46FB-9E70-B87AD67FC0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0D796-ECC6-48E1-93BF-4F5BEB299819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5968B-DB39-4E2E-BFC2-B246FC3955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D8E3D-4677-4C05-8C72-DB87E4A00F63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C1AD5-FE83-4948-8554-13696C81BB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E9E84-A43A-4671-BC24-EF5F8112D4AF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8EF31-E7B1-422C-9913-4245519881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CF32A-F801-4B20-ABC4-3B0FF569DC15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22F8C-CD93-445D-BA0A-6E196A6EC8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B9341-EAED-448C-84C9-41EB6A717A60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5F79C-3378-436E-A925-12A43113FE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ACC0E-2FB2-4592-8931-BCB6C6B5E964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641E0-DBCE-4A47-B6E7-3652CC1BED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552FB-D39F-4A3E-A298-34F71CF14738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C0740-5DA4-44C8-8FBD-F7D20302E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1AEEB-EB88-477E-88A1-36E61714F670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E102F-7CA8-4CF0-89A3-E35CA13D68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578AA-D8AD-48B0-9C3E-5F3F16231C30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0EFB4-5044-4FE7-BB02-C0C240AD8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D80F1-706C-4CE1-84B2-58737997E52C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A07AD-22DB-4052-9666-DE9B42F51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D5F1E9-621B-4936-8450-3BC55A41E7E0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B433E2-8B64-4580-B217-746F67FE44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0" r:id="rId1"/>
    <p:sldLayoutId id="2147483939" r:id="rId2"/>
    <p:sldLayoutId id="2147483941" r:id="rId3"/>
    <p:sldLayoutId id="2147483938" r:id="rId4"/>
    <p:sldLayoutId id="2147483942" r:id="rId5"/>
    <p:sldLayoutId id="2147483937" r:id="rId6"/>
    <p:sldLayoutId id="2147483936" r:id="rId7"/>
    <p:sldLayoutId id="2147483943" r:id="rId8"/>
    <p:sldLayoutId id="2147483944" r:id="rId9"/>
    <p:sldLayoutId id="2147483935" r:id="rId10"/>
    <p:sldLayoutId id="214748393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pitchFamily="34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&#1053;&#1086;&#1074;&#1072;&#1103;%20&#1087;&#1072;&#1087;&#1082;&#1072;%20(2)\0f16b51nh30de5.wav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9" descr="mesopotamia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Заголовок 1"/>
          <p:cNvPicPr>
            <a:picLocks noGrp="1" noChangeArrowheads="1"/>
          </p:cNvPicPr>
          <p:nvPr>
            <p:ph type="ctrTitle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000125" y="877888"/>
            <a:ext cx="7899400" cy="1993900"/>
          </a:xfr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>
              <a:bevelB w="38100" h="38100" prst="relaxedInset"/>
            </a:sp3d>
          </a:bodyPr>
          <a:lstStyle/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800" dirty="0" smtClean="0">
                <a:ea typeface="PMingLiU" pitchFamily="18" charset="-120"/>
                <a:cs typeface="Aharoni" pitchFamily="2" charset="-79"/>
              </a:rPr>
              <a:t>   МХК.     г. Москва. Южный Административный Округ </a:t>
            </a:r>
            <a:r>
              <a:rPr lang="ru-RU" sz="1800" dirty="0" err="1" smtClean="0">
                <a:ea typeface="PMingLiU" pitchFamily="18" charset="-120"/>
                <a:cs typeface="Aharoni" pitchFamily="2" charset="-79"/>
              </a:rPr>
              <a:t>Чертаново</a:t>
            </a:r>
            <a:r>
              <a:rPr lang="ru-RU" sz="1800" dirty="0" smtClean="0">
                <a:ea typeface="PMingLiU" pitchFamily="18" charset="-120"/>
                <a:cs typeface="Aharoni" pitchFamily="2" charset="-79"/>
              </a:rPr>
              <a:t> Центральное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800" dirty="0" smtClean="0">
                <a:ea typeface="PMingLiU" pitchFamily="18" charset="-120"/>
                <a:cs typeface="Aharoni" pitchFamily="2" charset="-79"/>
              </a:rPr>
              <a:t>                         ГОУ Средняя Общеобразовательная Школа №858 </a:t>
            </a: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971800" y="762000"/>
            <a:ext cx="2819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</a:t>
            </a:r>
            <a:r>
              <a:rPr lang="ru-RU">
                <a:solidFill>
                  <a:schemeClr val="bg1"/>
                </a:solidFill>
              </a:rPr>
              <a:t>Творческий проект </a:t>
            </a:r>
          </a:p>
        </p:txBody>
      </p:sp>
      <p:sp>
        <p:nvSpPr>
          <p:cNvPr id="7174" name="TextBox 5"/>
          <p:cNvSpPr txBox="1">
            <a:spLocks noChangeArrowheads="1"/>
          </p:cNvSpPr>
          <p:nvPr/>
        </p:nvSpPr>
        <p:spPr bwMode="auto">
          <a:xfrm>
            <a:off x="4724400" y="5181600"/>
            <a:ext cx="4648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                         учитель Максимова О.А</a:t>
            </a:r>
          </a:p>
          <a:p>
            <a:r>
              <a:rPr lang="ru-RU"/>
              <a:t>                            ученик 10 класса «Б»</a:t>
            </a:r>
          </a:p>
          <a:p>
            <a:r>
              <a:rPr lang="ru-RU"/>
              <a:t>                                      Монахов А. А.               </a:t>
            </a:r>
          </a:p>
        </p:txBody>
      </p:sp>
      <p:sp>
        <p:nvSpPr>
          <p:cNvPr id="7175" name="TextBox 6"/>
          <p:cNvSpPr txBox="1">
            <a:spLocks noChangeArrowheads="1"/>
          </p:cNvSpPr>
          <p:nvPr/>
        </p:nvSpPr>
        <p:spPr bwMode="auto">
          <a:xfrm>
            <a:off x="3505200" y="6488113"/>
            <a:ext cx="2209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</a:t>
            </a:r>
            <a:r>
              <a:rPr lang="en-US"/>
              <a:t>2009</a:t>
            </a:r>
            <a:r>
              <a:rPr lang="ru-RU"/>
              <a:t> -2010 г.</a:t>
            </a:r>
          </a:p>
        </p:txBody>
      </p:sp>
      <p:pic>
        <p:nvPicPr>
          <p:cNvPr id="9" name="0f16b51nh30de5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 bwMode="auto">
          <a:xfrm>
            <a:off x="3581400" y="6357937"/>
            <a:ext cx="2286000" cy="50006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</a:rPr>
              <a:t>Prezentacii.com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0" y="5257800"/>
            <a:ext cx="91440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«Месопотамия» – значит «Земля между реками» (между Евфратом и Тигром). Теперь под Месопотамией понимают в основном долину в нижнем течении этих рек, причем присовокупляют к ней земли к востоку от Тигра и к западу от Евфрата. В целом этот регион совпадает с территорией современного Ирака, за исключением горных районов вдоль границ этой страны с Ираном и Турцией.</a:t>
            </a:r>
            <a:endParaRPr lang="ru-RU" b="1"/>
          </a:p>
        </p:txBody>
      </p:sp>
      <p:pic>
        <p:nvPicPr>
          <p:cNvPr id="8196" name="Содержимое 3" descr="map50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5257800"/>
          </a:xfr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23"/>
          <p:cNvSpPr txBox="1">
            <a:spLocks noChangeArrowheads="1"/>
          </p:cNvSpPr>
          <p:nvPr/>
        </p:nvSpPr>
        <p:spPr bwMode="auto">
          <a:xfrm>
            <a:off x="6705600" y="0"/>
            <a:ext cx="2438400" cy="3416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                                               </a:t>
            </a:r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en-US"/>
          </a:p>
        </p:txBody>
      </p:sp>
      <p:pic>
        <p:nvPicPr>
          <p:cNvPr id="9219" name="Picture 19" descr="C:\Users\Алексей Алексеевич\Desktop\Новая папка (2)\b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828800"/>
            <a:ext cx="26273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17" descr="C:\Users\Алексей Алексеевич\Desktop\Новая папка (2)\20080417203627_19-iraq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1828800"/>
            <a:ext cx="23812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Заголовок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7239000" cy="1219200"/>
          </a:xfrm>
          <a:solidFill>
            <a:schemeClr val="accent2">
              <a:alpha val="54117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ru-RU" smtClean="0"/>
              <a:t>   Искусство Месопотамии</a:t>
            </a:r>
            <a:endParaRPr lang="en-US" smtClean="0"/>
          </a:p>
        </p:txBody>
      </p:sp>
      <p:pic>
        <p:nvPicPr>
          <p:cNvPr id="9222" name="Picture 10" descr="C:\Users\Алексей Алексеевич\Desktop\Новая папка (2)\bullman_left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04800"/>
            <a:ext cx="1600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1" descr="C:\Users\Алексей Алексеевич\Desktop\Новая папка (2)\bullman_right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750" y="304800"/>
            <a:ext cx="16192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3" descr="C:\Users\Алексей Алексеевич\Desktop\Новая папка (2)\772_146646317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352800"/>
            <a:ext cx="2209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4" descr="C:\Users\Алексей Алексеевич\Desktop\Новая папка (2)\796_19961719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86600" y="3429000"/>
            <a:ext cx="2057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5" descr="C:\Users\Алексей Алексеевич\Desktop\Новая папка (2)\775_186524400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00600" y="3429000"/>
            <a:ext cx="23050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6" descr="C:\Users\Алексей Алексеевич\Desktop\Новая папка (2)\797_12708637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09800" y="3429000"/>
            <a:ext cx="2590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C:\Users\Алексей Алексеевич\Desktop\Новая папка (2)\b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Содержимое 2"/>
          <p:cNvGrpSpPr>
            <a:grpSpLocks noGrp="1"/>
          </p:cNvGrpSpPr>
          <p:nvPr/>
        </p:nvGrpSpPr>
        <p:grpSpPr bwMode="auto">
          <a:xfrm>
            <a:off x="-469900" y="2505075"/>
            <a:ext cx="5280025" cy="5127625"/>
            <a:chOff x="-296" y="1578"/>
            <a:chExt cx="3326" cy="3230"/>
          </a:xfrm>
        </p:grpSpPr>
        <p:pic>
          <p:nvPicPr>
            <p:cNvPr id="10243" name="Содержимое 2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296" y="1578"/>
              <a:ext cx="3326" cy="3230"/>
            </a:xfrm>
            <a:prstGeom prst="rect">
              <a:avLst/>
            </a:prstGeom>
            <a:noFill/>
          </p:spPr>
        </p:pic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-240" y="1632"/>
              <a:ext cx="3216" cy="3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19100" indent="-382588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"/>
              </a:pPr>
              <a:r>
                <a:rPr lang="ru-RU" sz="3000">
                  <a:solidFill>
                    <a:srgbClr val="FFFFFF"/>
                  </a:solidFill>
                </a:rPr>
                <a:t> </a:t>
              </a:r>
              <a:r>
                <a:rPr lang="ru-RU" sz="2400">
                  <a:solidFill>
                    <a:srgbClr val="FFFFFF"/>
                  </a:solidFill>
                </a:rPr>
                <a:t>В силу особенностей строительного материала, распространенного в Месопотамии, архитектура Месопотамии представлена в основном культовыми постройками и дворцами правителей. Скульптура в этом регионе не получила столь большого развития в связи с дефицитом природного камня.</a:t>
              </a:r>
              <a:br>
                <a:rPr lang="ru-RU" sz="2400">
                  <a:solidFill>
                    <a:srgbClr val="FFFFFF"/>
                  </a:solidFill>
                </a:rPr>
              </a:br>
              <a:endParaRPr lang="en-US" sz="24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лексей Алексеевич\Desktop\Новая папка (2)\dow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350" y="-6350"/>
            <a:ext cx="9156700" cy="7327900"/>
          </a:xfrm>
          <a:prstGeom prst="rect">
            <a:avLst/>
          </a:prstGeom>
          <a:noFill/>
        </p:spPr>
      </p:pic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743075" y="139700"/>
            <a:ext cx="5962650" cy="1774825"/>
          </a:xfr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Содержимое 6" descr="b3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590800" y="0"/>
            <a:ext cx="6553200" cy="6858000"/>
          </a:xfrm>
        </p:spPr>
      </p:pic>
      <p:sp>
        <p:nvSpPr>
          <p:cNvPr id="12291" name="Заголовок 7"/>
          <p:cNvSpPr>
            <a:spLocks noGrp="1"/>
          </p:cNvSpPr>
          <p:nvPr>
            <p:ph type="title"/>
          </p:nvPr>
        </p:nvSpPr>
        <p:spPr>
          <a:xfrm>
            <a:off x="0" y="0"/>
            <a:ext cx="2667000" cy="6858000"/>
          </a:xfrm>
        </p:spPr>
        <p:txBody>
          <a:bodyPr/>
          <a:lstStyle/>
          <a:p>
            <a:pPr eaLnBrk="1" hangingPunct="1"/>
            <a:r>
              <a:rPr lang="ru-RU" sz="2000" b="1" smtClean="0"/>
              <a:t>   Архитектура  Месопотамии из-за постоянных войн была архитектурой крепостей. Укрепленные ворота с тяжёлым порталом, колоннами укрепленные рамы и бронзовые двери – Вавилонское изобретение. Оттуда же прибыли и бронзовые львы, стоящие с двух сторон от дверей.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Содержимое 3" descr="untitled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Зиккурат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Бога луны </a:t>
            </a:r>
            <a:r>
              <a:rPr lang="ru-RU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Нанны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в Уре.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5_G_sized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-219075" y="-255588"/>
            <a:ext cx="9582150" cy="736917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0"/>
            <a:ext cx="9144000" cy="2133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smtClean="0">
                <a:solidFill>
                  <a:schemeClr val="tx2">
                    <a:lumMod val="10000"/>
                  </a:schemeClr>
                </a:solidFill>
              </a:rPr>
              <a:t>Зиккурат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</a:rPr>
              <a:t> располагался в Вавилоне, и его высота, по некоторым оценкам, достигала 250 метров - именно главный вавилонских храм и послужил легендой о Вавилонской башне.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NiKTO\Desktop\Новая папка (2)\Новая папка\3470707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8007350" y="6491288"/>
            <a:ext cx="1136650" cy="3667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              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NiKTO\Desktop\Новая папка (2)\Новая папка\1719400992_3eaeccf15d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00100"/>
          </a:xfrm>
          <a:effectLst>
            <a:outerShdw blurRad="76200" dist="88900" dir="2040000" algn="tl" rotWithShape="0">
              <a:prstClr val="black"/>
            </a:outerShdw>
          </a:effectLst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                       </a:t>
            </a:r>
            <a:r>
              <a:rPr lang="ru-RU" dirty="0" smtClean="0">
                <a:latin typeface="Cambria" pitchFamily="18" charset="0"/>
              </a:rPr>
              <a:t>Вавилон</a:t>
            </a:r>
            <a:endParaRPr lang="ru-RU" dirty="0">
              <a:latin typeface="Cambria" pitchFamily="18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C:\Users\NiKTO\Desktop\Новая папка (2)\Новая папка\aa672e8fd77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7412" name="TextBox 9"/>
          <p:cNvSpPr txBox="1">
            <a:spLocks noChangeArrowheads="1"/>
          </p:cNvSpPr>
          <p:nvPr/>
        </p:nvSpPr>
        <p:spPr bwMode="auto">
          <a:xfrm>
            <a:off x="6629400" y="3163888"/>
            <a:ext cx="2514600" cy="3694112"/>
          </a:xfrm>
          <a:prstGeom prst="rect">
            <a:avLst/>
          </a:prstGeom>
          <a:solidFill>
            <a:schemeClr val="tx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Вавилон - древняя столица Месопотамии, расположена в 50 милях (80,5 км) к югу от Багдада. Впервые Вавилон достигает выдающегося значения в 1792 г. до н. э. при царе Хаммурапи, который сделал его столицей своей империи. 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329</TotalTime>
  <Words>251</Words>
  <Application>Microsoft Office PowerPoint</Application>
  <PresentationFormat>Экран (4:3)</PresentationFormat>
  <Paragraphs>38</Paragraphs>
  <Slides>11</Slides>
  <Notes>11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Franklin Gothic Book</vt:lpstr>
      <vt:lpstr>Wingdings 2</vt:lpstr>
      <vt:lpstr>Calibri</vt:lpstr>
      <vt:lpstr>Cambria</vt:lpstr>
      <vt:lpstr>Техническая</vt:lpstr>
      <vt:lpstr>Слайд 1</vt:lpstr>
      <vt:lpstr>Слайд 2</vt:lpstr>
      <vt:lpstr>   Искусство Месопотамии</vt:lpstr>
      <vt:lpstr>Слайд 4</vt:lpstr>
      <vt:lpstr>Слайд 5</vt:lpstr>
      <vt:lpstr>   Архитектура  Месопотамии из-за постоянных войн была архитектурой крепостей. Укрепленные ворота с тяжёлым порталом, колоннами укрепленные рамы и бронзовые двери – Вавилонское изобретение. Оттуда же прибыли и бронзовые львы, стоящие с двух сторон от дверей.</vt:lpstr>
      <vt:lpstr>  Зиккурат Бога луны Нанны в Уре.</vt:lpstr>
      <vt:lpstr>Зиккурат располагался в Вавилоне, и его высота, по некоторым оценкам, достигала 250 метров - именно главный вавилонских храм и послужил легендой о Вавилонской башне. </vt:lpstr>
      <vt:lpstr>Слайд 9</vt:lpstr>
      <vt:lpstr>                       Вавилон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Древняя Месопотамия</dc:title>
  <dc:creator>NiKTO</dc:creator>
  <cp:lastModifiedBy>Admin</cp:lastModifiedBy>
  <cp:revision>43</cp:revision>
  <dcterms:created xsi:type="dcterms:W3CDTF">2009-09-13T05:14:49Z</dcterms:created>
  <dcterms:modified xsi:type="dcterms:W3CDTF">2012-05-30T22:31:50Z</dcterms:modified>
</cp:coreProperties>
</file>