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1.jpeg" ContentType="image/jpeg"/>
  <Override PartName="/ppt/media/image4.jpeg" ContentType="image/jpeg"/>
  <Override PartName="/ppt/media/image1.jpeg" ContentType="image/jpeg"/>
  <Override PartName="/ppt/media/image8.jpeg" ContentType="image/jpeg"/>
  <Override PartName="/ppt/media/image12.jpeg" ContentType="image/jpeg"/>
  <Override PartName="/ppt/media/image5.jpeg" ContentType="image/jpeg"/>
  <Override PartName="/ppt/media/image2.jpeg" ContentType="image/jpeg"/>
  <Override PartName="/ppt/media/image9.jpeg" ContentType="image/jpeg"/>
  <Override PartName="/ppt/media/image6.jpeg" ContentType="image/jpeg"/>
  <Override PartName="/ppt/media/image10.jpeg" ContentType="image/jpeg"/>
  <Override PartName="/ppt/media/image3.jpeg" ContentType="image/jpeg"/>
  <Override PartName="/ppt/media/image7.jpeg" ContentType="image/jpe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Для правки формата примечаний щелкните мышью</a:t>
            </a:r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&lt;заголовок&gt;</a:t>
            </a:r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dt"/>
          </p:nvPr>
        </p:nvSpPr>
        <p:spPr>
          <a:xfrm>
            <a:off x="427932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ru-RU"/>
              <a:t>&lt;дата/время&gt;</a:t>
            </a:r>
            <a:endParaRPr/>
          </a:p>
        </p:txBody>
      </p:sp>
      <p:sp>
        <p:nvSpPr>
          <p:cNvPr id="11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116" name="PlaceHolder 5"/>
          <p:cNvSpPr>
            <a:spLocks noGrp="1"/>
          </p:cNvSpPr>
          <p:nvPr>
            <p:ph type="sldNum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51714131-8131-41E1-B151-E161A1F1A111}" type="slidenum">
              <a:rPr lang="ru-RU"/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146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B1F1D121-41E1-4111-91C1-F1B191E1C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776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776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776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381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252612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2526120" y="1600200"/>
            <a:ext cx="197028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>
                <a:solidFill>
                  <a:srgbClr val="000000"/>
                </a:solidFill>
                <a:latin typeface="Calibri"/>
              </a:rPr>
              <a:t>4.4.14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7121E1-C1F1-41D1-81B1-315151B19101}" type="slidenum">
              <a:rPr lang="ru-RU">
                <a:solidFill>
                  <a:srgbClr val="000000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Восьмой уровень структуры</a:t>
            </a:r>
            <a:endParaRPr/>
          </a:p>
          <a:p>
            <a:r>
              <a:rPr lang="ru-RU" sz="2800">
                <a:solidFill>
                  <a:srgbClr val="000000"/>
                </a:solidFill>
                <a:latin typeface="Calibri"/>
              </a:rPr>
              <a:t>Девятый уровень структурыОбразец текста</a:t>
            </a:r>
            <a:endParaRPr/>
          </a:p>
          <a:p>
            <a:r>
              <a:rPr lang="ru-RU" sz="24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r>
              <a:rPr lang="ru-RU" sz="20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</p:spPr>
        <p:txBody>
          <a:bodyPr anchor="ctr"/>
          <a:p>
            <a:pPr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2800">
                <a:solidFill>
                  <a:srgbClr val="8b8b8b"/>
                </a:solidFill>
                <a:latin typeface="Calibri"/>
              </a:rPr>
              <a:t>Восьмой уровень структуры</a:t>
            </a:r>
            <a:endParaRPr/>
          </a:p>
          <a:p>
            <a:r>
              <a:rPr lang="ru-RU" sz="2800">
                <a:solidFill>
                  <a:srgbClr val="8b8b8b"/>
                </a:solidFill>
                <a:latin typeface="Calibri"/>
              </a:rPr>
              <a:t>Девятый уровень структурыОбразец текста</a:t>
            </a:r>
            <a:endParaRPr/>
          </a:p>
          <a:p>
            <a:r>
              <a:rPr lang="ru-RU" sz="24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r>
              <a:rPr lang="ru-RU" sz="20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>
                <a:solidFill>
                  <a:srgbClr val="000000"/>
                </a:solidFill>
                <a:latin typeface="Calibri"/>
              </a:rPr>
              <a:t>4.4.14</a:t>
            </a:r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2" name="PlaceHolder 6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F14121-51A1-4161-9151-D1A101916171}" type="slidenum">
              <a:rPr lang="ru-RU">
                <a:solidFill>
                  <a:srgbClr val="000000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>
                <a:solidFill>
                  <a:srgbClr val="000000"/>
                </a:solidFill>
                <a:latin typeface="Calibri"/>
              </a:rPr>
              <a:t>4.4.14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5181D1C1-1111-41F1-B161-315101D151C1}" type="slidenum">
              <a:rPr lang="ru-RU">
                <a:solidFill>
                  <a:srgbClr val="000000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17" name="Рисунок 6"/>
          <p:cNvPicPr/>
          <p:nvPr/>
        </p:nvPicPr>
        <p:blipFill>
          <a:blip r:embed="rId1"/>
          <a:stretch>
            <a:fillRect/>
          </a:stretch>
        </p:blipFill>
        <p:spPr>
          <a:xfrm>
            <a:off x="357120" y="357120"/>
            <a:ext cx="8352720" cy="6192360"/>
          </a:xfrm>
          <a:prstGeom prst="rect">
            <a:avLst/>
          </a:prstGeom>
        </p:spPr>
      </p:pic>
      <p:sp>
        <p:nvSpPr>
          <p:cNvPr id="118" name="TextShape 1"/>
          <p:cNvSpPr txBox="1"/>
          <p:nvPr/>
        </p:nvSpPr>
        <p:spPr>
          <a:xfrm>
            <a:off x="685800" y="764640"/>
            <a:ext cx="7772040" cy="2835360"/>
          </a:xfrm>
          <a:prstGeom prst="rect">
            <a:avLst/>
          </a:prstGeom>
        </p:spPr>
        <p:txBody>
          <a:bodyPr anchor="ctr"/>
          <a:p>
            <a:pPr algn="ctr"/>
            <a:r>
              <a:rPr b="1" lang="ru-RU" sz="4800">
                <a:solidFill>
                  <a:srgbClr val="ffff00"/>
                </a:solidFill>
                <a:latin typeface="Book Antiqua"/>
              </a:rPr>
              <a:t>Городецкая роспись</a:t>
            </a:r>
            <a:r>
              <a:rPr b="1" lang="ru-RU" sz="4400">
                <a:solidFill>
                  <a:srgbClr val="ffff00"/>
                </a:solidFill>
                <a:latin typeface="Calibri"/>
              </a:rPr>
              <a:t>
</a:t>
            </a:r>
            <a:r>
              <a:rPr lang="ru-RU" sz="4000">
                <a:solidFill>
                  <a:srgbClr val="bfbfbf"/>
                </a:solidFill>
                <a:latin typeface="Calibri"/>
              </a:rPr>
              <a:t>.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5400">
                <a:solidFill>
                  <a:srgbClr val="ff0000"/>
                </a:solidFill>
                <a:latin typeface="Book Antiqua"/>
              </a:rPr>
              <a:t>      </a:t>
            </a:r>
            <a:r>
              <a:rPr lang="ru-RU" sz="5400">
                <a:solidFill>
                  <a:srgbClr val="ff0000"/>
                </a:solidFill>
                <a:latin typeface="Book Antiqua"/>
              </a:rPr>
              <a:t>Городецкая роспись</a:t>
            </a:r>
            <a:endParaRPr/>
          </a:p>
        </p:txBody>
      </p:sp>
      <p:sp>
        <p:nvSpPr>
          <p:cNvPr id="120" name="TextShape 2"/>
          <p:cNvSpPr txBox="1"/>
          <p:nvPr/>
        </p:nvSpPr>
        <p:spPr>
          <a:xfrm>
            <a:off x="4428000" y="1484640"/>
            <a:ext cx="4536000" cy="4713120"/>
          </a:xfrm>
          <a:prstGeom prst="rect">
            <a:avLst/>
          </a:prstGeom>
        </p:spPr>
        <p:txBody>
          <a:bodyPr anchor="ctr"/>
          <a:p>
            <a:r>
              <a:rPr lang="ru-RU" sz="2400">
                <a:solidFill>
                  <a:srgbClr val="0070c0"/>
                </a:solidFill>
                <a:latin typeface="Calibri"/>
              </a:rPr>
              <a:t>     </a:t>
            </a:r>
            <a:r>
              <a:rPr b="1" lang="ru-RU" sz="2400">
                <a:solidFill>
                  <a:srgbClr val="c00000"/>
                </a:solidFill>
                <a:latin typeface="Calibri"/>
              </a:rPr>
              <a:t>План урока.</a:t>
            </a:r>
            <a:endParaRPr/>
          </a:p>
          <a:p>
            <a:r>
              <a:rPr b="1" lang="ru-RU" sz="2800">
                <a:solidFill>
                  <a:srgbClr val="0070c0"/>
                </a:solidFill>
                <a:latin typeface="Calibri"/>
              </a:rPr>
              <a:t>1. Знакомство с историей </a:t>
            </a:r>
            <a:endParaRPr/>
          </a:p>
          <a:p>
            <a:r>
              <a:rPr b="1" lang="ru-RU" sz="2800">
                <a:solidFill>
                  <a:srgbClr val="0070c0"/>
                </a:solidFill>
                <a:latin typeface="Calibri"/>
              </a:rPr>
              <a:t>2. Знакомство с основными сюжетами росписи.</a:t>
            </a:r>
            <a:endParaRPr/>
          </a:p>
          <a:p>
            <a:r>
              <a:rPr b="1" lang="ru-RU" sz="2800">
                <a:solidFill>
                  <a:srgbClr val="0070c0"/>
                </a:solidFill>
                <a:latin typeface="Calibri"/>
              </a:rPr>
              <a:t>3. Знакомство с основными приемами росписи.</a:t>
            </a:r>
            <a:endParaRPr/>
          </a:p>
          <a:p>
            <a:r>
              <a:rPr b="1" lang="ru-RU" sz="2800">
                <a:solidFill>
                  <a:srgbClr val="0070c0"/>
                </a:solidFill>
                <a:latin typeface="Calibri"/>
              </a:rPr>
              <a:t>4. Выполнение практического задания:  роспись закладки для книги.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7030a0"/>
                </a:solidFill>
                <a:latin typeface="Book Antiqua"/>
              </a:rPr>
              <a:t>История городецкой росписи.</a:t>
            </a:r>
            <a:endParaRPr/>
          </a:p>
        </p:txBody>
      </p:sp>
      <p:sp>
        <p:nvSpPr>
          <p:cNvPr id="122" name="TextShape 2"/>
          <p:cNvSpPr txBox="1"/>
          <p:nvPr/>
        </p:nvSpPr>
        <p:spPr>
          <a:xfrm>
            <a:off x="179640" y="1600200"/>
            <a:ext cx="4464000" cy="4636800"/>
          </a:xfrm>
          <a:prstGeom prst="rect">
            <a:avLst/>
          </a:prstGeom>
        </p:spPr>
        <p:txBody>
          <a:bodyPr/>
          <a:p>
            <a:r>
              <a:rPr b="1" i="1" lang="ru-RU" sz="2000">
                <a:solidFill>
                  <a:srgbClr val="560798"/>
                </a:solidFill>
                <a:latin typeface="Calibri"/>
              </a:rPr>
              <a:t>      </a:t>
            </a:r>
            <a:r>
              <a:rPr b="1" i="1" lang="ru-RU" sz="2000">
                <a:solidFill>
                  <a:srgbClr val="560798"/>
                </a:solidFill>
                <a:latin typeface="Calibri"/>
              </a:rPr>
              <a:t>Роспись, которая ныне называется городецкой, родилась в Поволжье, в деревнях, расположенных на берегах чистой и светлой речки Узоры, в селениях Косково, Курцево, Репино, Боярское и др.                       В XVIII в. здесь возникает центр производства прядильных донец и игрушек. Свои изделия крестьяне отвозили продавать на ярмарку в село Городец. Поэтому роспись, выполненная на этих изделиях, получила название Городецкая</a:t>
            </a:r>
            <a:r>
              <a:rPr b="1" i="1" lang="ru-RU" sz="2000">
                <a:solidFill>
                  <a:srgbClr val="000000"/>
                </a:solidFill>
                <a:latin typeface="Calibri"/>
              </a:rPr>
              <a:t>.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457200" y="274680"/>
            <a:ext cx="8229240" cy="48960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0070c0"/>
                </a:solidFill>
                <a:latin typeface="Bookman Old Style"/>
              </a:rPr>
              <a:t>Традиции Городца.</a:t>
            </a:r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0" y="1052640"/>
            <a:ext cx="4787640" cy="5688360"/>
          </a:xfrm>
          <a:prstGeom prst="rect">
            <a:avLst/>
          </a:prstGeom>
        </p:spPr>
        <p:txBody>
          <a:bodyPr/>
          <a:p>
            <a:r>
              <a:rPr b="1" i="1" lang="ru-RU" sz="1600">
                <a:solidFill>
                  <a:srgbClr val="c00000"/>
                </a:solidFill>
                <a:latin typeface="Calibri"/>
              </a:rPr>
              <a:t>       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Что такое «донце»? В словаре русского языка В.И. Даля мы найдем, что слово "донце" означает "дощечку, на которую садится пряха, втыкая в нее гребень". Окончив работу, она вынимала гребень, а донце вешала на стену. Поэтому народные умельцы уделяли особое внимание украшению досок резьбой и росписью.</a:t>
            </a:r>
            <a:endParaRPr/>
          </a:p>
          <a:p>
            <a:r>
              <a:rPr b="1" i="1" lang="ru-RU">
                <a:solidFill>
                  <a:srgbClr val="c00000"/>
                </a:solidFill>
                <a:latin typeface="Calibri"/>
              </a:rPr>
              <a:t>       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Прялка была верной спутницей на протяжении всей жизни крестьянки. Часто служила подарком. Поэтому донце выбиралось нарядное, красочное, всем на радость и удивление. Прялка передавалась по наследству, ее берегли и хранили. 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
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Сюжетами Городецкой росписи были изображения птиц, цветов, всадников на конях, барышень и кавалеров, сцен из народной жизни. 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
</a:t>
            </a:r>
            <a:r>
              <a:rPr b="1" i="1" lang="ru-RU" sz="1600">
                <a:solidFill>
                  <a:srgbClr val="c00000"/>
                </a:solidFill>
                <a:latin typeface="Calibri"/>
              </a:rPr>
              <a:t>
</a:t>
            </a:r>
            <a:endParaRPr/>
          </a:p>
        </p:txBody>
      </p:sp>
      <p:sp>
        <p:nvSpPr>
          <p:cNvPr id="125" name="TextShape 3"/>
          <p:cNvSpPr txBox="1"/>
          <p:nvPr/>
        </p:nvSpPr>
        <p:spPr>
          <a:xfrm>
            <a:off x="5004000" y="1268640"/>
            <a:ext cx="3960000" cy="583236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pic>
        <p:nvPicPr>
          <p:cNvPr descr="" id="126" name="Рисунок 5"/>
          <p:cNvPicPr/>
          <p:nvPr/>
        </p:nvPicPr>
        <p:blipFill>
          <a:blip r:embed="rId1"/>
          <a:stretch>
            <a:fillRect/>
          </a:stretch>
        </p:blipFill>
        <p:spPr>
          <a:xfrm>
            <a:off x="5004000" y="908640"/>
            <a:ext cx="3958920" cy="543384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467640" y="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c00000"/>
                </a:solidFill>
                <a:latin typeface="Bookman Old Style"/>
              </a:rPr>
              <a:t>Городецкий орнамент</a:t>
            </a:r>
            <a:endParaRPr/>
          </a:p>
        </p:txBody>
      </p:sp>
      <p:sp>
        <p:nvSpPr>
          <p:cNvPr id="128" name="TextShape 2"/>
          <p:cNvSpPr txBox="1"/>
          <p:nvPr/>
        </p:nvSpPr>
        <p:spPr>
          <a:xfrm>
            <a:off x="0" y="1196640"/>
            <a:ext cx="4211640" cy="5184360"/>
          </a:xfrm>
          <a:prstGeom prst="rect">
            <a:avLst/>
          </a:prstGeom>
        </p:spPr>
        <p:txBody>
          <a:bodyPr/>
          <a:p>
            <a:r>
              <a:rPr i="1" lang="ru-RU" sz="2800">
                <a:solidFill>
                  <a:srgbClr val="7030a0"/>
                </a:solidFill>
                <a:latin typeface="Calibri"/>
              </a:rPr>
              <a:t>     </a:t>
            </a:r>
            <a:r>
              <a:rPr b="1" i="1" lang="ru-RU" sz="2800">
                <a:solidFill>
                  <a:srgbClr val="7030a0"/>
                </a:solidFill>
                <a:latin typeface="Calibri"/>
              </a:rPr>
              <a:t>В росписи значительное место занимает орнамент.</a:t>
            </a:r>
            <a:r>
              <a:rPr i="1" lang="ru-RU" sz="2800">
                <a:solidFill>
                  <a:srgbClr val="7030a0"/>
                </a:solidFill>
                <a:latin typeface="Calibri"/>
              </a:rPr>
              <a:t> </a:t>
            </a:r>
            <a:r>
              <a:rPr b="1" i="1" lang="ru-RU" sz="2800">
                <a:solidFill>
                  <a:srgbClr val="00b050"/>
                </a:solidFill>
                <a:latin typeface="Calibri"/>
              </a:rPr>
              <a:t>Орнамент — это живописное или графическое украшение из сочетания геометрических, растительных или животных элементов. </a:t>
            </a:r>
            <a:r>
              <a:rPr b="1" i="1" lang="ru-RU" sz="2800">
                <a:solidFill>
                  <a:srgbClr val="7030a0"/>
                </a:solidFill>
                <a:latin typeface="Calibri"/>
              </a:rPr>
              <a:t>Основные элементы Городецкой росписи — это круги, скобки, точки, капли, дуги, штрихи, спирали. </a:t>
            </a:r>
            <a:endParaRPr/>
          </a:p>
        </p:txBody>
      </p:sp>
      <p:pic>
        <p:nvPicPr>
          <p:cNvPr descr="" id="129" name="Рисунок 8"/>
          <p:cNvPicPr/>
          <p:nvPr/>
        </p:nvPicPr>
        <p:blipFill>
          <a:blip r:embed="rId1"/>
          <a:stretch>
            <a:fillRect/>
          </a:stretch>
        </p:blipFill>
        <p:spPr>
          <a:xfrm>
            <a:off x="6804360" y="980640"/>
            <a:ext cx="2339280" cy="396000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c00000"/>
                </a:solidFill>
                <a:latin typeface="Book Antiqua"/>
              </a:rPr>
              <a:t>Техника исполнение Городецкого орнамента</a:t>
            </a:r>
            <a:endParaRPr/>
          </a:p>
        </p:txBody>
      </p:sp>
      <p:sp>
        <p:nvSpPr>
          <p:cNvPr id="131" name="TextShape 2"/>
          <p:cNvSpPr txBox="1"/>
          <p:nvPr/>
        </p:nvSpPr>
        <p:spPr>
          <a:xfrm>
            <a:off x="107640" y="1600200"/>
            <a:ext cx="4824000" cy="4924800"/>
          </a:xfrm>
          <a:prstGeom prst="rect">
            <a:avLst/>
          </a:prstGeom>
        </p:spPr>
        <p:txBody>
          <a:bodyPr/>
          <a:p>
            <a:r>
              <a:rPr b="1" i="1" lang="ru-RU" sz="1600">
                <a:solidFill>
                  <a:srgbClr val="00b0f0"/>
                </a:solidFill>
                <a:latin typeface="Calibri"/>
              </a:rPr>
              <a:t>       </a:t>
            </a:r>
            <a:r>
              <a:rPr b="1" i="1" lang="ru-RU" sz="1600">
                <a:solidFill>
                  <a:srgbClr val="00b0f0"/>
                </a:solidFill>
                <a:latin typeface="Calibri"/>
              </a:rPr>
              <a:t>Первый — подмалевка, т.е. круговое движение кистью, нанесение одного цветового пятна. Главное при этом — научиться брать нужное количество краски на кисть. Если краски окажется мало, то подмалевка получится бледной, невыразительной; </a:t>
            </a:r>
            <a:r>
              <a:rPr b="1" lang="ru-RU" sz="1600">
                <a:solidFill>
                  <a:srgbClr val="000000"/>
                </a:solidFill>
                <a:latin typeface="Calibri"/>
              </a:rPr>
              <a:t>
</a:t>
            </a:r>
            <a:r>
              <a:rPr b="1" i="1" lang="ru-RU" sz="1600">
                <a:solidFill>
                  <a:srgbClr val="0070c0"/>
                </a:solidFill>
                <a:latin typeface="Calibri"/>
              </a:rPr>
              <a:t>Второй этап — теневка (или оттенок), т.е. нанесение скобки. Чтобы правильно нарисовать скобку, вначале надо лишь слегка прикоснуться к бумаге кончиком кисти и провести тонкую линию; к середине сильно нажать на кисть, а завершить скобку опять тонкой линией. </a:t>
            </a:r>
            <a:r>
              <a:rPr b="1" lang="ru-RU" sz="1600">
                <a:solidFill>
                  <a:srgbClr val="000000"/>
                </a:solidFill>
                <a:latin typeface="Calibri"/>
              </a:rPr>
              <a:t>
</a:t>
            </a:r>
            <a:r>
              <a:rPr b="1" i="1" lang="ru-RU" sz="1600">
                <a:solidFill>
                  <a:srgbClr val="7030a0"/>
                </a:solidFill>
                <a:latin typeface="Calibri"/>
              </a:rPr>
              <a:t>Третий этап — оживка (или разживка), т.е. тонкая разделка орнаментальных форм белилами. Оживки всегда наносят на однотонные силуэты, что придает им некоторую объемность.</a:t>
            </a:r>
            <a:r>
              <a:rPr b="1" lang="ru-RU" sz="1600">
                <a:solidFill>
                  <a:srgbClr val="000000"/>
                </a:solidFill>
                <a:latin typeface="Calibri"/>
              </a:rPr>
              <a:t>
</a:t>
            </a:r>
            <a:endParaRPr/>
          </a:p>
        </p:txBody>
      </p:sp>
      <p:sp>
        <p:nvSpPr>
          <p:cNvPr id="132" name="TextShape 3"/>
          <p:cNvSpPr txBox="1"/>
          <p:nvPr/>
        </p:nvSpPr>
        <p:spPr>
          <a:xfrm>
            <a:off x="8604360" y="1952640"/>
            <a:ext cx="4139640" cy="345600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pic>
        <p:nvPicPr>
          <p:cNvPr descr="" id="133" name="Рисунок 13"/>
          <p:cNvPicPr/>
          <p:nvPr/>
        </p:nvPicPr>
        <p:blipFill>
          <a:blip r:embed="rId1"/>
          <a:stretch>
            <a:fillRect/>
          </a:stretch>
        </p:blipFill>
        <p:spPr>
          <a:xfrm>
            <a:off x="4860000" y="1628640"/>
            <a:ext cx="3984480" cy="475200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00b050"/>
                </a:solidFill>
                <a:latin typeface="Book Antiqua"/>
              </a:rPr>
              <a:t>Техника изображения основных растительных элементов.</a:t>
            </a:r>
            <a:endParaRPr/>
          </a:p>
        </p:txBody>
      </p:sp>
      <p:sp>
        <p:nvSpPr>
          <p:cNvPr id="135" name="TextShape 2"/>
          <p:cNvSpPr txBox="1"/>
          <p:nvPr/>
        </p:nvSpPr>
        <p:spPr>
          <a:xfrm>
            <a:off x="-108360" y="1600200"/>
            <a:ext cx="5184360" cy="5068800"/>
          </a:xfrm>
          <a:prstGeom prst="rect">
            <a:avLst/>
          </a:prstGeom>
        </p:spPr>
        <p:txBody>
          <a:bodyPr/>
          <a:p>
            <a:r>
              <a:rPr lang="ru-RU">
                <a:solidFill>
                  <a:srgbClr val="000000"/>
                </a:solidFill>
                <a:latin typeface="Calibri"/>
              </a:rPr>
              <a:t>     </a:t>
            </a:r>
            <a:r>
              <a:rPr b="1" i="1" lang="ru-RU">
                <a:solidFill>
                  <a:srgbClr val="00b050"/>
                </a:solidFill>
                <a:latin typeface="Calibri"/>
              </a:rPr>
              <a:t>Купавка </a:t>
            </a:r>
            <a:r>
              <a:rPr b="1" i="1" lang="ru-RU">
                <a:solidFill>
                  <a:srgbClr val="c00000"/>
                </a:solidFill>
                <a:latin typeface="Calibri"/>
              </a:rPr>
              <a:t>— самый распространенный цветок в городецком орнаменте. Подмалевка по размеру большая. Расписывать начинают с маленького кружочка по ее краю, затем делают скобку внутри круга. По краю подмалевки рисуют скобки.Скобки по ее краю рисуют, начиная с центра, постепенно уменьшая их в размерах до сердцевинки. Оживка выполняется белилами. </a:t>
            </a:r>
            <a:r>
              <a:rPr lang="ru-RU">
                <a:solidFill>
                  <a:srgbClr val="000000"/>
                </a:solidFill>
                <a:latin typeface="Calibri"/>
              </a:rPr>
              <a:t>
</a:t>
            </a:r>
            <a:r>
              <a:rPr b="1" i="1" lang="ru-RU">
                <a:solidFill>
                  <a:srgbClr val="00b050"/>
                </a:solidFill>
                <a:latin typeface="Calibri"/>
              </a:rPr>
              <a:t>Розан</a:t>
            </a:r>
            <a:r>
              <a:rPr b="1" i="1" lang="ru-RU">
                <a:solidFill>
                  <a:srgbClr val="000000"/>
                </a:solidFill>
                <a:latin typeface="Calibri"/>
              </a:rPr>
              <a:t> </a:t>
            </a:r>
            <a:r>
              <a:rPr b="1" i="1" lang="ru-RU">
                <a:solidFill>
                  <a:srgbClr val="7030a0"/>
                </a:solidFill>
                <a:latin typeface="Calibri"/>
              </a:rPr>
              <a:t>отражает главные признаки цветка, т.е. имеет лепестки и ярко выраженный центр. Силуэт в форме круга. По размеру может быть больше купавки. Центр цветка рисуют в середине. Розан в росписи Городца окружен скобками — лепестками одного размера, цвет которых совпадает с цветом середины. Техника росписи скобок та же, что и у купавки.</a:t>
            </a:r>
            <a:r>
              <a:rPr b="1" i="1" lang="ru-RU">
                <a:solidFill>
                  <a:srgbClr val="7030a0"/>
                </a:solidFill>
                <a:latin typeface="Calibri"/>
              </a:rPr>
              <a:t>
</a:t>
            </a:r>
            <a:endParaRPr/>
          </a:p>
          <a:p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7030a0"/>
                </a:solidFill>
                <a:latin typeface="Book Antiqua"/>
              </a:rPr>
              <a:t>Техника изображения птиц.</a:t>
            </a:r>
            <a:endParaRPr/>
          </a:p>
        </p:txBody>
      </p:sp>
      <p:sp>
        <p:nvSpPr>
          <p:cNvPr id="137" name="TextShape 2"/>
          <p:cNvSpPr txBox="1"/>
          <p:nvPr/>
        </p:nvSpPr>
        <p:spPr>
          <a:xfrm>
            <a:off x="0" y="1268640"/>
            <a:ext cx="4715640" cy="5256360"/>
          </a:xfrm>
          <a:prstGeom prst="rect">
            <a:avLst/>
          </a:prstGeom>
        </p:spPr>
        <p:txBody>
          <a:bodyPr/>
          <a:p>
            <a:pPr>
              <a:buFont typeface="Arial"/>
              <a:buChar char="•"/>
            </a:pPr>
            <a:r>
              <a:rPr b="1" i="1" lang="ru-RU" sz="1600">
                <a:solidFill>
                  <a:srgbClr val="c00000"/>
                </a:solidFill>
                <a:latin typeface="Calibri"/>
              </a:rPr>
              <a:t>Городецкая птица является символом семейного счастья. Птиц изображают в различных вариантах: это и гордый павлин, и насупленный индюк, и задиристый петух, и сказочная птица. Начинают писать их с плавной линии, изображающей изгиб шеи и груди, потом наносят линию, определяющую форму головы и спины, затем определяют линию крыла, нитевидные клюв и ноги. Чаще всего туловище выполняют черным цветом, крыло закрашивают городецкой зеленой краской. Хвост пишут по-разному, например, ограничивают с двух сторон линиями, определяющими его силуэт и закрашивают. Лучше всего это выполнить алым цветом. В другом случае прорисовывают каждое перышко хвоста в два цвета. Разработку птиц начинают с головы и заканчивают хвостом. Оживки делают белилами, нанося тонкие мазки.</a:t>
            </a:r>
            <a:r>
              <a:rPr b="1" lang="ru-RU" sz="1600">
                <a:solidFill>
                  <a:srgbClr val="000000"/>
                </a:solidFill>
                <a:latin typeface="Calibri"/>
              </a:rPr>
              <a:t>
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
</a:t>
            </a:r>
            <a:endParaRPr/>
          </a:p>
          <a:p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38" name="Рисунок 4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0" y="4725000"/>
            <a:ext cx="4139640" cy="2132640"/>
          </a:xfrm>
          <a:prstGeom prst="rect">
            <a:avLst/>
          </a:prstGeom>
        </p:spPr>
      </p:pic>
      <p:pic>
        <p:nvPicPr>
          <p:cNvPr descr="" id="139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4716000" y="188640"/>
            <a:ext cx="4066560" cy="4464000"/>
          </a:xfrm>
          <a:prstGeom prst="rect">
            <a:avLst/>
          </a:prstGeom>
        </p:spPr>
      </p:pic>
      <p:pic>
        <p:nvPicPr>
          <p:cNvPr descr="" id="14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76000" cy="2558520"/>
          </a:xfrm>
          <a:prstGeom prst="rect">
            <a:avLst/>
          </a:prstGeom>
        </p:spPr>
      </p:pic>
      <p:pic>
        <p:nvPicPr>
          <p:cNvPr descr="" id="141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827640" y="2565000"/>
            <a:ext cx="2844360" cy="1872000"/>
          </a:xfrm>
          <a:prstGeom prst="rect">
            <a:avLst/>
          </a:prstGeom>
        </p:spPr>
      </p:pic>
      <p:pic>
        <p:nvPicPr>
          <p:cNvPr descr="" id="142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395640" y="4437000"/>
            <a:ext cx="3312000" cy="2160000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467640" y="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ru-RU" sz="4400">
                <a:solidFill>
                  <a:srgbClr val="0070c0"/>
                </a:solidFill>
                <a:latin typeface="Book Antiqua"/>
              </a:rPr>
              <a:t>Практическое задание</a:t>
            </a:r>
            <a:r>
              <a:rPr lang="ru-RU" sz="4400">
                <a:solidFill>
                  <a:srgbClr val="000000"/>
                </a:solidFill>
                <a:latin typeface="Calibri"/>
              </a:rPr>
              <a:t>.</a:t>
            </a:r>
            <a:endParaRPr/>
          </a:p>
        </p:txBody>
      </p:sp>
      <p:sp>
        <p:nvSpPr>
          <p:cNvPr id="144" name="TextShape 2"/>
          <p:cNvSpPr txBox="1"/>
          <p:nvPr/>
        </p:nvSpPr>
        <p:spPr>
          <a:xfrm>
            <a:off x="0" y="1268640"/>
            <a:ext cx="4499640" cy="5256360"/>
          </a:xfrm>
          <a:prstGeom prst="rect">
            <a:avLst/>
          </a:prstGeom>
        </p:spPr>
        <p:txBody>
          <a:bodyPr/>
          <a:p>
            <a:r>
              <a:rPr b="1" lang="ru-RU" sz="3400">
                <a:solidFill>
                  <a:srgbClr val="c00000"/>
                </a:solidFill>
                <a:latin typeface="Calibri"/>
              </a:rPr>
              <a:t>         </a:t>
            </a:r>
            <a:r>
              <a:rPr b="1" lang="ru-RU" sz="3400">
                <a:solidFill>
                  <a:srgbClr val="c00000"/>
                </a:solidFill>
                <a:latin typeface="Calibri"/>
              </a:rPr>
              <a:t>Роспись закладки для книг.</a:t>
            </a:r>
            <a:endParaRPr/>
          </a:p>
          <a:p>
            <a:endParaRPr/>
          </a:p>
          <a:p>
            <a:r>
              <a:rPr i="1" lang="ru-RU" sz="2800">
                <a:solidFill>
                  <a:srgbClr val="c00000"/>
                </a:solidFill>
                <a:latin typeface="Calibri"/>
              </a:rPr>
              <a:t>          </a:t>
            </a:r>
            <a:r>
              <a:rPr i="1" lang="ru-RU" sz="2800">
                <a:solidFill>
                  <a:srgbClr val="c00000"/>
                </a:solidFill>
                <a:latin typeface="Calibri"/>
              </a:rPr>
              <a:t>Последовательность выполнения           </a:t>
            </a:r>
            <a:endParaRPr/>
          </a:p>
          <a:p>
            <a:r>
              <a:rPr i="1" lang="ru-RU" sz="2800">
                <a:solidFill>
                  <a:srgbClr val="c00000"/>
                </a:solidFill>
                <a:latin typeface="Calibri"/>
              </a:rPr>
              <a:t>          </a:t>
            </a:r>
            <a:r>
              <a:rPr i="1" lang="ru-RU" sz="2800">
                <a:solidFill>
                  <a:srgbClr val="c00000"/>
                </a:solidFill>
                <a:latin typeface="Calibri"/>
              </a:rPr>
              <a:t>работы:</a:t>
            </a:r>
            <a:endParaRPr/>
          </a:p>
          <a:p>
            <a:pPr>
              <a:buFont typeface="Arial"/>
              <a:buAutoNum type="arabicPeriod"/>
            </a:pPr>
            <a:r>
              <a:rPr b="1" lang="ru-RU" sz="2800">
                <a:solidFill>
                  <a:srgbClr val="283b62"/>
                </a:solidFill>
                <a:latin typeface="Calibri"/>
              </a:rPr>
              <a:t>Продумаем композицию, определим размеры основных элементов.</a:t>
            </a:r>
            <a:endParaRPr/>
          </a:p>
          <a:p>
            <a:pPr>
              <a:buFont typeface="Arial"/>
              <a:buAutoNum type="arabicPeriod"/>
            </a:pPr>
            <a:r>
              <a:rPr b="1" lang="ru-RU" sz="2800">
                <a:solidFill>
                  <a:srgbClr val="283b62"/>
                </a:solidFill>
                <a:latin typeface="Calibri"/>
              </a:rPr>
              <a:t>После того как найдено место расположения орнамента, выделяем  главный композиционный центр, определяем пропорции частей, находим цветовое решение композиции.</a:t>
            </a:r>
            <a:endParaRPr/>
          </a:p>
          <a:p>
            <a:pPr>
              <a:buFont typeface="Arial"/>
              <a:buAutoNum type="arabicPeriod"/>
            </a:pPr>
            <a:r>
              <a:rPr b="1" lang="ru-RU" sz="2800">
                <a:solidFill>
                  <a:srgbClr val="283b62"/>
                </a:solidFill>
                <a:latin typeface="Calibri"/>
              </a:rPr>
              <a:t>После  уточнения композиции     приступаем к работе красками, точно соблюдая последовательность этапов росписи.</a:t>
            </a:r>
            <a:endParaRPr/>
          </a:p>
          <a:p>
            <a:pPr>
              <a:buFont typeface="Arial"/>
              <a:buAutoNum type="arabicPeriod"/>
            </a:pPr>
            <a:r>
              <a:rPr b="1" lang="ru-RU" sz="2800">
                <a:solidFill>
                  <a:srgbClr val="283b62"/>
                </a:solidFill>
                <a:latin typeface="Calibri"/>
              </a:rPr>
              <a:t>Заканчивается работа над композиции детальной  прорисовкой деталей.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