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6" r:id="rId4"/>
    <p:sldId id="257" r:id="rId5"/>
    <p:sldId id="264" r:id="rId6"/>
    <p:sldId id="265" r:id="rId7"/>
    <p:sldId id="267" r:id="rId8"/>
    <p:sldId id="268" r:id="rId9"/>
    <p:sldId id="269" r:id="rId10"/>
    <p:sldId id="270" r:id="rId11"/>
    <p:sldId id="263" r:id="rId12"/>
    <p:sldId id="271" r:id="rId13"/>
    <p:sldId id="272" r:id="rId14"/>
    <p:sldId id="274" r:id="rId15"/>
    <p:sldId id="276" r:id="rId16"/>
    <p:sldId id="275" r:id="rId1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D4D4D"/>
    <a:srgbClr val="777777"/>
    <a:srgbClr val="C1E1D5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107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3657600"/>
            <a:ext cx="7772400" cy="838200"/>
          </a:xfrm>
        </p:spPr>
        <p:txBody>
          <a:bodyPr/>
          <a:lstStyle>
            <a:lvl1pPr algn="l">
              <a:defRPr sz="44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4419600"/>
            <a:ext cx="6400800" cy="457200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172B674E-1F8D-4B36-895A-3A370A9C891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72049D-E805-440A-B115-B110123A1F0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FC78F3-261A-4CFA-853C-62B61B02A76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14400" y="1066800"/>
            <a:ext cx="3505200" cy="50593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0" y="1066800"/>
            <a:ext cx="3505200" cy="50593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118B32-9B23-453F-A25F-63C73D0EECB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E5222C-3223-49DD-AE25-9E8A7B36333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808340-C1DB-402D-8ED6-2E627EB228F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C39A3C-32F8-45F0-8B02-193625D56BF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E9028D-F291-4D36-BF74-15AA9754DC9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471C7A-0310-4BC2-97C9-849F9B0ACC6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5285B2-2B4B-4027-9B87-6A1E76F06D1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0"/>
            <a:ext cx="2057400" cy="61261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019800" cy="61261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B87B64-90D8-4878-BACB-CAA3E83DA02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0"/>
            <a:ext cx="8229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066800"/>
            <a:ext cx="7162800" cy="505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13AAFAC-E775-44BE-B1DD-65F758545009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>
          <a:solidFill>
            <a:srgbClr val="C1E1D5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000">
          <a:solidFill>
            <a:srgbClr val="C1E1D5"/>
          </a:solidFill>
          <a:latin typeface="Franklin Gothic Dem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000">
          <a:solidFill>
            <a:srgbClr val="C1E1D5"/>
          </a:solidFill>
          <a:latin typeface="Franklin Gothic Dem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000">
          <a:solidFill>
            <a:srgbClr val="C1E1D5"/>
          </a:solidFill>
          <a:latin typeface="Franklin Gothic Dem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000">
          <a:solidFill>
            <a:srgbClr val="C1E1D5"/>
          </a:solidFill>
          <a:latin typeface="Franklin Gothic Dem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000">
          <a:solidFill>
            <a:srgbClr val="C1E1D5"/>
          </a:solidFill>
          <a:latin typeface="Franklin Gothic Dem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000">
          <a:solidFill>
            <a:srgbClr val="C1E1D5"/>
          </a:solidFill>
          <a:latin typeface="Franklin Gothic Dem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000">
          <a:solidFill>
            <a:srgbClr val="C1E1D5"/>
          </a:solidFill>
          <a:latin typeface="Franklin Gothic Dem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000">
          <a:solidFill>
            <a:srgbClr val="C1E1D5"/>
          </a:solidFill>
          <a:latin typeface="Franklin Gothic Dem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rgbClr val="C1E1D5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C1E1D5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rgbClr val="C1E1D5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rgbClr val="C1E1D5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rgbClr val="C1E1D5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rgbClr val="C1E1D5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rgbClr val="C1E1D5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rgbClr val="C1E1D5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rgbClr val="C1E1D5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3568" y="2616231"/>
            <a:ext cx="7772400" cy="831625"/>
          </a:xfrm>
        </p:spPr>
        <p:txBody>
          <a:bodyPr/>
          <a:lstStyle/>
          <a:p>
            <a:r>
              <a:rPr lang="ru-RU" dirty="0" smtClean="0"/>
              <a:t>Кристаллы</a:t>
            </a:r>
            <a:endParaRPr lang="en-US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067944" y="615819"/>
            <a:ext cx="5076056" cy="714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i="1" dirty="0">
                <a:solidFill>
                  <a:schemeClr val="accent5"/>
                </a:solidFill>
              </a:rPr>
              <a:t>Бриллианты хороши тем, что всегда </a:t>
            </a:r>
            <a:r>
              <a:rPr lang="ru-RU" sz="2000" i="1" dirty="0" smtClean="0">
                <a:solidFill>
                  <a:schemeClr val="accent5"/>
                </a:solidFill>
              </a:rPr>
              <a:t> выглядят </a:t>
            </a:r>
            <a:r>
              <a:rPr lang="ru-RU" sz="2000" i="1" dirty="0">
                <a:solidFill>
                  <a:schemeClr val="accent5"/>
                </a:solidFill>
              </a:rPr>
              <a:t>как новые.</a:t>
            </a:r>
            <a:endParaRPr lang="ru-RU" sz="2000" dirty="0">
              <a:solidFill>
                <a:schemeClr val="accent5"/>
              </a:solidFill>
            </a:endParaRPr>
          </a:p>
        </p:txBody>
      </p:sp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Понятие кристаллов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3200" b="1" dirty="0" smtClean="0"/>
              <a:t>   Кристаллы</a:t>
            </a:r>
            <a:r>
              <a:rPr lang="ru-RU" sz="3200" dirty="0"/>
              <a:t> </a:t>
            </a:r>
            <a:r>
              <a:rPr lang="ru-RU" sz="3200" dirty="0" smtClean="0"/>
              <a:t>– </a:t>
            </a:r>
            <a:r>
              <a:rPr lang="ru-RU" sz="3200" dirty="0"/>
              <a:t>это твердые тела со строгим внутренним расположением атомов, которому соответствуют симметрия их внешних гладких поверхностей – граней.</a:t>
            </a:r>
          </a:p>
        </p:txBody>
      </p:sp>
      <p:pic>
        <p:nvPicPr>
          <p:cNvPr id="4" name="Рисунок 3" descr="1330246880_tanki-online-kristally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57453" y="4471568"/>
            <a:ext cx="3686547" cy="23864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Образование кристаллов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1066800"/>
            <a:ext cx="7906072" cy="5059363"/>
          </a:xfrm>
        </p:spPr>
        <p:txBody>
          <a:bodyPr/>
          <a:lstStyle/>
          <a:p>
            <a:pPr>
              <a:buNone/>
            </a:pPr>
            <a:r>
              <a:rPr lang="ru-RU" sz="3200" dirty="0" smtClean="0"/>
              <a:t> Кристаллы </a:t>
            </a:r>
            <a:r>
              <a:rPr lang="ru-RU" sz="3200" dirty="0"/>
              <a:t>образуются тремя путями</a:t>
            </a:r>
            <a:r>
              <a:rPr lang="ru-RU" sz="3200" dirty="0" smtClean="0"/>
              <a:t>:</a:t>
            </a:r>
          </a:p>
          <a:p>
            <a:r>
              <a:rPr lang="ru-RU" sz="3200" dirty="0" smtClean="0"/>
              <a:t> </a:t>
            </a:r>
            <a:r>
              <a:rPr lang="ru-RU" sz="3200" dirty="0"/>
              <a:t>из </a:t>
            </a:r>
            <a:r>
              <a:rPr lang="ru-RU" sz="3200" dirty="0" smtClean="0"/>
              <a:t>расплава</a:t>
            </a:r>
            <a:endParaRPr lang="ru-RU" sz="3200" dirty="0"/>
          </a:p>
          <a:p>
            <a:r>
              <a:rPr lang="ru-RU" sz="3200" dirty="0" smtClean="0"/>
              <a:t> </a:t>
            </a:r>
            <a:r>
              <a:rPr lang="ru-RU" sz="3200" dirty="0"/>
              <a:t>из раствора </a:t>
            </a:r>
            <a:endParaRPr lang="ru-RU" sz="3200" dirty="0" smtClean="0"/>
          </a:p>
          <a:p>
            <a:r>
              <a:rPr lang="ru-RU" sz="3200" dirty="0" smtClean="0"/>
              <a:t> </a:t>
            </a:r>
            <a:r>
              <a:rPr lang="ru-RU" sz="3200" dirty="0"/>
              <a:t>из паров</a:t>
            </a:r>
          </a:p>
        </p:txBody>
      </p:sp>
      <p:pic>
        <p:nvPicPr>
          <p:cNvPr id="4" name="Рисунок 3" descr="img_16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80112" y="4005064"/>
            <a:ext cx="2835315" cy="2520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Кристаллы в химии</a:t>
            </a:r>
            <a:endParaRPr lang="en-US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052736"/>
            <a:ext cx="8410128" cy="505936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Кристалл </a:t>
            </a:r>
            <a:r>
              <a:rPr lang="ru-RU" dirty="0"/>
              <a:t>представляет собой </a:t>
            </a:r>
            <a:r>
              <a:rPr lang="ru-RU" dirty="0" smtClean="0"/>
              <a:t>правильную трехмерную </a:t>
            </a:r>
            <a:r>
              <a:rPr lang="ru-RU" dirty="0"/>
              <a:t>решетку, составленную из атомов или молекул.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Структура </a:t>
            </a:r>
            <a:r>
              <a:rPr lang="ru-RU" dirty="0"/>
              <a:t>кристалла – это пространственное расположение </a:t>
            </a:r>
            <a:r>
              <a:rPr lang="ru-RU" dirty="0" smtClean="0"/>
              <a:t>его </a:t>
            </a:r>
            <a:r>
              <a:rPr lang="ru-RU" dirty="0"/>
              <a:t>атомов (или молекул</a:t>
            </a:r>
            <a:r>
              <a:rPr lang="ru-RU" dirty="0" smtClean="0"/>
              <a:t>).</a:t>
            </a:r>
          </a:p>
          <a:p>
            <a:pPr>
              <a:buNone/>
            </a:pPr>
            <a:r>
              <a:rPr lang="ru-RU" dirty="0"/>
              <a:t>Для пространства же имеется 14 способов расположения одинаковых точек, удовлетворяющих требованию, чтобы у каждой из них было одно и то же окружение. Это пространственные решетки, называемые также решетками </a:t>
            </a:r>
            <a:r>
              <a:rPr lang="ru-RU" dirty="0" err="1"/>
              <a:t>Браве</a:t>
            </a:r>
            <a:r>
              <a:rPr lang="ru-RU" dirty="0"/>
              <a:t> по имени французского ученого </a:t>
            </a:r>
            <a:r>
              <a:rPr lang="ru-RU" dirty="0" err="1" smtClean="0"/>
              <a:t>О.Браве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6739_001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99391"/>
            <a:ext cx="6223153" cy="34563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 descr="6739_00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07829" y="3365744"/>
            <a:ext cx="6236171" cy="34922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rPr lang="ru-RU" dirty="0" smtClean="0"/>
              <a:t>    Кубическая </a:t>
            </a:r>
            <a:r>
              <a:rPr lang="ru-RU" dirty="0"/>
              <a:t>система: три взаимно перпендикулярные оси со всеми равными отрезками. </a:t>
            </a:r>
            <a:endParaRPr lang="ru-RU" dirty="0" smtClean="0"/>
          </a:p>
          <a:p>
            <a:pPr lvl="0">
              <a:buNone/>
            </a:pPr>
            <a:r>
              <a:rPr lang="ru-RU" dirty="0" smtClean="0"/>
              <a:t>    Примеры</a:t>
            </a:r>
            <a:r>
              <a:rPr lang="ru-RU" dirty="0"/>
              <a:t>: алмаз, золото, серебро, хлорид натрия, фторид кальция, сульфит цинка. </a:t>
            </a:r>
          </a:p>
          <a:p>
            <a:endParaRPr lang="ru-RU" dirty="0"/>
          </a:p>
        </p:txBody>
      </p:sp>
      <p:pic>
        <p:nvPicPr>
          <p:cNvPr id="4" name="Рисунок 3" descr="ДурДом0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3645024"/>
            <a:ext cx="2592288" cy="2592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rPr lang="ru-RU" dirty="0" smtClean="0"/>
              <a:t>    Ромбическая </a:t>
            </a:r>
            <a:r>
              <a:rPr lang="ru-RU" dirty="0"/>
              <a:t>система: три взаимно перпендикулярные оси с тремя отрезками различной длины. </a:t>
            </a:r>
            <a:endParaRPr lang="ru-RU" dirty="0" smtClean="0"/>
          </a:p>
          <a:p>
            <a:pPr lvl="0">
              <a:buNone/>
            </a:pPr>
            <a:r>
              <a:rPr lang="ru-RU" dirty="0" smtClean="0"/>
              <a:t>    Примеры</a:t>
            </a:r>
            <a:r>
              <a:rPr lang="ru-RU" dirty="0"/>
              <a:t>: сера, нитрат калия, сульфат калия, сульфат бария. </a:t>
            </a:r>
          </a:p>
          <a:p>
            <a:endParaRPr lang="ru-RU" dirty="0"/>
          </a:p>
        </p:txBody>
      </p:sp>
      <p:pic>
        <p:nvPicPr>
          <p:cNvPr id="4" name="Рисунок 3" descr="ДурДом08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2280" y="2852936"/>
            <a:ext cx="1054224" cy="40050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rPr lang="ru-RU" dirty="0" smtClean="0"/>
              <a:t>    Моноклинная </a:t>
            </a:r>
            <a:r>
              <a:rPr lang="ru-RU" dirty="0"/>
              <a:t>система: три оси, из которых </a:t>
            </a:r>
            <a:r>
              <a:rPr lang="ru-RU" dirty="0" smtClean="0"/>
              <a:t>две перпендикулярны </a:t>
            </a:r>
            <a:r>
              <a:rPr lang="ru-RU" dirty="0"/>
              <a:t>друг другу, а третья перпендикулярна только одной из них; все отрезки имеют различную длину. </a:t>
            </a:r>
            <a:endParaRPr lang="ru-RU" dirty="0" smtClean="0"/>
          </a:p>
          <a:p>
            <a:pPr lvl="0">
              <a:buNone/>
            </a:pPr>
            <a:r>
              <a:rPr lang="ru-RU" dirty="0"/>
              <a:t> </a:t>
            </a:r>
            <a:r>
              <a:rPr lang="ru-RU" dirty="0" smtClean="0"/>
              <a:t>   Примеры</a:t>
            </a:r>
            <a:r>
              <a:rPr lang="ru-RU" dirty="0"/>
              <a:t>: сера, </a:t>
            </a:r>
            <a:r>
              <a:rPr lang="ru-RU" dirty="0" err="1"/>
              <a:t>дигидрат</a:t>
            </a:r>
            <a:r>
              <a:rPr lang="ru-RU" dirty="0"/>
              <a:t> сульфата калия (гипс), криолит, бура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 descr="ДурДом0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3861048"/>
            <a:ext cx="2376264" cy="2376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rPr lang="ru-RU" dirty="0" smtClean="0"/>
              <a:t>    </a:t>
            </a:r>
            <a:r>
              <a:rPr lang="ru-RU" dirty="0" err="1" smtClean="0"/>
              <a:t>Триклинная</a:t>
            </a:r>
            <a:r>
              <a:rPr lang="ru-RU" dirty="0" smtClean="0"/>
              <a:t> </a:t>
            </a:r>
            <a:r>
              <a:rPr lang="ru-RU" dirty="0"/>
              <a:t>система: все три оси пересекаются под углами, не равными 90 градусов, все отрезки имеют различную длину. </a:t>
            </a:r>
            <a:endParaRPr lang="ru-RU" dirty="0" smtClean="0"/>
          </a:p>
          <a:p>
            <a:pPr lvl="0">
              <a:buNone/>
            </a:pPr>
            <a:r>
              <a:rPr lang="ru-RU" dirty="0" smtClean="0"/>
              <a:t>    Примеры</a:t>
            </a:r>
            <a:r>
              <a:rPr lang="ru-RU" dirty="0"/>
              <a:t>: </a:t>
            </a:r>
            <a:r>
              <a:rPr lang="ru-RU" dirty="0" err="1"/>
              <a:t>пентагидрат</a:t>
            </a:r>
            <a:r>
              <a:rPr lang="ru-RU" dirty="0"/>
              <a:t> сульфата </a:t>
            </a:r>
            <a:r>
              <a:rPr lang="ru-RU" dirty="0" smtClean="0"/>
              <a:t>меди </a:t>
            </a:r>
            <a:r>
              <a:rPr lang="ru-RU" dirty="0"/>
              <a:t>(</a:t>
            </a:r>
            <a:r>
              <a:rPr lang="en-US" dirty="0"/>
              <a:t>II</a:t>
            </a:r>
            <a:r>
              <a:rPr lang="ru-RU" dirty="0"/>
              <a:t>), бихромат калия. </a:t>
            </a:r>
          </a:p>
          <a:p>
            <a:endParaRPr lang="ru-RU" dirty="0"/>
          </a:p>
        </p:txBody>
      </p:sp>
      <p:pic>
        <p:nvPicPr>
          <p:cNvPr id="4" name="Рисунок 3" descr="ДурДом0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3645024"/>
            <a:ext cx="2721471" cy="27363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rPr lang="ru-RU" dirty="0" smtClean="0"/>
              <a:t>    Гексагональная </a:t>
            </a:r>
            <a:r>
              <a:rPr lang="ru-RU" dirty="0"/>
              <a:t>система: четыре оси, из которых три лежат в одной плоскости под углом 60 градусов друг к другу, а четвертая перпендикулярна этой плоскости; отрезки на </a:t>
            </a:r>
            <a:r>
              <a:rPr lang="ru-RU" dirty="0" err="1"/>
              <a:t>копланарных</a:t>
            </a:r>
            <a:r>
              <a:rPr lang="ru-RU" dirty="0"/>
              <a:t> осях равны, отрезок на четвертой оси отличается от предыдущих трех. </a:t>
            </a:r>
            <a:endParaRPr lang="ru-RU" dirty="0" smtClean="0"/>
          </a:p>
          <a:p>
            <a:pPr lvl="0">
              <a:buNone/>
            </a:pPr>
            <a:r>
              <a:rPr lang="ru-RU" dirty="0"/>
              <a:t> </a:t>
            </a:r>
            <a:r>
              <a:rPr lang="ru-RU" dirty="0" smtClean="0"/>
              <a:t>   Примеры</a:t>
            </a:r>
            <a:r>
              <a:rPr lang="ru-RU" dirty="0"/>
              <a:t>: металлические магний, цинк, окись кремния (</a:t>
            </a:r>
            <a:r>
              <a:rPr lang="en-US" dirty="0"/>
              <a:t>IV</a:t>
            </a:r>
            <a:r>
              <a:rPr lang="ru-RU" dirty="0"/>
              <a:t>) (кварц), сульфид ртути (</a:t>
            </a:r>
            <a:r>
              <a:rPr lang="en-US" dirty="0"/>
              <a:t>II</a:t>
            </a:r>
            <a:r>
              <a:rPr lang="ru-RU" dirty="0"/>
              <a:t>) (киноварь). </a:t>
            </a:r>
          </a:p>
          <a:p>
            <a:endParaRPr lang="ru-RU" dirty="0"/>
          </a:p>
        </p:txBody>
      </p:sp>
      <p:pic>
        <p:nvPicPr>
          <p:cNvPr id="4" name="Рисунок 3" descr="ДурДом09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00" y="4653136"/>
            <a:ext cx="2311697" cy="20777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Геометрия кристаллов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1066800"/>
            <a:ext cx="7978080" cy="505936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 Гранями </a:t>
            </a:r>
            <a:r>
              <a:rPr lang="ru-RU" dirty="0"/>
              <a:t>называются плоские </a:t>
            </a:r>
            <a:r>
              <a:rPr lang="ru-RU" dirty="0" smtClean="0"/>
              <a:t>ограничения кристаллов</a:t>
            </a:r>
            <a:r>
              <a:rPr lang="ru-RU" dirty="0"/>
              <a:t>. Линии, разделяющие грани, образуют ребра. Угловая точка, в которой пересекаются несколько граней, представляет вершину кристалла.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pPr>
              <a:buNone/>
            </a:pPr>
            <a:r>
              <a:rPr lang="ru-RU" dirty="0" smtClean="0"/>
              <a:t>    Кристаллы могут иметь от четырех до нескольких сотен граней. Но при этом они обладают замечательным свойством - какими бы ни были размеры, форма и число граней одного и того же кристалла, все плоские грани пересекаются друг с другом под определенными углами. Углы между соответственными гранями всегда одинаковы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1066800"/>
            <a:ext cx="8532440" cy="5059363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    Идеальный кристалл- </a:t>
            </a:r>
            <a:r>
              <a:rPr lang="ru-RU" dirty="0" smtClean="0"/>
              <a:t>является</a:t>
            </a:r>
            <a:r>
              <a:rPr lang="ru-RU" dirty="0"/>
              <a:t>, по сути, математическим </a:t>
            </a:r>
            <a:r>
              <a:rPr lang="ru-RU" dirty="0" smtClean="0"/>
              <a:t>объектом, имеющим </a:t>
            </a:r>
            <a:r>
              <a:rPr lang="ru-RU" dirty="0"/>
              <a:t>полную, свойственную ему симметрию, идеализированно ровные гладкие грани.</a:t>
            </a:r>
          </a:p>
          <a:p>
            <a:endParaRPr lang="ru-RU" dirty="0"/>
          </a:p>
        </p:txBody>
      </p:sp>
      <p:pic>
        <p:nvPicPr>
          <p:cNvPr id="4" name="Рисунок 3" descr="kristally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59832" y="2996952"/>
            <a:ext cx="3296492" cy="27363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Применение кристаллов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Изготовление украшений</a:t>
            </a:r>
          </a:p>
          <a:p>
            <a:r>
              <a:rPr lang="ru-RU" dirty="0" smtClean="0"/>
              <a:t>Изготовление оптических приборов, линз</a:t>
            </a:r>
            <a:endParaRPr lang="ru-RU" dirty="0"/>
          </a:p>
          <a:p>
            <a:r>
              <a:rPr lang="ru-RU" dirty="0" smtClean="0"/>
              <a:t>В качестве полупроводников в физике, для преобразования солнечной энергии в электрическую</a:t>
            </a:r>
          </a:p>
          <a:p>
            <a:r>
              <a:rPr lang="ru-RU" dirty="0" smtClean="0"/>
              <a:t>В архитектуре, изготовление скульптур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goros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41023" y="3140968"/>
            <a:ext cx="3702977" cy="38481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Энергия кристаллов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 Каждый </a:t>
            </a:r>
            <a:r>
              <a:rPr lang="ru-RU" dirty="0"/>
              <a:t>драгоценный и полудрагоценный камень имеет свое энергетическое поле, которое влияет на энергетическое поле человека</a:t>
            </a:r>
            <a:r>
              <a:rPr lang="ru-RU" dirty="0" smtClean="0"/>
              <a:t>.</a:t>
            </a:r>
          </a:p>
          <a:p>
            <a:pPr>
              <a:buNone/>
            </a:pPr>
            <a:r>
              <a:rPr lang="ru-RU" dirty="0" smtClean="0"/>
              <a:t>    Подобранные </a:t>
            </a:r>
            <a:r>
              <a:rPr lang="ru-RU" dirty="0"/>
              <a:t>драгоценные </a:t>
            </a:r>
            <a:r>
              <a:rPr lang="ru-RU" dirty="0" smtClean="0"/>
              <a:t>и полудрагоценные </a:t>
            </a:r>
            <a:r>
              <a:rPr lang="ru-RU" dirty="0"/>
              <a:t>следует правильно носить – они должные касаться кожи.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25" name="AutoShape 1"/>
          <p:cNvSpPr>
            <a:spLocks noChangeAspect="1" noChangeArrowheads="1"/>
          </p:cNvSpPr>
          <p:nvPr/>
        </p:nvSpPr>
        <p:spPr bwMode="auto">
          <a:xfrm>
            <a:off x="0" y="0"/>
            <a:ext cx="752475" cy="7524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Алмаз- символ твёрдости и храбрости; приносит счастье.</a:t>
            </a:r>
          </a:p>
          <a:p>
            <a:r>
              <a:rPr lang="ru-RU" dirty="0" smtClean="0"/>
              <a:t>Аквамарин- «камень влюблённых», способствует благополучию в жизни</a:t>
            </a:r>
          </a:p>
          <a:p>
            <a:r>
              <a:rPr lang="ru-RU" dirty="0" smtClean="0"/>
              <a:t>Бирюза- символ неизменной и верной любви</a:t>
            </a:r>
          </a:p>
          <a:p>
            <a:r>
              <a:rPr lang="ru-RU" dirty="0" smtClean="0"/>
              <a:t>Коралл- бережёт от дурного глаза</a:t>
            </a:r>
          </a:p>
          <a:p>
            <a:r>
              <a:rPr lang="ru-RU" dirty="0" smtClean="0"/>
              <a:t>Сапфир- символ верности и скромности, защищает женщины от клеветы</a:t>
            </a:r>
          </a:p>
          <a:p>
            <a:r>
              <a:rPr lang="ru-RU" dirty="0" smtClean="0"/>
              <a:t>Топаз- усмиряет гнев, способствует дружбе</a:t>
            </a:r>
          </a:p>
          <a:p>
            <a:r>
              <a:rPr lang="ru-RU" dirty="0" smtClean="0"/>
              <a:t>Хризолит- отгоняет ночные кошмары</a:t>
            </a:r>
          </a:p>
          <a:p>
            <a:r>
              <a:rPr lang="ru-RU" dirty="0" smtClean="0"/>
              <a:t>Циркон- улучшает </a:t>
            </a:r>
            <a:r>
              <a:rPr lang="ru-RU" smtClean="0"/>
              <a:t>умственные способности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sz="5400" dirty="0" smtClean="0"/>
          </a:p>
          <a:p>
            <a:pPr>
              <a:buNone/>
            </a:pPr>
            <a:r>
              <a:rPr lang="ru-RU" sz="5400" dirty="0" smtClean="0"/>
              <a:t>Спасибо за внимание</a:t>
            </a:r>
            <a:endParaRPr lang="ru-RU" sz="5400" dirty="0"/>
          </a:p>
        </p:txBody>
      </p:sp>
      <p:pic>
        <p:nvPicPr>
          <p:cNvPr id="4" name="Рисунок 3" descr="Король-самоцветов-алмаз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11760" y="3212976"/>
            <a:ext cx="4171950" cy="27527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4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Тема Office">
      <a:majorFont>
        <a:latin typeface="Franklin Gothic Demi"/>
        <a:ea typeface=""/>
        <a:cs typeface=""/>
      </a:majorFont>
      <a:minorFont>
        <a:latin typeface="Franklin Gothic Dem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4</Template>
  <TotalTime>131</TotalTime>
  <Words>470</Words>
  <Application>Microsoft Office PowerPoint</Application>
  <PresentationFormat>Экран (4:3)</PresentationFormat>
  <Paragraphs>45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9" baseType="lpstr">
      <vt:lpstr>Arial</vt:lpstr>
      <vt:lpstr>Franklin Gothic Demi</vt:lpstr>
      <vt:lpstr>4</vt:lpstr>
      <vt:lpstr>Кристаллы</vt:lpstr>
      <vt:lpstr>Понятие кристаллов</vt:lpstr>
      <vt:lpstr>Образование кристаллов</vt:lpstr>
      <vt:lpstr>Кристаллы в химии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Геометрия кристаллов</vt:lpstr>
      <vt:lpstr>Презентация PowerPoint</vt:lpstr>
      <vt:lpstr>Применение кристаллов</vt:lpstr>
      <vt:lpstr>Энергия кристаллов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Кристаллы</dc:title>
  <dc:creator>Ольга</dc:creator>
  <cp:lastModifiedBy>Сергей</cp:lastModifiedBy>
  <cp:revision>17</cp:revision>
  <dcterms:created xsi:type="dcterms:W3CDTF">2013-05-01T06:56:16Z</dcterms:created>
  <dcterms:modified xsi:type="dcterms:W3CDTF">2015-08-11T21:18:01Z</dcterms:modified>
</cp:coreProperties>
</file>