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27" autoAdjust="0"/>
    <p:restoredTop sz="86433" autoAdjust="0"/>
  </p:normalViewPr>
  <p:slideViewPr>
    <p:cSldViewPr>
      <p:cViewPr varScale="1">
        <p:scale>
          <a:sx n="66" d="100"/>
          <a:sy n="66" d="100"/>
        </p:scale>
        <p:origin x="-14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101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3BFFA4A-51D1-4595-80EB-3BEAA0F3A13A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F2A8835-087A-4E88-AD90-8045F89B0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2B926F-ED32-4B48-9E4B-AD9D4E36E6B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206170-3844-49AB-B37F-13095B67FA8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602E79-9C31-4B77-8920-68E73FB536B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023FF7-CC7D-4F96-8F59-63EB04B212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C6C505-7B65-4701-87E5-0A268002799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236209-B7E4-4E11-A508-85C1E43D5AE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5B7477-88F1-4662-826B-4C80B731710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43765F-7A97-4022-852B-A6C99F32ABC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66AED-1E54-4E91-87AE-C59E0BC3AD0B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29118-76C6-4193-B693-1C3F92046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BB429-8E92-45CB-9410-E1A2583880BA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648F0-D931-4089-B6C6-22B9127EB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3F35-B0A5-4DD5-B36F-945624482FAA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A652A-AD67-461B-BE62-A92CE8A403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89A0D-720F-4FFC-944D-30E28E56E6AD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CC35E-F6F7-404C-A775-2BDF3A2F38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B65A9-3787-48DE-B5B2-0255939DE8CF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CB28B-DC7C-4FA0-BAE0-ED2D8BDBA5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349D0-45EB-48C2-8FFC-7D68C4EAFDAC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7FA5-2339-4FB1-9B69-589AEA1E7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696FC-8A96-45C5-8D7F-C5997A14D40D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DEDFF-B822-4B69-8BFD-07F00D84DB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D960F-9391-4ED0-B5D5-B61902C1B80B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21977-A13E-49E6-906D-3BB2C4311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EC64-9B07-4563-BDC0-9F579ECE5DEF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14D3B-743B-491B-835E-8CD806271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3B18-8650-4F3A-8286-75EAE529D05D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B7DF1-DD14-4417-8661-697AB87520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9A266-7FF2-4B2B-A55C-67CA1C794CF9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4293-0986-40D1-BC4E-EB2105C0E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B92020-A8A0-4F44-BCDB-6C330D5A2F16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FC699A-0D2D-4EA0-B809-33EDE09B3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0%BA%D0%B0%D0%B4%D0%B5%D0%BC%D0%B8%D1%87%D0%B5%D1%81%D0%BA%D0%B0%D1%8F_%D0%BC%D1%83%D0%B7%D1%8B%D0%BA%D0%B0" TargetMode="External"/><Relationship Id="rId3" Type="http://schemas.openxmlformats.org/officeDocument/2006/relationships/hyperlink" Target="http://ru.wikipedia.org/wiki/%D0%A1%D0%BA%D1%80%D0%B8%D0%BF%D0%B0%D1%87" TargetMode="External"/><Relationship Id="rId7" Type="http://schemas.openxmlformats.org/officeDocument/2006/relationships/hyperlink" Target="http://ru.wikipedia.org/wiki/%D0%A6%D1%8B%D0%B3%D0%B0%D0%BD%D0%B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1934" TargetMode="External"/><Relationship Id="rId5" Type="http://schemas.openxmlformats.org/officeDocument/2006/relationships/hyperlink" Target="http://ru.wikipedia.org/wiki/%D0%97%D0%B0%D1%81%D0%BB%D1%83%D0%B6%D0%B5%D0%BD%D0%BD%D1%8B%D0%B9_%D0%B4%D0%B5%D1%8F%D1%82%D0%B5%D0%BB%D1%8C_%D0%B8%D1%81%D0%BA%D1%83%D1%81%D1%81%D1%82%D0%B2_%D0%A0%D0%A1%D0%A4%D0%A1%D0%A0" TargetMode="External"/><Relationship Id="rId4" Type="http://schemas.openxmlformats.org/officeDocument/2006/relationships/hyperlink" Target="http://ru.wikipedia.org/wiki/%D0%9F%D0%B5%D0%B4%D0%B0%D0%B3%D0%BE%D0%B3" TargetMode="External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5%D0%BA%D0%B0%D1%82%D0%B5%D1%80%D0%B8%D0%BD%D0%BE%D1%81%D0%BB%D0%B0%D0%B2" TargetMode="External"/><Relationship Id="rId3" Type="http://schemas.openxmlformats.org/officeDocument/2006/relationships/hyperlink" Target="http://ru.wikipedia.org/wiki/%D0%A1%D1%82%D0%B0%D1%80%D0%BE%D0%BE%D1%81%D0%BA%D0%BE%D0%BB%D1%8C%D1%81%D0%BA%D0%B8%D0%B9_%D1%83%D0%B5%D0%B7%D0%B4" TargetMode="External"/><Relationship Id="rId7" Type="http://schemas.openxmlformats.org/officeDocument/2006/relationships/hyperlink" Target="http://ru.wikipedia.org/wiki/%D0%A0%D0%BE%D1%81%D1%82%D0%BE%D0%B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5%D0%B0%D1%80%D1%8C%D0%BA%D0%BE%D0%B2" TargetMode="External"/><Relationship Id="rId11" Type="http://schemas.openxmlformats.org/officeDocument/2006/relationships/image" Target="../media/image2.jpeg"/><Relationship Id="rId5" Type="http://schemas.openxmlformats.org/officeDocument/2006/relationships/hyperlink" Target="http://ru.wikipedia.org/wiki/%D0%A6%D1%8B%D0%B3%D0%B0%D0%BD%D0%B5" TargetMode="External"/><Relationship Id="rId10" Type="http://schemas.openxmlformats.org/officeDocument/2006/relationships/hyperlink" Target="http://journal.mygorod.ru/forum/journal2/uploads/j1425_1210157638.jpg" TargetMode="External"/><Relationship Id="rId4" Type="http://schemas.openxmlformats.org/officeDocument/2006/relationships/hyperlink" Target="http://ru.wikipedia.org/wiki/%D0%9A%D1%83%D1%80%D1%81%D0%BA%D0%B0%D1%8F_%D0%B3%D1%83%D0%B1%D0%B5%D1%80%D0%BD%D0%B8%D1%8F" TargetMode="External"/><Relationship Id="rId9" Type="http://schemas.openxmlformats.org/officeDocument/2006/relationships/hyperlink" Target="http://ru.wikipedia.org/wiki/%D0%9A%D1%83%D1%80%D1%81%D0%B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cology-mef.narod.ru/mos/villa/nm/konservatoria.jpg" TargetMode="External"/><Relationship Id="rId3" Type="http://schemas.openxmlformats.org/officeDocument/2006/relationships/hyperlink" Target="http://ru.wikipedia.org/wiki/%D0%9C%D0%BE%D1%81%D0%BA%D0%B2%D0%B0" TargetMode="External"/><Relationship Id="rId7" Type="http://schemas.openxmlformats.org/officeDocument/2006/relationships/hyperlink" Target="http://ru.wikipedia.org/wiki/%D0%A1%D0%B0%D0%BC%D0%B0%D1%80%D0%B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04_%D0%B3%D0%BE%D0%B4" TargetMode="External"/><Relationship Id="rId5" Type="http://schemas.openxmlformats.org/officeDocument/2006/relationships/hyperlink" Target="http://ru.wikipedia.org/wiki/%D0%A1%D1%82%D0%B8%D0%BF%D0%B5%D0%BD%D0%B4%D0%B8%D1%8F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://ru.wikipedia.org/wiki/%D0%9C%D0%BE%D1%81%D0%BA%D0%BE%D0%B2%D1%81%D0%BA%D0%B0%D1%8F_%D0%B3%D0%BE%D1%81%D1%83%D0%B4%D0%B0%D1%80%D1%81%D1%82%D0%B2%D0%B5%D0%BD%D0%BD%D0%B0%D1%8F_%D0%BA%D0%BE%D0%BD%D1%81%D0%B5%D1%80%D0%B2%D0%B0%D1%82%D0%BE%D1%80%D0%B8%D1%8F_%D0%B8%D0%BC%D0%B5%D0%BD%D0%B8_%D0%9F._%D0%98._%D0%A7%D0%B0%D0%B9%D0%BA%D0%BE%D0%B2%D1%81%D0%BA%D0%BE%D0%B3%D0%BE" TargetMode="Externa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1%83%D1%80%D1%81%D0%BA" TargetMode="External"/><Relationship Id="rId13" Type="http://schemas.openxmlformats.org/officeDocument/2006/relationships/hyperlink" Target="http://ru.wikipedia.org/wiki/%D0%90%D1%80%D1%85%D0%B0%D0%BD%D0%B3%D0%B5%D0%BB%D1%8C%D1%81%D0%BA" TargetMode="External"/><Relationship Id="rId18" Type="http://schemas.openxmlformats.org/officeDocument/2006/relationships/hyperlink" Target="http://ru.wikipedia.org/wiki/%D0%91%D0%B5%D1%82%D1%85%D0%BE%D0%B2%D0%B5%D0%BD,_%D0%9B%D1%8E%D0%B4%D0%B2%D0%B8%D0%B3_%D0%B2%D0%B0%D0%BD" TargetMode="External"/><Relationship Id="rId26" Type="http://schemas.openxmlformats.org/officeDocument/2006/relationships/image" Target="../media/image5.jpeg"/><Relationship Id="rId3" Type="http://schemas.openxmlformats.org/officeDocument/2006/relationships/hyperlink" Target="http://ru.wikipedia.org/wiki/1905_%D0%B3%D0%BE%D0%B4" TargetMode="External"/><Relationship Id="rId21" Type="http://schemas.openxmlformats.org/officeDocument/2006/relationships/hyperlink" Target="http://ru.wikipedia.org/wiki/%D0%A8%D0%BE%D0%BF%D0%B5%D0%BD,_%D0%A4%D1%80%D0%B5%D0%B4%D0%B5%D1%80%D0%B8%D0%BA" TargetMode="External"/><Relationship Id="rId7" Type="http://schemas.openxmlformats.org/officeDocument/2006/relationships/hyperlink" Target="http://ru.wikipedia.org/wiki/%D0%94%D0%BE%D0%BD%D0%B1%D0%B0%D1%81%D1%81" TargetMode="External"/><Relationship Id="rId12" Type="http://schemas.openxmlformats.org/officeDocument/2006/relationships/hyperlink" Target="http://ru.wikipedia.org/wiki/%D0%92%D0%BE%D0%BB%D0%BE%D0%B3%D0%B4%D0%B0" TargetMode="External"/><Relationship Id="rId17" Type="http://schemas.openxmlformats.org/officeDocument/2006/relationships/hyperlink" Target="http://ru.wikipedia.org/wiki/%D0%91%D0%B0%D1%85,_%D0%98%D0%BE%D0%B3%D0%B0%D0%BD%D0%BD_%D0%A1%D0%B5%D0%B1%D0%B0%D1%81%D1%82%D1%8C%D1%8F%D0%BD" TargetMode="External"/><Relationship Id="rId25" Type="http://schemas.openxmlformats.org/officeDocument/2006/relationships/hyperlink" Target="http://images.yandex.ru/search?p=0&amp;text=%D0%BC%D0%B8%D1%85%D0%B0%D0%B8%D0%BB%20%D1%8D%D1%80%D0%B4%D0%B5%D0%BD%D0%BA%D0%BE&amp;spsite=www.rulex.ru&amp;img_url=www.rulex.ru/rpg/WebPict/fullpic/2001-375.jpg&amp;rpt=simage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http://ru.wikipedia.org/wiki/%D0%9A%D0%B0%D0%B2%D0%BA%D0%B0%D0%B7" TargetMode="External"/><Relationship Id="rId20" Type="http://schemas.openxmlformats.org/officeDocument/2006/relationships/hyperlink" Target="http://ru.wikipedia.org/wiki/%D0%91%D1%80%D0%B0%D0%BC%D1%81,_%D0%98%D0%BE%D0%B3%D0%B0%D0%BD%D0%BD%D0%B5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3%D0%BA%D1%80%D0%B0%D0%B8%D0%BD%D0%B0" TargetMode="External"/><Relationship Id="rId11" Type="http://schemas.openxmlformats.org/officeDocument/2006/relationships/hyperlink" Target="http://ru.wikipedia.org/wiki/%D0%9E%D0%B4%D0%B5%D1%81%D1%81%D0%B0" TargetMode="External"/><Relationship Id="rId24" Type="http://schemas.openxmlformats.org/officeDocument/2006/relationships/hyperlink" Target="http://ru.wikipedia.org/wiki/%D0%9A%D1%83%D0%BB%D1%8C%D1%82%D1%83%D1%80%D0%B0_%D1%86%D1%8B%D0%B3%D0%B0%D0%BD" TargetMode="External"/><Relationship Id="rId5" Type="http://schemas.openxmlformats.org/officeDocument/2006/relationships/hyperlink" Target="http://ru.wikipedia.org/wiki/%D0%90%D1%80%D1%85%D0%B0%D0%BD%D0%B3%D0%B5%D0%BB%D1%8C%D1%81%D0%BA%D0%B0%D1%8F_%D0%B3%D1%83%D0%B1%D0%B5%D1%80%D0%BD%D0%B8%D1%8F" TargetMode="External"/><Relationship Id="rId15" Type="http://schemas.openxmlformats.org/officeDocument/2006/relationships/hyperlink" Target="http://ru.wikipedia.org/wiki/%D0%9E%D1%80%D0%B5%D0%BD%D0%B1%D1%83%D1%80%D0%B3" TargetMode="External"/><Relationship Id="rId23" Type="http://schemas.openxmlformats.org/officeDocument/2006/relationships/hyperlink" Target="http://ru.wikipedia.org/wiki/%D0%9F%D0%B0%D0%B3%D0%B0%D0%BD%D0%B8%D0%BD%D0%B8,_%D0%9D%D0%B8%D0%BA%D0%BA%D0%BE%D0%BB%D0%BE" TargetMode="External"/><Relationship Id="rId10" Type="http://schemas.openxmlformats.org/officeDocument/2006/relationships/hyperlink" Target="http://ru.wikipedia.org/wiki/%D0%9A%D0%B8%D0%B5%D0%B2" TargetMode="External"/><Relationship Id="rId19" Type="http://schemas.openxmlformats.org/officeDocument/2006/relationships/hyperlink" Target="http://ru.wikipedia.org/wiki/%D0%9C%D0%BE%D1%86%D0%B0%D1%80%D1%82,_%D0%92%D0%BE%D0%BB%D1%8C%D1%84%D0%B3%D0%B0%D0%BD%D0%B3_%D0%90%D0%BC%D0%B0%D0%B4%D0%B5%D0%B9" TargetMode="External"/><Relationship Id="rId4" Type="http://schemas.openxmlformats.org/officeDocument/2006/relationships/hyperlink" Target="http://ru.wikipedia.org/wiki/%D0%91%D0%B0%D1%83%D0%BC%D0%B0%D0%BD,_%D0%9D%D0%B8%D0%BA%D0%BE%D0%BB%D0%B0%D0%B9_%D0%AD%D1%80%D0%BD%D0%B5%D1%81%D1%82%D0%BE%D0%B2%D0%B8%D1%87" TargetMode="External"/><Relationship Id="rId9" Type="http://schemas.openxmlformats.org/officeDocument/2006/relationships/hyperlink" Target="http://ru.wikipedia.org/wiki/%D0%A1%D0%B0%D0%BC%D0%B0%D1%80%D0%B0" TargetMode="External"/><Relationship Id="rId14" Type="http://schemas.openxmlformats.org/officeDocument/2006/relationships/hyperlink" Target="http://ru.wikipedia.org/wiki/%D0%A6%D0%B0%D1%80%D0%B8%D1%86%D1%8B%D0%BD" TargetMode="External"/><Relationship Id="rId22" Type="http://schemas.openxmlformats.org/officeDocument/2006/relationships/hyperlink" Target="http://ru.wikipedia.org/wiki/%D0%A7%D0%B0%D0%B9%D0%BA%D0%BE%D0%B2%D1%81%D0%BA%D0%B8%D0%B9,_%D0%9F%D1%91%D1%82%D1%80_%D0%98%D0%BB%D1%8C%D0%B8%D1%87" TargetMode="External"/><Relationship Id="rId27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ru.wikipedia.org/wiki/%D0%AF%D1%81%D0%BD%D0%B0%D1%8F_%D0%9F%D0%BE%D0%BB%D1%8F%D0%BD%D0%B0" TargetMode="External"/><Relationship Id="rId7" Type="http://schemas.openxmlformats.org/officeDocument/2006/relationships/hyperlink" Target="http://ru.wikipedia.org/wiki/1913_%D0%B3%D0%BE%D0%B4" TargetMode="External"/><Relationship Id="rId2" Type="http://schemas.openxmlformats.org/officeDocument/2006/relationships/hyperlink" Target="http://ru.wikipedia.org/wiki/1910_%D0%B3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D%D0%B0%D1%86%D0%B8%D0%BE%D0%BD%D0%B0%D0%BB%D1%8C%D0%BD%D0%B0%D1%8F_%D0%BC%D1%83%D0%B7%D1%8B%D0%BA%D0%B0%D0%BB%D1%8C%D0%BD%D0%B0%D1%8F_%D0%B0%D0%BA%D0%B0%D0%B4%D0%B5%D0%BC%D0%B8%D1%8F_%D0%A3%D0%BA%D1%80%D0%B0%D0%B8%D0%BD%D1%8B" TargetMode="External"/><Relationship Id="rId5" Type="http://schemas.openxmlformats.org/officeDocument/2006/relationships/hyperlink" Target="http://ru.wikipedia.org/wiki/%D0%91%D0%B5%D0%BB%D1%8C%D0%B3%D0%B8%D1%8F" TargetMode="External"/><Relationship Id="rId10" Type="http://schemas.openxmlformats.org/officeDocument/2006/relationships/image" Target="../media/image8.jpeg"/><Relationship Id="rId4" Type="http://schemas.openxmlformats.org/officeDocument/2006/relationships/hyperlink" Target="http://ru.wikipedia.org/wiki/%D0%A2%D0%BE%D0%BB%D1%81%D1%82%D0%BE%D0%B9,_%D0%9B%D0%B5%D0%B2_%D0%9D%D0%B8%D0%BA%D0%BE%D0%BB%D0%B0%D0%B5%D0%B2%D0%B8%D1%87" TargetMode="External"/><Relationship Id="rId9" Type="http://schemas.openxmlformats.org/officeDocument/2006/relationships/hyperlink" Target="http://www.benicer.com/gallery/2004-kiev-con/kiev-conservatory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E%D0%BA%D1%82%D1%8F%D0%B1%D1%80%D1%8C%D1%81%D0%BA%D0%B0%D1%8F_%D1%80%D0%B5%D0%B2%D0%BE%D0%BB%D1%8E%D1%86%D0%B8%D1%8F" TargetMode="External"/><Relationship Id="rId13" Type="http://schemas.openxmlformats.org/officeDocument/2006/relationships/image" Target="../media/image9.jpeg"/><Relationship Id="rId3" Type="http://schemas.openxmlformats.org/officeDocument/2006/relationships/hyperlink" Target="http://ru.wikipedia.org/wiki/%D0%93%D1%80%D0%B5%D1%87%D0%B0%D0%BD%D0%B8%D0%BD%D0%BE%D0%B2,_%D0%90%D0%BB%D0%B5%D0%BA%D1%81%D0%B0%D0%BD%D0%B4%D1%80_%D0%A2%D0%B8%D1%85%D0%BE%D0%BD%D0%BE%D0%B2%D0%B8%D1%87" TargetMode="External"/><Relationship Id="rId7" Type="http://schemas.openxmlformats.org/officeDocument/2006/relationships/hyperlink" Target="http://ru.wikipedia.org/wiki/%D0%9D%D0%B5%D0%B9%D0%B3%D0%B0%D1%83%D0%B7,_%D0%93%D0%B5%D0%BD%D1%80%D0%B8%D1%85_%D0%93%D1%83%D1%81%D1%82%D0%B0%D0%B2%D0%BE%D0%B2%D0%B8%D1%87" TargetMode="External"/><Relationship Id="rId12" Type="http://schemas.openxmlformats.org/officeDocument/2006/relationships/hyperlink" Target="http://bse.sci-lib.com/a_pictures/06/12/237196679.jpg" TargetMode="External"/><Relationship Id="rId2" Type="http://schemas.openxmlformats.org/officeDocument/2006/relationships/hyperlink" Target="http://ru.wikipedia.org/wiki/%D0%A1%D0%BA%D1%80%D1%8F%D0%B1%D0%B8%D0%BD,_%D0%90%D0%BB%D0%B5%D0%BA%D1%81%D0%B0%D0%BD%D0%B4%D1%80_%D0%9D%D0%B8%D0%BA%D0%BE%D0%BB%D0%B0%D0%B5%D0%B2%D0%B8%D1%8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0%B0%D1%84%D0%BE%D0%BD%D0%BE%D0%B2,_%D0%92%D0%B0%D1%81%D0%B8%D0%BB%D0%B8%D0%B9_%D0%98%D0%BB%D1%8C%D0%B8%D1%87" TargetMode="External"/><Relationship Id="rId11" Type="http://schemas.openxmlformats.org/officeDocument/2006/relationships/hyperlink" Target="http://ru.wikipedia.org/wiki/%D0%9A%D1%80%D0%B0%D1%81%D0%BD%D0%BE%D0%B4%D0%B0%D1%80" TargetMode="External"/><Relationship Id="rId5" Type="http://schemas.openxmlformats.org/officeDocument/2006/relationships/hyperlink" Target="http://ru.wikipedia.org/wiki/%D0%93%D0%BB%D0%B0%D0%B7%D1%83%D0%BD%D0%BE%D0%B2,_%D0%90%D0%BB%D0%B5%D0%BA%D1%81%D0%B0%D0%BD%D0%B4%D1%80_%D0%9A%D0%BE%D0%BD%D1%81%D1%82%D0%B0%D0%BD%D1%82%D0%B8%D0%BD%D0%BE%D0%B2%D0%B8%D1%87" TargetMode="External"/><Relationship Id="rId10" Type="http://schemas.openxmlformats.org/officeDocument/2006/relationships/hyperlink" Target="http://ru.wikipedia.org/wiki/1920_%D0%B3%D0%BE%D0%B4" TargetMode="External"/><Relationship Id="rId4" Type="http://schemas.openxmlformats.org/officeDocument/2006/relationships/hyperlink" Target="http://ru.wikipedia.org/wiki/%D0%93%D0%BB%D0%B8%D1%8D%D1%80,_%D0%A0%D0%B5%D0%B9%D0%BD%D0%B3%D0%BE%D0%BB%D1%8C%D0%B4_%D0%9C%D0%BE%D1%80%D0%B8%D1%86%D0%B5%D0%B2%D0%B8%D1%87" TargetMode="External"/><Relationship Id="rId9" Type="http://schemas.openxmlformats.org/officeDocument/2006/relationships/hyperlink" Target="http://ru.wikipedia.org/wiki/%D0%A0%D0%BE%D1%81%D1%81%D0%B8%D1%8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E%D1%80%D0%B5%D1%8F" TargetMode="External"/><Relationship Id="rId13" Type="http://schemas.openxmlformats.org/officeDocument/2006/relationships/hyperlink" Target="http://rovskolavsp.narod.ru/moi_krai_rodnay_belgorod/erdenko/images/erdenko.gif" TargetMode="External"/><Relationship Id="rId3" Type="http://schemas.openxmlformats.org/officeDocument/2006/relationships/hyperlink" Target="http://ru.wikipedia.org/wiki/1932_%D0%B3%D0%BE%D0%B4" TargetMode="External"/><Relationship Id="rId7" Type="http://schemas.openxmlformats.org/officeDocument/2006/relationships/hyperlink" Target="http://ru.wikipedia.org/wiki/1928" TargetMode="External"/><Relationship Id="rId12" Type="http://schemas.openxmlformats.org/officeDocument/2006/relationships/hyperlink" Target="http://ru.wikipedia.org/wiki/%D0%93%D0%B5%D1%80%D0%BC%D0%B0%D0%BD%D0%B8%D1%8F" TargetMode="External"/><Relationship Id="rId2" Type="http://schemas.openxmlformats.org/officeDocument/2006/relationships/hyperlink" Target="http://ru.wikipedia.org/wiki/192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27" TargetMode="External"/><Relationship Id="rId11" Type="http://schemas.openxmlformats.org/officeDocument/2006/relationships/hyperlink" Target="http://ru.wikipedia.org/wiki/%D0%9B%D0%B8%D1%82%D0%B2%D0%B0" TargetMode="External"/><Relationship Id="rId5" Type="http://schemas.openxmlformats.org/officeDocument/2006/relationships/hyperlink" Target="http://ru.wikipedia.org/wiki/%D0%9A%D0%B8%D1%82%D0%B0%D0%B9" TargetMode="External"/><Relationship Id="rId10" Type="http://schemas.openxmlformats.org/officeDocument/2006/relationships/hyperlink" Target="http://ru.wikipedia.org/wiki/%D0%9B%D0%B0%D1%82%D0%B2%D0%B8%D1%8F" TargetMode="External"/><Relationship Id="rId4" Type="http://schemas.openxmlformats.org/officeDocument/2006/relationships/hyperlink" Target="http://ru.wikipedia.org/wiki/%D0%AF%D0%BF%D0%BE%D0%BD%D0%B8%D1%8F" TargetMode="External"/><Relationship Id="rId9" Type="http://schemas.openxmlformats.org/officeDocument/2006/relationships/hyperlink" Target="http://ru.wikipedia.org/wiki/%D0%9F%D0%BE%D0%BB%D1%8C%D1%88%D0%B0" TargetMode="External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icolor.org/i/upload/snow42.jpg" TargetMode="External"/><Relationship Id="rId3" Type="http://schemas.openxmlformats.org/officeDocument/2006/relationships/hyperlink" Target="http://ru.wikipedia.org/wiki/1925_%D0%B3%D0%BE%D0%B4" TargetMode="External"/><Relationship Id="rId7" Type="http://schemas.openxmlformats.org/officeDocument/2006/relationships/hyperlink" Target="http://ru.wikipedia.org/wiki/%D0%9C%D0%BE%D1%81%D0%BA%D0%BE%D0%B2%D1%81%D0%BA%D0%B0%D1%8F_%D0%B3%D0%BE%D1%81%D1%83%D0%B4%D0%B0%D1%80%D1%81%D1%82%D0%B2%D0%B5%D0%BD%D0%BD%D0%B0%D1%8F_%D0%BA%D0%BE%D0%BD%D1%81%D0%B5%D1%80%D0%B2%D0%B0%D1%82%D0%BE%D1%80%D0%B8%D1%8F_%D0%B8%D0%BC%D0%B5%D0%BD%D0%B8_%D0%9F._%D0%98._%D0%A7%D0%B0%D0%B9%D0%BA%D0%BE%D0%B2%D1%81%D0%BA%D0%BE%D0%B3%D0%B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35_%D0%B3%D0%BE%D0%B4" TargetMode="External"/><Relationship Id="rId5" Type="http://schemas.openxmlformats.org/officeDocument/2006/relationships/hyperlink" Target="http://ru.wikipedia.org/wiki/1927_%D0%B3%D0%BE%D0%B4" TargetMode="External"/><Relationship Id="rId4" Type="http://schemas.openxmlformats.org/officeDocument/2006/relationships/hyperlink" Target="http://ru.wikipedia.org/wiki/1934" TargetMode="Externa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0%D0%B0%D1%85%D0%BC%D0%B0%D0%BD%D0%B8%D0%BD%D0%BE%D0%B2,_%D0%A1%D0%B5%D1%80%D0%B3%D0%B5%D0%B9_%D0%92%D0%B0%D1%81%D0%B8%D0%BB%D1%8C%D0%B5%D0%B2%D0%B8%D1%87" TargetMode="External"/><Relationship Id="rId13" Type="http://schemas.openxmlformats.org/officeDocument/2006/relationships/image" Target="../media/image12.jpeg"/><Relationship Id="rId3" Type="http://schemas.openxmlformats.org/officeDocument/2006/relationships/hyperlink" Target="http://ru.wikipedia.org/wiki/%D0%A8%D0%BE%D0%BF%D0%B5%D0%BD,_%D0%A4%D1%80%D0%B5%D0%B4%D0%B5%D1%80%D0%B8%D0%BA" TargetMode="External"/><Relationship Id="rId7" Type="http://schemas.openxmlformats.org/officeDocument/2006/relationships/hyperlink" Target="http://ru.wikipedia.org/wiki/%D0%A7%D0%B0%D0%B9%D0%BA%D0%BE%D0%B2%D1%81%D0%BA%D0%B8%D0%B9,_%D0%9F%D1%91%D1%82%D1%80_%D0%98%D0%BB%D1%8C%D0%B8%D1%87" TargetMode="External"/><Relationship Id="rId12" Type="http://schemas.openxmlformats.org/officeDocument/2006/relationships/hyperlink" Target="http://ru.wikipedia.org/wiki/1940_%D0%B3%D0%BE%D0%B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/index.php?title=%D0%9F%D0%BE%D0%BF%D0%BF%D0%B5%D1%80,_%D0%94%D0%B0%D0%B2%D0%B8%D0%B4&amp;action=edit&amp;redlink=1" TargetMode="External"/><Relationship Id="rId11" Type="http://schemas.openxmlformats.org/officeDocument/2006/relationships/hyperlink" Target="http://ru.wikipedia.org/wiki/21_%D1%8F%D0%BD%D0%B2%D0%B0%D1%80%D1%8F" TargetMode="External"/><Relationship Id="rId5" Type="http://schemas.openxmlformats.org/officeDocument/2006/relationships/hyperlink" Target="http://ru.wikipedia.org/wiki/%D0%91%D1%80%D0%B0%D0%BC%D1%81,_%D0%98%D0%BE%D0%B3%D0%B0%D0%BD%D0%BD%D0%B5%D1%81" TargetMode="External"/><Relationship Id="rId10" Type="http://schemas.openxmlformats.org/officeDocument/2006/relationships/hyperlink" Target="http://ru.wikipedia.org/wiki/%D0%9F%D0%B0%D0%B3%D0%B0%D0%BD%D0%B8%D0%BD%D0%B8,_%D0%9D%D0%B8%D0%BA%D0%BA%D0%BE%D0%BB%D0%BE" TargetMode="External"/><Relationship Id="rId4" Type="http://schemas.openxmlformats.org/officeDocument/2006/relationships/hyperlink" Target="http://ru.wikipedia.org/wiki/%D0%92%D0%B5%D0%BD%D1%8F%D0%B2%D1%81%D0%BA%D0%B8%D0%B9,_%D0%93%D0%B5%D0%BD%D1%80%D0%B8%D0%BA" TargetMode="External"/><Relationship Id="rId9" Type="http://schemas.openxmlformats.org/officeDocument/2006/relationships/hyperlink" Target="http://ru.wikipedia.org/wiki/%D0%90%D0%BB%D1%8F%D0%B1%D1%8C%D0%B5%D0%B2,_%D0%90%D0%BB%D0%B5%D0%BA%D1%81%D0%B0%D0%BD%D0%B4%D1%80_%D0%90%D0%BB%D0%B5%D0%BA%D1%81%D0%B0%D0%BD%D0%B4%D1%80%D0%BE%D0%B2%D0%B8%D1%8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1%82%D0%B0%D1%80%D1%8B%D0%B9_%D0%9E%D1%81%D0%BA%D0%BE%D0%BB" TargetMode="External"/><Relationship Id="rId2" Type="http://schemas.openxmlformats.org/officeDocument/2006/relationships/hyperlink" Target="http://ru.wikipedia.org/wiki/1956_%D0%B3%D0%BE%D0%B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://www.mamochka.kz/_media/3d9633cedff746f77208bd7b3fe7f7ff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lkult.ru/stat/Image/kon_erd1.jpg" TargetMode="External"/><Relationship Id="rId2" Type="http://schemas.openxmlformats.org/officeDocument/2006/relationships/hyperlink" Target="http://ru.wikipedia.org/wiki/1986_%D0%B3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428625"/>
            <a:ext cx="7743825" cy="25003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300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53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Михаил Гаврилович </a:t>
            </a:r>
            <a:b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53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Эрденко</a:t>
            </a:r>
            <a: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22.11.(04.12.)1885г. - 21.01.1940г.</a:t>
            </a:r>
            <a:b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" y="3714750"/>
            <a:ext cx="6786563" cy="1924050"/>
          </a:xfrm>
        </p:spPr>
        <p:txBody>
          <a:bodyPr rtlCol="0">
            <a:normAutofit fontScale="700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Российский советский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3" tooltip="Скрипач"/>
              </a:rPr>
              <a:t>скрипач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4" tooltip="Педагог"/>
              </a:rPr>
              <a:t>педагог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,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5" tooltip="Заслуженный деятель искусств РСФСР"/>
              </a:rPr>
              <a:t>заслуженный деятель искусств РСФСР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6" tooltip="1934"/>
              </a:rPr>
              <a:t>1934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),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считается основателем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7" tooltip="Цыгане"/>
              </a:rPr>
              <a:t>цыганской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музыкальной династии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Эрденко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. Известен также тем, что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написал ряд произведений для скрипки в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8" tooltip="Академическая музыка"/>
              </a:rPr>
              <a:t>академическом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и вместе с тем цыганском стиле.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rgbClr val="262624"/>
              </a:solidFill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2" name="Рисунок 3" descr="http://www.romanykultury.info/images/news/erdenkomic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786563" y="3500438"/>
            <a:ext cx="1905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Михаил Эрденко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000125"/>
            <a:ext cx="8229600" cy="4383088"/>
          </a:xfrm>
          <a:ln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8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родился в селе  </a:t>
            </a:r>
            <a:r>
              <a:rPr lang="ru-RU" sz="1400" dirty="0" err="1" smtClean="0">
                <a:solidFill>
                  <a:schemeClr val="accent4">
                    <a:lumMod val="50000"/>
                  </a:schemeClr>
                </a:solidFill>
              </a:rPr>
              <a:t>Бараново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sz="1400" dirty="0" err="1" smtClean="0">
                <a:solidFill>
                  <a:schemeClr val="accent4">
                    <a:lumMod val="50000"/>
                  </a:schemeClr>
                </a:solidFill>
                <a:hlinkClick r:id="rId3" tooltip="Старооскольский уезд"/>
              </a:rPr>
              <a:t>Старооскольского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3" tooltip="Старооскольский уезд"/>
              </a:rPr>
              <a:t>  уезда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4" tooltip="Курская губерния"/>
              </a:rPr>
              <a:t> Курской  губернии</a:t>
            </a:r>
            <a:r>
              <a:rPr lang="ru-RU" sz="1400" baseline="30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в бедной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5" tooltip="Цыгане"/>
              </a:rPr>
              <a:t>цыганской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семье. Его отец был скрипачом в третьем поколении, руководителем цыганского оркестра, и было ясно, что Миша тоже станет музыкантом. С самых ранних лет отец обучал его игре на скрипке.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Уже в четыре года Михаил играл с отцом на свадьбах,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а к 5 годам дал свой первый концерт из сорока с небольшим пьес в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6" tooltip="Харьков"/>
              </a:rPr>
              <a:t>Харькове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в том же возрасте он дал концерты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в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7" tooltip="Ростов"/>
              </a:rPr>
              <a:t>Ростове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и </a:t>
            </a:r>
            <a:r>
              <a:rPr lang="ru-RU" sz="1400" dirty="0" err="1" smtClean="0">
                <a:solidFill>
                  <a:schemeClr val="accent4">
                    <a:lumMod val="50000"/>
                  </a:schemeClr>
                </a:solidFill>
                <a:hlinkClick r:id="rId8" tooltip="Екатеринослав"/>
              </a:rPr>
              <a:t>Екатеринославе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О мальчике-музыканте писали газеты.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В результате в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hlinkClick r:id="rId9" tooltip="Курск"/>
              </a:rPr>
              <a:t>Курске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им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 заинтересовались преподаватели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         Курских музыкальных классов.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/>
          </a:p>
        </p:txBody>
      </p:sp>
      <p:pic>
        <p:nvPicPr>
          <p:cNvPr id="3076" name="i-main-pic" descr="Картинка 41 из 14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857625" y="3357563"/>
            <a:ext cx="464343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25"/>
          </a:xfrm>
        </p:spPr>
        <p:txBody>
          <a:bodyPr/>
          <a:lstStyle/>
          <a:p>
            <a:r>
              <a:rPr lang="ru-RU" sz="1800" smtClean="0"/>
              <a:t>В 14 лет на меценатские пожертвования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3403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400" smtClean="0"/>
              <a:t>         и на деньги, заработанные на концертах, Михаил поехал в </a:t>
            </a:r>
            <a:r>
              <a:rPr lang="ru-RU" sz="1400" smtClean="0">
                <a:hlinkClick r:id="rId3" tooltip="Москва"/>
              </a:rPr>
              <a:t>Москву</a:t>
            </a:r>
            <a:r>
              <a:rPr lang="ru-RU" sz="1400" smtClean="0"/>
              <a:t> с рекомендательным письмом А. М. Абазы о приёме в музыкальную школу при </a:t>
            </a:r>
            <a:r>
              <a:rPr lang="ru-RU" sz="1400" smtClean="0">
                <a:hlinkClick r:id="rId4" tooltip="Московская государственная консерватория имени П. И. Чайковского"/>
              </a:rPr>
              <a:t>Московской консерватории им. Чайковского</a:t>
            </a:r>
            <a:r>
              <a:rPr lang="ru-RU" sz="1400" smtClean="0"/>
              <a:t> с назначением </a:t>
            </a:r>
            <a:r>
              <a:rPr lang="ru-RU" sz="1400" smtClean="0">
                <a:hlinkClick r:id="rId5" tooltip="Стипендия"/>
              </a:rPr>
              <a:t>стипендии</a:t>
            </a:r>
            <a:r>
              <a:rPr lang="ru-RU" sz="1400" smtClean="0"/>
              <a:t>. В </a:t>
            </a:r>
            <a:r>
              <a:rPr lang="ru-RU" sz="1400" smtClean="0">
                <a:hlinkClick r:id="rId6" tooltip="1904 год"/>
              </a:rPr>
              <a:t>1904 году</a:t>
            </a:r>
            <a:r>
              <a:rPr lang="ru-RU" sz="1400" smtClean="0"/>
              <a:t> Эрденко окончил консерваторию по классу скрипки у И. В. Гржимали с «малой» золотой медалью и занесением имени на мраморную доску консерватории, затем преподавал в музыкальном училище в </a:t>
            </a:r>
            <a:r>
              <a:rPr lang="ru-RU" sz="1400" smtClean="0">
                <a:hlinkClick r:id="rId7" tooltip="Самара"/>
              </a:rPr>
              <a:t>Самаре</a:t>
            </a:r>
            <a:r>
              <a:rPr lang="ru-RU" sz="1400" smtClean="0"/>
              <a:t>.</a:t>
            </a:r>
          </a:p>
          <a:p>
            <a:endParaRPr lang="ru-RU" sz="1400" smtClean="0"/>
          </a:p>
        </p:txBody>
      </p:sp>
      <p:pic>
        <p:nvPicPr>
          <p:cNvPr id="4100" name="i-main-pic" descr="Картинка 8 из 115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42875" y="2214563"/>
            <a:ext cx="40767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 descr="http://oldsamara.samgtu.ru/part_1/page_1-02/cards/005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286250" y="3214688"/>
            <a:ext cx="465455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 descr="http://oldsamara.samgtu.ru/part_1/page_1-02/cards/005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438650" y="3367088"/>
            <a:ext cx="465455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/>
          <a:lstStyle/>
          <a:p>
            <a:r>
              <a:rPr lang="ru-RU" sz="1800" smtClean="0"/>
              <a:t>Участвовал в революционных событиях </a:t>
            </a:r>
            <a:r>
              <a:rPr lang="ru-RU" sz="1800" smtClean="0">
                <a:hlinkClick r:id="rId3" tooltip="1905 год"/>
              </a:rPr>
              <a:t>1905 года</a:t>
            </a:r>
            <a:r>
              <a:rPr lang="ru-RU" sz="1800" smtClean="0"/>
              <a:t>. 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400" smtClean="0"/>
              <a:t> </a:t>
            </a:r>
          </a:p>
          <a:p>
            <a:r>
              <a:rPr lang="ru-RU" sz="1400" smtClean="0"/>
              <a:t>Дирижировал оркестром на похоронах </a:t>
            </a:r>
            <a:r>
              <a:rPr lang="ru-RU" sz="1400" smtClean="0">
                <a:hlinkClick r:id="rId4" tooltip="Бауман, Николай Эрнестович"/>
              </a:rPr>
              <a:t>Н. Э. Баумана</a:t>
            </a:r>
            <a:r>
              <a:rPr lang="ru-RU" sz="1400" smtClean="0"/>
              <a:t>.</a:t>
            </a:r>
          </a:p>
          <a:p>
            <a:r>
              <a:rPr lang="ru-RU" sz="1400" smtClean="0"/>
              <a:t> После подавления восстания в Москве Эрденко был судим и сослан в Вологду, затем в </a:t>
            </a:r>
            <a:r>
              <a:rPr lang="ru-RU" sz="1400" smtClean="0">
                <a:hlinkClick r:id="rId5" tooltip="Архангельская губерния"/>
              </a:rPr>
              <a:t>Архангельскую губернию</a:t>
            </a:r>
            <a:r>
              <a:rPr lang="ru-RU" sz="1400" smtClean="0"/>
              <a:t>. </a:t>
            </a:r>
          </a:p>
          <a:p>
            <a:r>
              <a:rPr lang="ru-RU" sz="1400" smtClean="0"/>
              <a:t>Как только ему было позволено вновь выступать, он едет на </a:t>
            </a:r>
            <a:r>
              <a:rPr lang="ru-RU" sz="1400" smtClean="0">
                <a:hlinkClick r:id="rId6" tooltip="Украина"/>
              </a:rPr>
              <a:t>Украину</a:t>
            </a:r>
            <a:r>
              <a:rPr lang="ru-RU" sz="1400" smtClean="0"/>
              <a:t>, в </a:t>
            </a:r>
            <a:r>
              <a:rPr lang="ru-RU" sz="1400" smtClean="0">
                <a:hlinkClick r:id="rId7" tooltip="Донбасс"/>
              </a:rPr>
              <a:t>Донбасс</a:t>
            </a:r>
            <a:r>
              <a:rPr lang="ru-RU" sz="1400" smtClean="0"/>
              <a:t>, в </a:t>
            </a:r>
            <a:r>
              <a:rPr lang="ru-RU" sz="1400" smtClean="0">
                <a:hlinkClick r:id="rId8" tooltip="Курск"/>
              </a:rPr>
              <a:t>Курск</a:t>
            </a:r>
            <a:r>
              <a:rPr lang="ru-RU" sz="1400" smtClean="0"/>
              <a:t>, </a:t>
            </a:r>
            <a:r>
              <a:rPr lang="ru-RU" sz="1400" smtClean="0">
                <a:hlinkClick r:id="rId9" tooltip="Самара"/>
              </a:rPr>
              <a:t>Самару</a:t>
            </a:r>
            <a:r>
              <a:rPr lang="ru-RU" sz="1400" smtClean="0"/>
              <a:t>, </a:t>
            </a:r>
            <a:r>
              <a:rPr lang="ru-RU" sz="1400" smtClean="0">
                <a:hlinkClick r:id="rId10" tooltip="Киев"/>
              </a:rPr>
              <a:t>Киев</a:t>
            </a:r>
            <a:r>
              <a:rPr lang="ru-RU" sz="1400" smtClean="0"/>
              <a:t>, </a:t>
            </a:r>
            <a:r>
              <a:rPr lang="ru-RU" sz="1400" smtClean="0">
                <a:hlinkClick r:id="rId11" tooltip="Одесса"/>
              </a:rPr>
              <a:t>Одессу</a:t>
            </a:r>
            <a:r>
              <a:rPr lang="ru-RU" sz="1400" smtClean="0"/>
              <a:t>, </a:t>
            </a:r>
            <a:r>
              <a:rPr lang="ru-RU" sz="1400" smtClean="0">
                <a:hlinkClick r:id="rId12" tooltip="Вологда"/>
              </a:rPr>
              <a:t>Вологду</a:t>
            </a:r>
            <a:r>
              <a:rPr lang="ru-RU" sz="1400" smtClean="0"/>
              <a:t>, </a:t>
            </a:r>
            <a:r>
              <a:rPr lang="ru-RU" sz="1400" smtClean="0">
                <a:hlinkClick r:id="rId13" tooltip="Архангельск"/>
              </a:rPr>
              <a:t>Архангельск</a:t>
            </a:r>
            <a:r>
              <a:rPr lang="ru-RU" sz="1400" smtClean="0"/>
              <a:t>, </a:t>
            </a:r>
            <a:r>
              <a:rPr lang="ru-RU" sz="1400" smtClean="0">
                <a:hlinkClick r:id="rId14" tooltip="Царицын"/>
              </a:rPr>
              <a:t>Царицын</a:t>
            </a:r>
            <a:r>
              <a:rPr lang="ru-RU" sz="1400" smtClean="0"/>
              <a:t>, </a:t>
            </a:r>
            <a:r>
              <a:rPr lang="ru-RU" sz="1400" smtClean="0">
                <a:hlinkClick r:id="rId15" tooltip="Оренбург"/>
              </a:rPr>
              <a:t>Оренбург</a:t>
            </a:r>
            <a:r>
              <a:rPr lang="ru-RU" sz="1400" smtClean="0"/>
              <a:t>, Среднюю Азию и на </a:t>
            </a:r>
            <a:r>
              <a:rPr lang="ru-RU" sz="1400" smtClean="0">
                <a:hlinkClick r:id="rId16" tooltip="Кавказ"/>
              </a:rPr>
              <a:t>Кавказ</a:t>
            </a:r>
            <a:r>
              <a:rPr lang="ru-RU" sz="1400" smtClean="0"/>
              <a:t>, где наряду с выступлениями в больших городах и престижных концертных залах даёт благотворительные концерты в пользу шахтёров, рабочих и студенчества. </a:t>
            </a:r>
          </a:p>
          <a:p>
            <a:r>
              <a:rPr lang="ru-RU" sz="1400" smtClean="0"/>
              <a:t>Его репертуар состоял как из классических произведений </a:t>
            </a:r>
            <a:r>
              <a:rPr lang="ru-RU" sz="1400" smtClean="0">
                <a:hlinkClick r:id="rId17" tooltip="Бах, Иоганн Себастьян"/>
              </a:rPr>
              <a:t>Баха</a:t>
            </a:r>
            <a:r>
              <a:rPr lang="ru-RU" sz="1400" smtClean="0"/>
              <a:t>, </a:t>
            </a:r>
            <a:r>
              <a:rPr lang="ru-RU" sz="1400" smtClean="0">
                <a:hlinkClick r:id="rId18" tooltip="Бетховен, Людвиг ван"/>
              </a:rPr>
              <a:t>Бетховена</a:t>
            </a:r>
            <a:r>
              <a:rPr lang="ru-RU" sz="1400" smtClean="0"/>
              <a:t>, </a:t>
            </a:r>
            <a:r>
              <a:rPr lang="ru-RU" sz="1400" smtClean="0">
                <a:hlinkClick r:id="rId19" tooltip="Моцарт, Вольфганг Амадей"/>
              </a:rPr>
              <a:t>Моцарта</a:t>
            </a:r>
            <a:r>
              <a:rPr lang="ru-RU" sz="1400" smtClean="0"/>
              <a:t>, </a:t>
            </a:r>
            <a:r>
              <a:rPr lang="ru-RU" sz="1400" smtClean="0">
                <a:hlinkClick r:id="rId20" tooltip="Брамс, Иоганнес"/>
              </a:rPr>
              <a:t>Брамса</a:t>
            </a:r>
            <a:r>
              <a:rPr lang="ru-RU" sz="1400" smtClean="0"/>
              <a:t>, </a:t>
            </a:r>
            <a:r>
              <a:rPr lang="ru-RU" sz="1400" smtClean="0">
                <a:hlinkClick r:id="rId21" tooltip="Шопен, Фредерик"/>
              </a:rPr>
              <a:t>Шопена</a:t>
            </a:r>
            <a:r>
              <a:rPr lang="ru-RU" sz="1400" smtClean="0"/>
              <a:t>, </a:t>
            </a:r>
            <a:r>
              <a:rPr lang="ru-RU" sz="1400" smtClean="0">
                <a:hlinkClick r:id="rId22" tooltip="Чайковский, Пётр Ильич"/>
              </a:rPr>
              <a:t>Чайковского</a:t>
            </a:r>
            <a:r>
              <a:rPr lang="ru-RU" sz="1400" smtClean="0"/>
              <a:t>, </a:t>
            </a:r>
            <a:r>
              <a:rPr lang="ru-RU" sz="1400" smtClean="0">
                <a:hlinkClick r:id="rId23" tooltip="Паганини, Никколо"/>
              </a:rPr>
              <a:t>Паганини</a:t>
            </a:r>
            <a:r>
              <a:rPr lang="ru-RU" sz="1400" smtClean="0"/>
              <a:t> и других композиторов, так и собственной обработки </a:t>
            </a:r>
            <a:r>
              <a:rPr lang="ru-RU" sz="1400" smtClean="0">
                <a:hlinkClick r:id="rId24" tooltip="Культура цыган"/>
              </a:rPr>
              <a:t>цыганского фольклора</a:t>
            </a:r>
            <a:r>
              <a:rPr lang="ru-RU" sz="1400" smtClean="0"/>
              <a:t>.</a:t>
            </a:r>
          </a:p>
          <a:p>
            <a:r>
              <a:rPr lang="ru-RU" sz="1400" smtClean="0"/>
              <a:t> Михаил Эрденко посещал с концертами также и другие страны.</a:t>
            </a:r>
          </a:p>
        </p:txBody>
      </p:sp>
      <p:pic>
        <p:nvPicPr>
          <p:cNvPr id="5124" name="Рисунок 3" descr="http://im0-tub.yandex.net/i?id=64062460&amp;tov=0">
            <a:hlinkClick r:id="rId25"/>
          </p:cNvPr>
          <p:cNvPicPr>
            <a:picLocks noChangeAspect="1" noChangeArrowheads="1"/>
          </p:cNvPicPr>
          <p:nvPr/>
        </p:nvPicPr>
        <p:blipFill>
          <a:blip r:embed="rId26" cstate="email"/>
          <a:srcRect/>
          <a:stretch>
            <a:fillRect/>
          </a:stretch>
        </p:blipFill>
        <p:spPr bwMode="auto">
          <a:xfrm>
            <a:off x="6500813" y="3643313"/>
            <a:ext cx="178593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Рисунок 4" descr="http://turtle.fotoprague.ru/3255/2716484543_7532e99ea6.jpg"/>
          <p:cNvPicPr>
            <a:picLocks noChangeAspect="1" noChangeArrowheads="1"/>
          </p:cNvPicPr>
          <p:nvPr/>
        </p:nvPicPr>
        <p:blipFill>
          <a:blip r:embed="rId27" cstate="email"/>
          <a:srcRect/>
          <a:stretch>
            <a:fillRect/>
          </a:stretch>
        </p:blipFill>
        <p:spPr bwMode="auto">
          <a:xfrm>
            <a:off x="1000125" y="3786188"/>
            <a:ext cx="39052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2143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В </a:t>
            </a:r>
            <a:r>
              <a:rPr lang="ru-RU" sz="2200" dirty="0" smtClean="0">
                <a:hlinkClick r:id="rId2" tooltip="1910 год"/>
              </a:rPr>
              <a:t>1910 году</a:t>
            </a:r>
            <a:r>
              <a:rPr lang="ru-RU" sz="2200" dirty="0" smtClean="0"/>
              <a:t> он приезжает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 rtlCol="0">
            <a:normAutofit/>
          </a:bodyPr>
          <a:lstStyle/>
          <a:p>
            <a:pPr lvl="8" algn="r">
              <a:buFont typeface="Arial" pitchFamily="34" charset="0"/>
              <a:buNone/>
              <a:defRPr/>
            </a:pPr>
            <a:r>
              <a:rPr lang="ru-RU" sz="1600" dirty="0" smtClean="0"/>
              <a:t>в </a:t>
            </a:r>
            <a:r>
              <a:rPr lang="ru-RU" sz="1600" dirty="0" smtClean="0">
                <a:hlinkClick r:id="rId3" tooltip="Ясная Поляна"/>
              </a:rPr>
              <a:t>Ясную Поляну</a:t>
            </a:r>
            <a:r>
              <a:rPr lang="ru-RU" sz="1600" dirty="0" smtClean="0"/>
              <a:t> к </a:t>
            </a:r>
            <a:r>
              <a:rPr lang="ru-RU" sz="1600" dirty="0" smtClean="0">
                <a:hlinkClick r:id="rId4" tooltip="Толстой, Лев Николаевич"/>
              </a:rPr>
              <a:t>Л. Н. Толстому</a:t>
            </a:r>
            <a:r>
              <a:rPr lang="ru-RU" sz="1600" dirty="0" smtClean="0"/>
              <a:t>,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в результате чего 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у них завязываются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дружественные отношения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 smtClean="0"/>
              <a:t>В том же году он берёт уроки у знаменитого бельгийского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скрипача </a:t>
            </a:r>
            <a:r>
              <a:rPr lang="ru-RU" sz="1600" dirty="0" err="1" smtClean="0"/>
              <a:t>Эжена</a:t>
            </a:r>
            <a:r>
              <a:rPr lang="ru-RU" sz="1600" dirty="0" smtClean="0"/>
              <a:t> </a:t>
            </a:r>
            <a:r>
              <a:rPr lang="ru-RU" sz="1600" dirty="0" err="1" smtClean="0"/>
              <a:t>Изаи</a:t>
            </a:r>
            <a:r>
              <a:rPr lang="ru-RU" sz="1600" dirty="0" smtClean="0"/>
              <a:t> в </a:t>
            </a:r>
            <a:r>
              <a:rPr lang="ru-RU" sz="1600" dirty="0" smtClean="0">
                <a:hlinkClick r:id="rId5" tooltip="Бельгия"/>
              </a:rPr>
              <a:t>Бельгии</a:t>
            </a:r>
            <a:r>
              <a:rPr lang="ru-RU" sz="1600" dirty="0" smtClean="0"/>
              <a:t>, становится лауреатом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Московского конкурса скрипачей и получает приглашение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на профессуру в </a:t>
            </a:r>
            <a:r>
              <a:rPr lang="ru-RU" sz="1600" dirty="0" smtClean="0">
                <a:hlinkClick r:id="rId6" tooltip="Национальная музыкальная академия Украины"/>
              </a:rPr>
              <a:t>Киевское музыкальное училище</a:t>
            </a:r>
            <a:r>
              <a:rPr lang="ru-RU" sz="1600" dirty="0" smtClean="0"/>
              <a:t>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реорганизованное в </a:t>
            </a:r>
            <a:r>
              <a:rPr lang="ru-RU" sz="1600" dirty="0" smtClean="0">
                <a:hlinkClick r:id="rId7" tooltip="1913 год"/>
              </a:rPr>
              <a:t>1913 году</a:t>
            </a:r>
            <a:r>
              <a:rPr lang="ru-RU" sz="1600" dirty="0" smtClean="0"/>
              <a:t> в консерваторию.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Одновременно </a:t>
            </a:r>
            <a:r>
              <a:rPr lang="ru-RU" sz="1600" dirty="0" err="1" smtClean="0"/>
              <a:t>Эрденко</a:t>
            </a:r>
            <a:r>
              <a:rPr lang="ru-RU" sz="1600" dirty="0" smtClean="0"/>
              <a:t> расширяет свою концертную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 деятельность, выступая не только как скрипач, но и как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симфонический дирижёр, композитор,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      участник камерных ансамблей.</a:t>
            </a:r>
            <a:endParaRPr lang="ru-RU" sz="1600" dirty="0"/>
          </a:p>
        </p:txBody>
      </p:sp>
      <p:pic>
        <p:nvPicPr>
          <p:cNvPr id="6148" name="Рисунок 3" descr="http://www.rulex.ru/rpg/WebPict/fullpic/0013-125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071563" y="857250"/>
            <a:ext cx="3452812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i-main-pic" descr="Картинка 6 из 706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715000" y="4071938"/>
            <a:ext cx="307657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53988"/>
          </a:xfrm>
        </p:spPr>
        <p:txBody>
          <a:bodyPr/>
          <a:lstStyle/>
          <a:p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В Киеве Михаил Эрденко заводит дружественные отношения с С. Рахманиновым,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71500" y="85725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600" smtClean="0">
                <a:hlinkClick r:id="rId2" tooltip="Скрябин, Александр Николаевич"/>
              </a:rPr>
              <a:t>       А.Скрябиным</a:t>
            </a:r>
            <a:r>
              <a:rPr lang="ru-RU" sz="1600" smtClean="0"/>
              <a:t>, </a:t>
            </a:r>
            <a:r>
              <a:rPr lang="ru-RU" sz="1600" smtClean="0">
                <a:hlinkClick r:id="rId3" tooltip="Гречанинов, Александр Тихонович"/>
              </a:rPr>
              <a:t>  А. Гречаниновым</a:t>
            </a:r>
            <a:r>
              <a:rPr lang="ru-RU" sz="1600" smtClean="0"/>
              <a:t>, </a:t>
            </a:r>
            <a:r>
              <a:rPr lang="ru-RU" sz="1600" smtClean="0">
                <a:hlinkClick r:id="rId4" tooltip="Глиэр, Рейнгольд Морицевич"/>
              </a:rPr>
              <a:t>Р. Глиэром</a:t>
            </a:r>
            <a:r>
              <a:rPr lang="ru-RU" sz="1600" smtClean="0"/>
              <a:t>, </a:t>
            </a:r>
            <a:r>
              <a:rPr lang="ru-RU" sz="1600" smtClean="0">
                <a:hlinkClick r:id="rId5" tooltip="Глазунов, Александр Константинович"/>
              </a:rPr>
              <a:t>А. Глазуновым</a:t>
            </a:r>
            <a:r>
              <a:rPr lang="ru-RU" sz="1600" smtClean="0"/>
              <a:t>, </a:t>
            </a:r>
            <a:r>
              <a:rPr lang="ru-RU" sz="1600" smtClean="0">
                <a:hlinkClick r:id="rId6" tooltip="Сафонов, Василий Ильич"/>
              </a:rPr>
              <a:t>В. И. Сафоновым</a:t>
            </a:r>
            <a:r>
              <a:rPr lang="ru-RU" sz="1600" smtClean="0"/>
              <a:t>, </a:t>
            </a:r>
            <a:r>
              <a:rPr lang="ru-RU" sz="1600" smtClean="0">
                <a:hlinkClick r:id="rId7" tooltip="Нейгауз, Генрих Густавович"/>
              </a:rPr>
              <a:t>Г. Г. Нейгаузом</a:t>
            </a:r>
            <a:r>
              <a:rPr lang="ru-RU" sz="1600" smtClean="0"/>
              <a:t> и другими известными музыкантами.</a:t>
            </a:r>
          </a:p>
          <a:p>
            <a:r>
              <a:rPr lang="ru-RU" sz="1600" smtClean="0"/>
              <a:t>После </a:t>
            </a:r>
            <a:r>
              <a:rPr lang="ru-RU" sz="1600" smtClean="0">
                <a:hlinkClick r:id="rId8" tooltip="Октябрьская революция"/>
              </a:rPr>
              <a:t>Октябрьской революции</a:t>
            </a:r>
            <a:r>
              <a:rPr lang="ru-RU" sz="1600" smtClean="0"/>
              <a:t> он ведёт активную творческую жизнь, разъезжает с оркестрами, в том числе благотворительными, по </a:t>
            </a:r>
            <a:r>
              <a:rPr lang="ru-RU" sz="1600" smtClean="0">
                <a:hlinkClick r:id="rId9" tooltip="Россия"/>
              </a:rPr>
              <a:t>России</a:t>
            </a:r>
            <a:r>
              <a:rPr lang="ru-RU" sz="1600" smtClean="0"/>
              <a:t>. </a:t>
            </a:r>
          </a:p>
          <a:p>
            <a:r>
              <a:rPr lang="ru-RU" sz="1600" smtClean="0"/>
              <a:t>В </a:t>
            </a:r>
            <a:r>
              <a:rPr lang="ru-RU" sz="1600" smtClean="0">
                <a:hlinkClick r:id="rId10" tooltip="1920 год"/>
              </a:rPr>
              <a:t>1920 году</a:t>
            </a:r>
            <a:r>
              <a:rPr lang="ru-RU" sz="1600" smtClean="0"/>
              <a:t> Эрденко останавливается на постоянное проживание в </a:t>
            </a:r>
            <a:r>
              <a:rPr lang="ru-RU" sz="1600" smtClean="0">
                <a:hlinkClick r:id="rId11" tooltip="Краснодар"/>
              </a:rPr>
              <a:t>Краснодаре</a:t>
            </a:r>
            <a:r>
              <a:rPr lang="ru-RU" sz="1600" smtClean="0"/>
              <a:t>, где организует и возглавляет музыкально-театральный комитет, симфонический оркестр, академический хор, драматический и оперный театры и Кубанскую консерваторию, при этом продолжает свою концертную деятельность и гастролирует по стране.</a:t>
            </a:r>
          </a:p>
          <a:p>
            <a:endParaRPr lang="ru-RU" sz="1600" smtClean="0"/>
          </a:p>
        </p:txBody>
      </p:sp>
      <p:pic>
        <p:nvPicPr>
          <p:cNvPr id="7172" name="i-main-pic" descr="Картинка 6 из 2631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928813" y="3429000"/>
            <a:ext cx="47625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85750"/>
            <a:ext cx="8229600" cy="82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dirty="0" smtClean="0"/>
              <a:t>ЗАРУБЕЖНЫЕ</a:t>
            </a:r>
            <a:r>
              <a:rPr lang="ru-RU" dirty="0" smtClean="0"/>
              <a:t>  </a:t>
            </a:r>
            <a:r>
              <a:rPr lang="ru-RU" sz="2700" dirty="0" smtClean="0"/>
              <a:t>ГАСТРОЛИ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3500437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 </a:t>
            </a:r>
            <a:r>
              <a:rPr lang="ru-RU" dirty="0" smtClean="0">
                <a:hlinkClick r:id="rId2" tooltip="1923"/>
              </a:rPr>
              <a:t>1923</a:t>
            </a:r>
            <a:r>
              <a:rPr lang="ru-RU" dirty="0" smtClean="0"/>
              <a:t> по </a:t>
            </a:r>
            <a:r>
              <a:rPr lang="ru-RU" dirty="0" smtClean="0">
                <a:hlinkClick r:id="rId3" tooltip="1932 год"/>
              </a:rPr>
              <a:t>1932 год</a:t>
            </a:r>
            <a:r>
              <a:rPr lang="ru-RU" dirty="0" smtClean="0"/>
              <a:t> Михаил </a:t>
            </a:r>
            <a:r>
              <a:rPr lang="ru-RU" dirty="0" err="1" smtClean="0"/>
              <a:t>Эрденко</a:t>
            </a:r>
            <a:r>
              <a:rPr lang="ru-RU" dirty="0" smtClean="0"/>
              <a:t> совершает 5 зарубежных гастрольных поездок в качестве первого и  единственного представителя советского скрипичного искусства в </a:t>
            </a:r>
            <a:r>
              <a:rPr lang="ru-RU" dirty="0" smtClean="0">
                <a:hlinkClick r:id="rId4" tooltip="Япония"/>
              </a:rPr>
              <a:t>Японии</a:t>
            </a:r>
            <a:r>
              <a:rPr lang="ru-RU" dirty="0" smtClean="0"/>
              <a:t> и </a:t>
            </a:r>
            <a:r>
              <a:rPr lang="ru-RU" dirty="0" smtClean="0">
                <a:hlinkClick r:id="rId5" tooltip="Китай"/>
              </a:rPr>
              <a:t>Китае</a:t>
            </a:r>
            <a:r>
              <a:rPr lang="ru-RU" dirty="0" smtClean="0"/>
              <a:t> (</a:t>
            </a:r>
            <a:r>
              <a:rPr lang="ru-RU" dirty="0" smtClean="0">
                <a:hlinkClick r:id="rId6" tooltip="1927"/>
              </a:rPr>
              <a:t>1927</a:t>
            </a:r>
            <a:r>
              <a:rPr lang="ru-RU" dirty="0" smtClean="0"/>
              <a:t>—</a:t>
            </a:r>
            <a:r>
              <a:rPr lang="ru-RU" dirty="0" smtClean="0">
                <a:hlinkClick r:id="rId7" tooltip="1928"/>
              </a:rPr>
              <a:t>1928</a:t>
            </a:r>
            <a:r>
              <a:rPr lang="ru-RU" dirty="0" smtClean="0"/>
              <a:t>), в </a:t>
            </a:r>
            <a:r>
              <a:rPr lang="ru-RU" dirty="0" smtClean="0">
                <a:hlinkClick r:id="rId8" tooltip="Корея"/>
              </a:rPr>
              <a:t>Корее</a:t>
            </a:r>
            <a:r>
              <a:rPr lang="ru-RU" dirty="0" smtClean="0"/>
              <a:t>, </a:t>
            </a:r>
            <a:r>
              <a:rPr lang="ru-RU" dirty="0" smtClean="0">
                <a:hlinkClick r:id="rId9" tooltip="Польша"/>
              </a:rPr>
              <a:t>Польше</a:t>
            </a:r>
            <a:r>
              <a:rPr lang="ru-RU" dirty="0" smtClean="0"/>
              <a:t>, </a:t>
            </a:r>
            <a:r>
              <a:rPr lang="ru-RU" dirty="0" smtClean="0">
                <a:hlinkClick r:id="rId10" tooltip="Латвия"/>
              </a:rPr>
              <a:t>Латвии</a:t>
            </a:r>
            <a:r>
              <a:rPr lang="ru-RU" dirty="0" smtClean="0"/>
              <a:t>, </a:t>
            </a:r>
            <a:r>
              <a:rPr lang="ru-RU" dirty="0" smtClean="0">
                <a:hlinkClick r:id="rId11" tooltip="Литва"/>
              </a:rPr>
              <a:t>Литве</a:t>
            </a:r>
            <a:r>
              <a:rPr lang="ru-RU" dirty="0" smtClean="0"/>
              <a:t> и </a:t>
            </a:r>
            <a:r>
              <a:rPr lang="ru-RU" dirty="0" smtClean="0">
                <a:hlinkClick r:id="rId12" tooltip="Германия"/>
              </a:rPr>
              <a:t>Германии</a:t>
            </a:r>
            <a:r>
              <a:rPr lang="ru-RU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8196" name="i-main-pic" descr="Картинка 4 из 48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4786313" y="3571875"/>
            <a:ext cx="21812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229600" cy="142875"/>
          </a:xfrm>
        </p:spPr>
        <p:txBody>
          <a:bodyPr/>
          <a:lstStyle/>
          <a:p>
            <a:r>
              <a:rPr lang="ru-RU" sz="2000" smtClean="0"/>
              <a:t>В </a:t>
            </a:r>
            <a:r>
              <a:rPr lang="ru-RU" sz="2000" smtClean="0">
                <a:hlinkClick r:id="rId3" tooltip="1925 год"/>
              </a:rPr>
              <a:t>1925 году</a:t>
            </a:r>
            <a:r>
              <a:rPr lang="ru-RU" sz="2000" smtClean="0"/>
              <a:t> Михаилу Эрденко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28625" y="785813"/>
            <a:ext cx="82296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800" smtClean="0"/>
              <a:t>      присвоено звание Заслуженного артиста республики, а в </a:t>
            </a:r>
            <a:r>
              <a:rPr lang="ru-RU" sz="1800" smtClean="0">
                <a:hlinkClick r:id="rId4" tooltip="1934"/>
              </a:rPr>
              <a:t>1934</a:t>
            </a:r>
            <a:r>
              <a:rPr lang="ru-RU" sz="1800" smtClean="0"/>
              <a:t> — Заслуженного деятеля искусств РСФСР.</a:t>
            </a:r>
          </a:p>
          <a:p>
            <a:r>
              <a:rPr lang="ru-RU" sz="1800" smtClean="0"/>
              <a:t>В </a:t>
            </a:r>
            <a:r>
              <a:rPr lang="ru-RU" sz="1800" smtClean="0">
                <a:hlinkClick r:id="rId5" tooltip="1927 год"/>
              </a:rPr>
              <a:t>1927 году</a:t>
            </a:r>
            <a:r>
              <a:rPr lang="ru-RU" sz="1800" smtClean="0"/>
              <a:t> Михаил Гаврилович переезжает в Москву, где не только занимается концертной деятельностью, но и участвует в первых радиоконцертах совместно с К. Державиной, </a:t>
            </a:r>
          </a:p>
          <a:p>
            <a:pPr>
              <a:buFont typeface="Arial" charset="0"/>
              <a:buNone/>
            </a:pPr>
            <a:r>
              <a:rPr lang="ru-RU" sz="1800" smtClean="0"/>
              <a:t>      В. Качаловым, А. Неждановой, Н. Обуховой. </a:t>
            </a:r>
          </a:p>
          <a:p>
            <a:r>
              <a:rPr lang="ru-RU" sz="1800" smtClean="0"/>
              <a:t>В </a:t>
            </a:r>
            <a:r>
              <a:rPr lang="ru-RU" sz="1800" smtClean="0">
                <a:hlinkClick r:id="rId6" tooltip="1935 год"/>
              </a:rPr>
              <a:t>1935 году</a:t>
            </a:r>
            <a:r>
              <a:rPr lang="ru-RU" sz="1800" smtClean="0"/>
              <a:t> его приглашают на должность профессора в </a:t>
            </a:r>
            <a:r>
              <a:rPr lang="ru-RU" sz="1800" smtClean="0">
                <a:hlinkClick r:id="rId7" tooltip="Московская государственная консерватория имени П. И. Чайковского"/>
              </a:rPr>
              <a:t>Московскую консерваторию</a:t>
            </a:r>
            <a:r>
              <a:rPr lang="ru-RU" sz="1800" smtClean="0"/>
              <a:t>. Параллельно с преподавательской деятельностью Михаил Гаврилович продолжает давать концерты.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endParaRPr lang="ru-RU" smtClean="0"/>
          </a:p>
        </p:txBody>
      </p:sp>
      <p:pic>
        <p:nvPicPr>
          <p:cNvPr id="9220" name="i-main-pic" descr="Картинка 2 из 4166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214563" y="3571875"/>
            <a:ext cx="45720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/>
          <a:lstStyle/>
          <a:p>
            <a:r>
              <a:rPr lang="ru-RU" sz="2800" smtClean="0"/>
              <a:t>В качестве композитора М. Г. Эрденко 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200" smtClean="0"/>
              <a:t>     сочинил «Сонату в старинном стиле» для скрипки и фортепиано, ряд скрипичных пьес, романсов, каденции к концертам Паганини и Брамса, к сонате Д. Тартини «Дьявольская трель», оставил несколько редакций и транскрипций пьес </a:t>
            </a:r>
            <a:r>
              <a:rPr lang="ru-RU" sz="2200" smtClean="0">
                <a:hlinkClick r:id="rId3" tooltip="Шопен, Фредерик"/>
              </a:rPr>
              <a:t>Шопена</a:t>
            </a:r>
            <a:r>
              <a:rPr lang="ru-RU" sz="2200" smtClean="0"/>
              <a:t>, </a:t>
            </a:r>
            <a:r>
              <a:rPr lang="ru-RU" sz="2200" smtClean="0">
                <a:hlinkClick r:id="rId4" tooltip="Венявский, Генрик"/>
              </a:rPr>
              <a:t>Венявского</a:t>
            </a:r>
            <a:r>
              <a:rPr lang="ru-RU" sz="2200" smtClean="0"/>
              <a:t>, </a:t>
            </a:r>
            <a:r>
              <a:rPr lang="ru-RU" sz="2200" smtClean="0">
                <a:hlinkClick r:id="rId5" tooltip="Брамс, Иоганнес"/>
              </a:rPr>
              <a:t>Брамса</a:t>
            </a:r>
            <a:r>
              <a:rPr lang="ru-RU" sz="2200" smtClean="0"/>
              <a:t>, </a:t>
            </a:r>
            <a:r>
              <a:rPr lang="ru-RU" sz="2200" smtClean="0">
                <a:hlinkClick r:id="rId6" tooltip="Поппер, Давид (страница отсутствует)"/>
              </a:rPr>
              <a:t>Поппер</a:t>
            </a:r>
            <a:r>
              <a:rPr lang="ru-RU" sz="2200" smtClean="0"/>
              <a:t>, </a:t>
            </a:r>
            <a:r>
              <a:rPr lang="ru-RU" sz="2200" smtClean="0">
                <a:hlinkClick r:id="rId7" tooltip="Чайковский, Пётр Ильич"/>
              </a:rPr>
              <a:t>Чайковского</a:t>
            </a:r>
            <a:r>
              <a:rPr lang="ru-RU" sz="2200" smtClean="0"/>
              <a:t>, </a:t>
            </a:r>
            <a:r>
              <a:rPr lang="ru-RU" sz="2200" smtClean="0">
                <a:hlinkClick r:id="rId8" tooltip="Рахманинов, Сергей Васильевич"/>
              </a:rPr>
              <a:t>Рахманинова</a:t>
            </a:r>
            <a:r>
              <a:rPr lang="ru-RU" sz="2200" smtClean="0"/>
              <a:t>, </a:t>
            </a:r>
            <a:r>
              <a:rPr lang="ru-RU" sz="2200" smtClean="0">
                <a:hlinkClick r:id="rId9" tooltip="Алябьев, Александр Александрович"/>
              </a:rPr>
              <a:t>Алябьева</a:t>
            </a:r>
            <a:r>
              <a:rPr lang="ru-RU" sz="2200" smtClean="0"/>
              <a:t>, аккомпанементы к пьесам «Пляска ведьм» и «Этюдам» </a:t>
            </a:r>
            <a:r>
              <a:rPr lang="ru-RU" sz="2200" smtClean="0">
                <a:hlinkClick r:id="rId10" tooltip="Паганини, Никколо"/>
              </a:rPr>
              <a:t>Паганини</a:t>
            </a:r>
            <a:r>
              <a:rPr lang="ru-RU" sz="2200" smtClean="0"/>
              <a:t>. Была не закончена работа над оперой «Цыгане».</a:t>
            </a:r>
            <a:r>
              <a:rPr lang="ru-RU" sz="2200" smtClean="0">
                <a:hlinkClick r:id="rId11" tooltip="21 января"/>
              </a:rPr>
              <a:t> </a:t>
            </a:r>
          </a:p>
          <a:p>
            <a:r>
              <a:rPr lang="ru-RU" sz="2200" smtClean="0">
                <a:hlinkClick r:id="rId11" tooltip="21 января"/>
              </a:rPr>
              <a:t>21 января</a:t>
            </a:r>
            <a:r>
              <a:rPr lang="ru-RU" sz="2200" smtClean="0"/>
              <a:t> </a:t>
            </a:r>
            <a:r>
              <a:rPr lang="ru-RU" sz="2200" smtClean="0">
                <a:hlinkClick r:id="rId12" tooltip="1940 год"/>
              </a:rPr>
              <a:t>1940 года</a:t>
            </a:r>
            <a:r>
              <a:rPr lang="ru-RU" sz="2200" smtClean="0"/>
              <a:t> </a:t>
            </a:r>
          </a:p>
          <a:p>
            <a:pPr>
              <a:buFont typeface="Arial" charset="0"/>
              <a:buNone/>
            </a:pPr>
            <a:r>
              <a:rPr lang="ru-RU" sz="2200" smtClean="0"/>
              <a:t>     Михаил Гаврилович</a:t>
            </a:r>
          </a:p>
          <a:p>
            <a:pPr>
              <a:buFont typeface="Arial" charset="0"/>
              <a:buNone/>
            </a:pPr>
            <a:r>
              <a:rPr lang="ru-RU" sz="2200" smtClean="0"/>
              <a:t>     Эрденко</a:t>
            </a:r>
          </a:p>
          <a:p>
            <a:pPr>
              <a:buFont typeface="Arial" charset="0"/>
              <a:buNone/>
            </a:pPr>
            <a:r>
              <a:rPr lang="ru-RU" sz="2200" smtClean="0"/>
              <a:t>     скончался.</a:t>
            </a:r>
          </a:p>
          <a:p>
            <a:endParaRPr lang="ru-RU" sz="2200" smtClean="0"/>
          </a:p>
          <a:p>
            <a:endParaRPr lang="ru-RU" smtClean="0"/>
          </a:p>
        </p:txBody>
      </p:sp>
      <p:pic>
        <p:nvPicPr>
          <p:cNvPr id="10244" name="Рисунок 9" descr="http://img-2007-12.photosight.ru/04/2443938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643313" y="3214688"/>
            <a:ext cx="4940300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642938" y="285750"/>
            <a:ext cx="8229600" cy="71438"/>
          </a:xfrm>
        </p:spPr>
        <p:txBody>
          <a:bodyPr/>
          <a:lstStyle/>
          <a:p>
            <a:r>
              <a:rPr lang="ru-RU" sz="2000" smtClean="0"/>
              <a:t>В </a:t>
            </a:r>
            <a:r>
              <a:rPr lang="ru-RU" sz="2000" smtClean="0">
                <a:hlinkClick r:id="rId2" tooltip="1956 год"/>
              </a:rPr>
              <a:t>1956 году</a:t>
            </a:r>
            <a:r>
              <a:rPr lang="ru-RU" sz="2000" smtClean="0"/>
              <a:t> в </a:t>
            </a:r>
            <a:r>
              <a:rPr lang="ru-RU" sz="2000" smtClean="0">
                <a:hlinkClick r:id="rId3" tooltip="Старый Оскол"/>
              </a:rPr>
              <a:t>Старом Осколе</a:t>
            </a:r>
            <a:r>
              <a:rPr lang="ru-RU" sz="2000" smtClean="0"/>
              <a:t> </a:t>
            </a:r>
          </a:p>
        </p:txBody>
      </p:sp>
      <p:sp>
        <p:nvSpPr>
          <p:cNvPr id="11267" name="Прямоугольник 4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68" name="Прямоугольник 9"/>
          <p:cNvSpPr>
            <a:spLocks noChangeArrowheads="1"/>
          </p:cNvSpPr>
          <p:nvPr/>
        </p:nvSpPr>
        <p:spPr bwMode="auto">
          <a:xfrm>
            <a:off x="785813" y="714375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была открыта детская школа искусств имени М. Г. Эрденко и его имя было присвоено одной из улиц города.</a:t>
            </a:r>
          </a:p>
        </p:txBody>
      </p:sp>
      <p:pic>
        <p:nvPicPr>
          <p:cNvPr id="11269" name="i-main-pic" descr="Картинка 1 из 6593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1928813" y="1928813"/>
            <a:ext cx="6751637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825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 tooltip="1986 год"/>
              </a:rPr>
              <a:t>1986 году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800" dirty="0" smtClean="0"/>
              <a:t>был  учреждён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38" y="642938"/>
            <a:ext cx="8229600" cy="1000125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и проведён впервые международный конкурс юных скрипачей и виолончелистов имени М. Г. </a:t>
            </a:r>
            <a:r>
              <a:rPr lang="ru-RU" dirty="0" err="1" smtClean="0"/>
              <a:t>Эрденко</a:t>
            </a:r>
            <a:r>
              <a:rPr lang="ru-RU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2292" name="i-main-pic" descr="Картинка 9 из 48">
            <a:hlinkClick r:id="rId3"/>
          </p:cNvPr>
          <p:cNvPicPr>
            <a:picLocks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38" y="3500438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5" descr="http://www.belkult.ru/stat/Image/kon_erd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929313" y="17145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Рисунок 6" descr="http://www.belkult.ru/stat/Image/kon_erd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75" y="2214563"/>
            <a:ext cx="2143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Из фондов Старооскольского</a:t>
            </a:r>
            <a:br>
              <a:rPr lang="ru-RU" sz="3200" smtClean="0"/>
            </a:br>
            <a:r>
              <a:rPr lang="ru-RU" sz="3200" smtClean="0"/>
              <a:t> краеведческого музея</a:t>
            </a:r>
          </a:p>
        </p:txBody>
      </p:sp>
      <p:pic>
        <p:nvPicPr>
          <p:cNvPr id="13315" name="Содержимое 3" descr="C:\Documents and Settings\user8\Мои документы\Эрденко\1187-1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428750" y="1643063"/>
            <a:ext cx="6232525" cy="452596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фондов </a:t>
            </a:r>
            <a:r>
              <a:rPr lang="ru-RU" dirty="0" err="1" smtClean="0"/>
              <a:t>Старооскольского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краеведческого музея</a:t>
            </a:r>
            <a:endParaRPr lang="ru-RU" dirty="0"/>
          </a:p>
        </p:txBody>
      </p:sp>
      <p:pic>
        <p:nvPicPr>
          <p:cNvPr id="14339" name="Содержимое 3" descr="C:\Documents and Settings\user8\Мои документы\Эрденко\1187-3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874963" y="1600200"/>
            <a:ext cx="3482975" cy="490061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фондов </a:t>
            </a:r>
            <a:r>
              <a:rPr lang="ru-RU" dirty="0" err="1" smtClean="0"/>
              <a:t>Старооскольского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краеведческого музея</a:t>
            </a:r>
            <a:endParaRPr lang="ru-RU" dirty="0"/>
          </a:p>
        </p:txBody>
      </p:sp>
      <p:pic>
        <p:nvPicPr>
          <p:cNvPr id="15363" name="Содержимое 3" descr="C:\Documents and Settings\user8\Мои документы\Эрденко\1191-1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71750" y="1643063"/>
            <a:ext cx="3697288" cy="475773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фондов </a:t>
            </a:r>
            <a:r>
              <a:rPr lang="ru-RU" dirty="0" err="1" smtClean="0"/>
              <a:t>Старооскольского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краеведческого музея</a:t>
            </a:r>
            <a:endParaRPr lang="ru-RU" dirty="0"/>
          </a:p>
        </p:txBody>
      </p:sp>
      <p:pic>
        <p:nvPicPr>
          <p:cNvPr id="16387" name="Содержимое 3" descr="C:\Documents and Settings\user8\Мои документы\Эрденко\1187-2.JPG"/>
          <p:cNvPicPr>
            <a:picLocks noGr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643188" y="1500188"/>
            <a:ext cx="3768725" cy="50720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фондов </a:t>
            </a:r>
            <a:r>
              <a:rPr lang="ru-RU" dirty="0" err="1" smtClean="0"/>
              <a:t>Старооскольского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краеведческого музея</a:t>
            </a:r>
            <a:endParaRPr lang="ru-RU" dirty="0"/>
          </a:p>
        </p:txBody>
      </p:sp>
      <p:pic>
        <p:nvPicPr>
          <p:cNvPr id="17411" name="Содержимое 3" descr="C:\Documents and Settings\user8\Мои документы\Эрденко\1189.JPG"/>
          <p:cNvPicPr>
            <a:picLocks noGr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428750" y="1785938"/>
            <a:ext cx="6261100" cy="452596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фондов </a:t>
            </a:r>
            <a:r>
              <a:rPr lang="ru-RU" dirty="0" err="1" smtClean="0"/>
              <a:t>Старооскольского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краеведческого музея</a:t>
            </a:r>
            <a:endParaRPr lang="ru-RU" dirty="0"/>
          </a:p>
        </p:txBody>
      </p:sp>
      <p:pic>
        <p:nvPicPr>
          <p:cNvPr id="18435" name="Содержимое 3" descr="C:\Documents and Settings\user8\Мои документы\Эрденко\1186-1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857500" y="1500188"/>
            <a:ext cx="3643313" cy="51435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420</Words>
  <Application>Microsoft Office PowerPoint</Application>
  <PresentationFormat>Экран (4:3)</PresentationFormat>
  <Paragraphs>82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Arial</vt:lpstr>
      <vt:lpstr>Cambria Math</vt:lpstr>
      <vt:lpstr>Times New Roman</vt:lpstr>
      <vt:lpstr>Тема Office</vt:lpstr>
      <vt:lpstr> Михаил Гаврилович  Эрденко  22.11.(04.12.)1885г. - 21.01.1940г. </vt:lpstr>
      <vt:lpstr>Михаил Эрденко</vt:lpstr>
      <vt:lpstr>В 14 лет на меценатские пожертвования</vt:lpstr>
      <vt:lpstr>Участвовал в революционных событиях 1905 года. </vt:lpstr>
      <vt:lpstr>  В 1910 году он приезжает </vt:lpstr>
      <vt:lpstr>   В Киеве Михаил Эрденко заводит дружественные отношения с С. Рахманиновым,</vt:lpstr>
      <vt:lpstr>ЗАРУБЕЖНЫЕ  ГАСТРОЛИ</vt:lpstr>
      <vt:lpstr>В 1925 году Михаилу Эрденко</vt:lpstr>
      <vt:lpstr>В качестве композитора М. Г. Эрденко </vt:lpstr>
      <vt:lpstr>В 1956 году в Старом Осколе </vt:lpstr>
      <vt:lpstr> В 1986 году был  учреждён</vt:lpstr>
      <vt:lpstr>Из фондов Старооскольского  краеведческого музея</vt:lpstr>
      <vt:lpstr>Из фондов Старооскольского  краеведческого музея</vt:lpstr>
      <vt:lpstr>Из фондов Старооскольского  краеведческого музея</vt:lpstr>
      <vt:lpstr>Из фондов Старооскольского  краеведческого музея</vt:lpstr>
      <vt:lpstr>Из фондов Старооскольского  краеведческого музея</vt:lpstr>
      <vt:lpstr>Из фондов Старооскольского  краеведческого музея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Гаврилович Эрденко </dc:title>
  <dc:creator>comp8</dc:creator>
  <cp:lastModifiedBy>user</cp:lastModifiedBy>
  <cp:revision>46</cp:revision>
  <dcterms:created xsi:type="dcterms:W3CDTF">2010-03-22T07:32:50Z</dcterms:created>
  <dcterms:modified xsi:type="dcterms:W3CDTF">2014-11-27T04:03:37Z</dcterms:modified>
</cp:coreProperties>
</file>