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12" r:id="rId2"/>
    <p:sldId id="323" r:id="rId3"/>
    <p:sldId id="274" r:id="rId4"/>
    <p:sldId id="322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3" r:id="rId13"/>
    <p:sldId id="284" r:id="rId14"/>
    <p:sldId id="285" r:id="rId15"/>
    <p:sldId id="286" r:id="rId16"/>
    <p:sldId id="288" r:id="rId17"/>
    <p:sldId id="287" r:id="rId18"/>
    <p:sldId id="324" r:id="rId19"/>
    <p:sldId id="289" r:id="rId20"/>
    <p:sldId id="309" r:id="rId21"/>
    <p:sldId id="291" r:id="rId22"/>
    <p:sldId id="315" r:id="rId23"/>
    <p:sldId id="308" r:id="rId24"/>
    <p:sldId id="292" r:id="rId25"/>
    <p:sldId id="317" r:id="rId26"/>
    <p:sldId id="316" r:id="rId27"/>
    <p:sldId id="293" r:id="rId28"/>
    <p:sldId id="294" r:id="rId29"/>
    <p:sldId id="295" r:id="rId30"/>
    <p:sldId id="296" r:id="rId31"/>
    <p:sldId id="297" r:id="rId32"/>
    <p:sldId id="314" r:id="rId33"/>
    <p:sldId id="313" r:id="rId34"/>
    <p:sldId id="298" r:id="rId35"/>
    <p:sldId id="299" r:id="rId36"/>
    <p:sldId id="300" r:id="rId37"/>
    <p:sldId id="301" r:id="rId38"/>
    <p:sldId id="302" r:id="rId39"/>
    <p:sldId id="318" r:id="rId40"/>
    <p:sldId id="303" r:id="rId41"/>
    <p:sldId id="304" r:id="rId42"/>
    <p:sldId id="305" r:id="rId43"/>
    <p:sldId id="321" r:id="rId44"/>
    <p:sldId id="306" r:id="rId45"/>
    <p:sldId id="319" r:id="rId46"/>
    <p:sldId id="320" r:id="rId47"/>
    <p:sldId id="325" r:id="rId48"/>
    <p:sldId id="307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0AB70-1115-47BC-B122-FA7DA02CB0CB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C04A5-7A1C-418E-9801-1446AE52EC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94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2;&#1083;&#1072;&#1089;&#1089;&#1080;&#1082;&#1072;\&#1060;.%20&#1064;&#1086;&#1087;&#1077;&#1085;%20-%20&#1053;&#1086;&#1082;&#1090;&#1102;&#1088;&#1085;%20(mp3ostrov.com)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/>
          <a:lstStyle/>
          <a:p>
            <a:r>
              <a:rPr lang="ru-RU" dirty="0" smtClean="0"/>
              <a:t>Ознакомление </a:t>
            </a:r>
            <a:br>
              <a:rPr lang="ru-RU" dirty="0" smtClean="0"/>
            </a:br>
            <a:r>
              <a:rPr lang="ru-RU" dirty="0" smtClean="0"/>
              <a:t>с окружающим миром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357290" y="2643182"/>
            <a:ext cx="64008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p3d extrusionH="57150">
              <a:bevelT w="82550" h="38100" prst="coolSlant"/>
            </a:sp3d>
          </a:bodyPr>
          <a:lstStyle/>
          <a:p>
            <a:r>
              <a:rPr lang="ru-RU" sz="4800" dirty="0" smtClean="0">
                <a:solidFill>
                  <a:srgbClr val="0070C0"/>
                </a:solidFill>
              </a:rPr>
              <a:t>Деревья и кустарники</a:t>
            </a:r>
            <a:br>
              <a:rPr lang="ru-RU" sz="4800" dirty="0" smtClean="0">
                <a:solidFill>
                  <a:srgbClr val="0070C0"/>
                </a:solidFill>
              </a:rPr>
            </a:br>
            <a:r>
              <a:rPr lang="ru-RU" sz="4800" dirty="0" smtClean="0">
                <a:solidFill>
                  <a:srgbClr val="0070C0"/>
                </a:solidFill>
              </a:rPr>
              <a:t>(Цветы и плоды)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7" name="Ф. Шопен - Ноктюрн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429520" y="39290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Чубушник</a:t>
            </a:r>
            <a:r>
              <a:rPr lang="ru-RU" dirty="0" smtClean="0"/>
              <a:t> (ложный </a:t>
            </a:r>
            <a:r>
              <a:rPr lang="ru-RU" b="0" dirty="0" smtClean="0"/>
              <a:t>жасмин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Заслуженной любовью у цветоводов пользуется его </a:t>
            </a:r>
            <a:r>
              <a:rPr lang="ru-RU" dirty="0" err="1" smtClean="0"/>
              <a:t>раннецвету-щий</a:t>
            </a:r>
            <a:r>
              <a:rPr lang="ru-RU" dirty="0" smtClean="0"/>
              <a:t> сорт Снежная лавина, представляющий собой компактный куст высотой до 1,5 м с запахом земляники. </a:t>
            </a:r>
            <a:endParaRPr lang="ru-RU" dirty="0"/>
          </a:p>
        </p:txBody>
      </p:sp>
      <p:pic>
        <p:nvPicPr>
          <p:cNvPr id="5" name="Picture 2" descr="D:\Pictures\Деревья\0_72849_82619d21_XL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1659452" cy="124458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Цветет жасмин</a:t>
            </a:r>
            <a:endParaRPr lang="ru-RU" dirty="0"/>
          </a:p>
        </p:txBody>
      </p:sp>
      <p:pic>
        <p:nvPicPr>
          <p:cNvPr id="5" name="Рисунок 4" descr="asmi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136770" cy="160257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99062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Способен</a:t>
            </a:r>
            <a:r>
              <a:rPr lang="ru-RU" dirty="0" smtClean="0"/>
              <a:t> расти на одном месте десятки лет. Не требуя большого ухода, не пре­кращая цвести даже в тени и стойко         выдерживая зимние морозы. Разные сорта цветут по-разному – преимущественно в июне.</a:t>
            </a:r>
            <a:endParaRPr lang="ru-RU" dirty="0"/>
          </a:p>
        </p:txBody>
      </p:sp>
    </p:spTree>
  </p:cSld>
  <p:clrMapOvr>
    <a:masterClrMapping/>
  </p:clrMapOvr>
  <p:transition advClick="0" advTm="7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Береза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062058"/>
          </a:xfrm>
        </p:spPr>
        <p:txBody>
          <a:bodyPr/>
          <a:lstStyle/>
          <a:p>
            <a:r>
              <a:rPr lang="ru-RU" dirty="0" smtClean="0"/>
              <a:t>Дерево, реже древовидный кустарник до 20 м высотой. Ветви не поникающие, направлены вверх. Кора старых деревьев белая, с мелкими поперечными чечевичками.</a:t>
            </a:r>
            <a:endParaRPr lang="ru-RU" dirty="0"/>
          </a:p>
        </p:txBody>
      </p:sp>
      <p:pic>
        <p:nvPicPr>
          <p:cNvPr id="9218" name="Picture 2" descr="D:\Pictures\Деревья\896067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642918"/>
            <a:ext cx="1714512" cy="199416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Береза повесила сережки</a:t>
            </a:r>
            <a:endParaRPr lang="ru-RU" dirty="0"/>
          </a:p>
        </p:txBody>
      </p:sp>
      <p:pic>
        <p:nvPicPr>
          <p:cNvPr id="5" name="Рисунок 4" descr="be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516708" cy="188753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/>
          </a:bodyPr>
          <a:lstStyle/>
          <a:p>
            <a:r>
              <a:rPr lang="ru-RU" dirty="0" smtClean="0"/>
              <a:t>Почки горькие на вкус из-за наличия дёгтя. Светолюбивое дерево. Растет на болотах, на плоских участках водоразделов, на вырубках, лесных опушках.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Боярышник </a:t>
            </a:r>
            <a:endParaRPr lang="ru-RU" dirty="0"/>
          </a:p>
        </p:txBody>
      </p:sp>
      <p:pic>
        <p:nvPicPr>
          <p:cNvPr id="5" name="Рисунок 4" descr="bojarysn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493960" cy="18704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Кустарник или деревце высотой до 7—8 м. Цветки белые или розоватые. Цветение в мае-июне. </a:t>
            </a:r>
            <a:endParaRPr lang="ru-RU" dirty="0"/>
          </a:p>
        </p:txBody>
      </p:sp>
    </p:spTree>
  </p:cSld>
  <p:clrMapOvr>
    <a:masterClrMapping/>
  </p:clrMapOvr>
  <p:transition advClick="0" advTm="7000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Боярышник  </a:t>
            </a:r>
            <a:endParaRPr lang="ru-RU" dirty="0"/>
          </a:p>
        </p:txBody>
      </p:sp>
      <p:pic>
        <p:nvPicPr>
          <p:cNvPr id="5" name="Рисунок 4" descr="bojarysn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326207" cy="174465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Содержат обычно 2-3 косточки. Плоды созревают в сентябре. Растет на каменистых склонах среди степных кустарников, на опушках, в сухих дубравах или реже в сосновых лесах на песчаных почвах.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Плоды боярышника</a:t>
            </a:r>
            <a:endParaRPr lang="ru-RU" dirty="0"/>
          </a:p>
        </p:txBody>
      </p:sp>
      <p:pic>
        <p:nvPicPr>
          <p:cNvPr id="5" name="Рисунок 4" descr="bojarysni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136770" cy="16025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Плоды красные или коричнево-красные, редко желтые. </a:t>
            </a:r>
          </a:p>
          <a:p>
            <a:r>
              <a:rPr lang="ru-RU" dirty="0" smtClean="0"/>
              <a:t>Длина 7-10 мм.</a:t>
            </a:r>
            <a:endParaRPr lang="ru-RU" dirty="0"/>
          </a:p>
        </p:txBody>
      </p:sp>
    </p:spTree>
  </p:cSld>
  <p:clrMapOvr>
    <a:masterClrMapping/>
  </p:clrMapOvr>
  <p:transition advClick="0" advTm="6000"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Появление первых листочков у дуба</a:t>
            </a:r>
            <a:endParaRPr lang="ru-RU" dirty="0"/>
          </a:p>
        </p:txBody>
      </p:sp>
      <p:pic>
        <p:nvPicPr>
          <p:cNvPr id="5" name="Рисунок 4" descr="dub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208208" cy="165615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Крупное мощное дерево до 40 м высотой с сильно ветвистой кроной. Цветет в мае.</a:t>
            </a:r>
            <a:endParaRPr lang="ru-RU" dirty="0"/>
          </a:p>
        </p:txBody>
      </p:sp>
    </p:spTree>
  </p:cSld>
  <p:clrMapOvr>
    <a:masterClrMapping/>
  </p:clrMapOvr>
  <p:transition advClick="0" advTm="7000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Дуб цветет</a:t>
            </a:r>
            <a:endParaRPr lang="ru-RU" dirty="0"/>
          </a:p>
        </p:txBody>
      </p:sp>
      <p:pic>
        <p:nvPicPr>
          <p:cNvPr id="5" name="Рисунок 4" descr="dub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38" y="642938"/>
            <a:ext cx="1785930" cy="13394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Дуб растет также в поймах рек, выдерживая непродолжительное половодье. Он светолюбив.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Желуди дуба</a:t>
            </a:r>
            <a:endParaRPr lang="ru-RU" dirty="0"/>
          </a:p>
        </p:txBody>
      </p:sp>
      <p:pic>
        <p:nvPicPr>
          <p:cNvPr id="5" name="Рисунок 4" descr="dub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1945204" cy="145890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Плод — желудь продолговатый. Созревает в сентябре-октябре. </a:t>
            </a:r>
            <a:endParaRPr lang="ru-RU" dirty="0"/>
          </a:p>
        </p:txBody>
      </p:sp>
    </p:spTree>
  </p:cSld>
  <p:clrMapOvr>
    <a:masterClrMapping/>
  </p:clrMapOvr>
  <p:transition advClick="0" advTm="7000">
    <p:blind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Ели</a:t>
            </a:r>
            <a:endParaRPr lang="ru-RU" dirty="0"/>
          </a:p>
        </p:txBody>
      </p:sp>
      <p:pic>
        <p:nvPicPr>
          <p:cNvPr id="5" name="Рисунок 4" descr="el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1851018" cy="13882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20493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Ель - дерево высотой до 50 м и стволом до 2 м в диаметре, с конусовидной густой кроной, горизонтальными или поникающими, низко опускающимися по стволу ветвями. Кора серая или коричневатая. Хвоя жёсткая, зелёная или бледно-зелёная.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Еловые шишки</a:t>
            </a:r>
            <a:endParaRPr lang="ru-RU" dirty="0"/>
          </a:p>
        </p:txBody>
      </p:sp>
      <p:pic>
        <p:nvPicPr>
          <p:cNvPr id="5" name="Рисунок 4" descr="elk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421457" cy="18160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Плод — висячие шишки.  Растет по берегам ручьев и временных водотоков.</a:t>
            </a:r>
            <a:endParaRPr lang="ru-RU" dirty="0"/>
          </a:p>
        </p:txBody>
      </p:sp>
    </p:spTree>
  </p:cSld>
  <p:clrMapOvr>
    <a:masterClrMapping/>
  </p:clrMapOvr>
  <p:transition advClick="0" advTm="7000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Ива </a:t>
            </a:r>
            <a:endParaRPr lang="ru-RU" dirty="0"/>
          </a:p>
        </p:txBody>
      </p:sp>
      <p:pic>
        <p:nvPicPr>
          <p:cNvPr id="5" name="Рисунок 4" descr="iv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493960" cy="18704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Дерево высотой до 18-20 м с шаровидной кроной и буро-серой, глубоко-трещиноватой корой. Растет по берегам рек и водоемов.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6000"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Клен цветет</a:t>
            </a:r>
            <a:endParaRPr lang="ru-RU" dirty="0"/>
          </a:p>
        </p:txBody>
      </p:sp>
      <p:pic>
        <p:nvPicPr>
          <p:cNvPr id="5" name="Рисунок 4" descr="klen (1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422522" cy="18168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Дерево высотой до 20 (30) м с густой кроной. Кора на стволе тёмная буровато-серая или почти чёрная, глубоко продольно трещиноватая. Цветение в конце апреля — начале мая. Растет в широколиственных и хвойно-широколиственных лесах во 2 ярусе как спутник дуба, ясеня, лишь изредка образует участки чисто кленового леса.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Каштан </a:t>
            </a:r>
            <a:endParaRPr lang="ru-RU" dirty="0"/>
          </a:p>
        </p:txBody>
      </p:sp>
      <p:pic>
        <p:nvPicPr>
          <p:cNvPr id="5" name="Рисунок 4" descr="kastan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3279778" cy="24598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Листопадное дерево семейства Конско-каштановые с развесистой кроной. Его высота достигает 25 м и более. Листья крупные, супротивные, с длинными черешками, 5-7-пальчатые, сложные, без прилистников, до 25 см в диаметре, образующие плотную крону. </a:t>
            </a:r>
            <a:endParaRPr lang="ru-RU" dirty="0"/>
          </a:p>
        </p:txBody>
      </p:sp>
    </p:spTree>
  </p:cSld>
  <p:clrMapOvr>
    <a:masterClrMapping/>
  </p:clrMapOvr>
  <p:transition advTm="576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каштана</a:t>
            </a:r>
            <a:endParaRPr lang="ru-RU" dirty="0"/>
          </a:p>
        </p:txBody>
      </p:sp>
      <p:pic>
        <p:nvPicPr>
          <p:cNvPr id="5" name="Рисунок 4" descr="kasch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708274" cy="20312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Цветки колокольчатые, обоеполые, неправильные, до 2-х см в диаметре, белые или бледно-розовые, с бахромчатыми по краю лепестками. Собраны в крупные, прямостоячие соцветия, длиной до 30 см, конусовидной формы с двойным цветочным покровом. Большая часть цветков в соцветии тычиночные, остальные - двуполые или пестичные. </a:t>
            </a:r>
            <a:endParaRPr lang="ru-RU" dirty="0"/>
          </a:p>
        </p:txBody>
      </p:sp>
    </p:spTree>
  </p:cSld>
  <p:clrMapOvr>
    <a:masterClrMapping/>
  </p:clrMapOvr>
  <p:transition advClick="0" advTm="7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Плод каштана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Плод - трёхстворчатая зелёная, шиповатая коробочка, округлой формы, открывающаяся по створкам при созревании, до 5 - 6 см в диаметре. Содержит 1, иногда 2 - 3 крупных, немного приплюснутых семени с темно-коричневой блестящей кожурой и </a:t>
            </a:r>
            <a:r>
              <a:rPr lang="ru-RU" dirty="0" err="1" smtClean="0"/>
              <a:t>и</a:t>
            </a:r>
            <a:r>
              <a:rPr lang="ru-RU" dirty="0" smtClean="0"/>
              <a:t> большим округлым пятном серого цвета. Цветёт конский каштан в мае. Созревание плодов в сентябре - октябре. В диком виде растет в широколиственных лесах. 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2636836" cy="197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8000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Лещина (орешник) 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Листопадный кустарник или деревце от 4 до 15 м высотой с прутьевидными ветвями. Листья орешника простые, крупные, широкоовальные, сердцевидные, темно-зеленые, осенью становятся желтыми или красными. </a:t>
            </a:r>
            <a:endParaRPr lang="ru-RU" dirty="0"/>
          </a:p>
        </p:txBody>
      </p:sp>
      <p:pic>
        <p:nvPicPr>
          <p:cNvPr id="7" name="Рисунок 6" descr="oreshni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6"/>
            <a:ext cx="2779712" cy="2084784"/>
          </a:xfrm>
        </p:spPr>
      </p:pic>
    </p:spTree>
  </p:cSld>
  <p:clrMapOvr>
    <a:masterClrMapping/>
  </p:clrMapOvr>
  <p:transition advClick="0" advTm="6000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Плоды лещины</a:t>
            </a:r>
            <a:endParaRPr lang="ru-RU" dirty="0"/>
          </a:p>
        </p:txBody>
      </p:sp>
      <p:pic>
        <p:nvPicPr>
          <p:cNvPr id="5" name="Рисунок 4" descr="lesi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708274" cy="20312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Плоды лещины – съедобные коричневые орешки – созревают в сентябре. Лещина (орешник) морозоустойчива и долговечна.</a:t>
            </a:r>
            <a:endParaRPr lang="ru-RU" dirty="0"/>
          </a:p>
        </p:txBody>
      </p:sp>
    </p:spTree>
  </p:cSld>
  <p:clrMapOvr>
    <a:masterClrMapping/>
  </p:clrMapOvr>
  <p:transition advClick="0" advTm="7000">
    <p:check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Липа </a:t>
            </a:r>
            <a:endParaRPr lang="ru-RU" dirty="0"/>
          </a:p>
        </p:txBody>
      </p:sp>
      <p:pic>
        <p:nvPicPr>
          <p:cNvPr id="6" name="Рисунок 5" descr="lip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802460" cy="210184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25-30 м и стволом в диаметре свыше 1 м, с широкой кроной и сероватой, трещиноватой корой ствола.  В начале июля на молодых побегах появляются цветочные бутоны. Цветки ароматные желто-зеленые. Цветет в июне — июле.</a:t>
            </a:r>
            <a:endParaRPr lang="ru-RU" dirty="0"/>
          </a:p>
        </p:txBody>
      </p:sp>
    </p:spTree>
  </p:cSld>
  <p:clrMapOvr>
    <a:masterClrMapping/>
  </p:clrMapOvr>
  <p:transition advClick="0" advTm="7000"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Семена липы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276372"/>
          </a:xfrm>
        </p:spPr>
        <p:txBody>
          <a:bodyPr>
            <a:normAutofit/>
          </a:bodyPr>
          <a:lstStyle/>
          <a:p>
            <a:r>
              <a:rPr lang="ru-RU" dirty="0" smtClean="0"/>
              <a:t>Плоды  с ярко выраженными ребрами созревают в сентябре и долго остаются висеть на дереве. Растет в смешанных и широколиственных лесах в западных лесах.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D:\Pictures\Деревья\2032764-811396-closeup-on-linden-tree-seeds-spring-sea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642918"/>
            <a:ext cx="2571768" cy="19371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Сосна </a:t>
            </a:r>
            <a:endParaRPr lang="ru-RU" dirty="0"/>
          </a:p>
        </p:txBody>
      </p:sp>
      <p:pic>
        <p:nvPicPr>
          <p:cNvPr id="5" name="Рисунок 4" descr="sosna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208208" cy="165615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30-40 м, в молодости с конусовидной кроной. Древесина мягкая, блестящая, смолистая. Обыкновенная сосна хорошо переносит суровый климат. Она не боится заморозков. Растет как на сухих песчаных почвах, так и на болотах. Образует сосновые леса.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6000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Лиственница </a:t>
            </a:r>
            <a:endParaRPr lang="ru-RU" dirty="0"/>
          </a:p>
        </p:txBody>
      </p:sp>
      <p:pic>
        <p:nvPicPr>
          <p:cNvPr id="5" name="Рисунок 4" descr="listveni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3208340" cy="240625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Высокие, красивые, быстро растущие, однодомные хвойные деревья с опадающей на зиму хвоей. В молодости с четкой конусовидной кроной, в старости — широко распростертой. В разреженных насаждениях и у одиноко стоящих деревьев — кроны раскидистые, в сомкнутых — высоко поднятые, относительно узкие. Долговечны. Имеют хорошо развитую корневую систему, глубоко уходящую в почву. Растут быстро. Живет до 500—600 лет.</a:t>
            </a:r>
            <a:endParaRPr lang="ru-RU" dirty="0"/>
          </a:p>
        </p:txBody>
      </p:sp>
    </p:spTree>
  </p:cSld>
  <p:clrMapOvr>
    <a:masterClrMapping/>
  </p:clrMapOvr>
  <p:transition advClick="0" advTm="7000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Тополь 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35 м с мощной шатровидной кроной и тёмно-серой, почти чёрной трещиноватой корой. Занимает самые южные районы лесной и степной зон. Предпочитает поймы рек, где образует небольшие лески или рощицы.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D:\Pictures\Деревья\5886636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571480"/>
            <a:ext cx="2286016" cy="19498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Тополь цветет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D:\Pictures\Деревья\poplar-seed-2006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9" y="642918"/>
            <a:ext cx="2357453" cy="17451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Можжевельник </a:t>
            </a:r>
            <a:endParaRPr lang="ru-RU" dirty="0"/>
          </a:p>
        </p:txBody>
      </p:sp>
      <p:pic>
        <p:nvPicPr>
          <p:cNvPr id="5" name="Рисунок 4" descr="mozzheve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611959" cy="195896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Занимает самые южные районы лесной и степной зон. Предпочитает поймы рек, где образует небольшие лески или рощицы. </a:t>
            </a:r>
            <a:endParaRPr lang="ru-RU" dirty="0"/>
          </a:p>
        </p:txBody>
      </p:sp>
    </p:spTree>
  </p:cSld>
  <p:clrMapOvr>
    <a:masterClrMapping/>
  </p:clrMapOvr>
  <p:transition advClick="0" advTm="7000">
    <p:pull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Рябина обыкновенная цветет</a:t>
            </a:r>
            <a:endParaRPr lang="ru-RU" dirty="0"/>
          </a:p>
        </p:txBody>
      </p:sp>
      <p:pic>
        <p:nvPicPr>
          <p:cNvPr id="5" name="Рисунок 4" descr="pjabi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708274" cy="20312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062058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15-20 м с гладкой серой корой. Цветки около белые. Цветет в мае. </a:t>
            </a:r>
            <a:endParaRPr lang="ru-RU" dirty="0"/>
          </a:p>
        </p:txBody>
      </p:sp>
    </p:spTree>
  </p:cSld>
  <p:clrMapOvr>
    <a:masterClrMapping/>
  </p:clrMapOvr>
  <p:transition advClick="0" advTm="6000">
    <p:cover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Рябина обыкновенная - ягоды</a:t>
            </a:r>
            <a:endParaRPr lang="ru-RU" dirty="0"/>
          </a:p>
        </p:txBody>
      </p:sp>
      <p:pic>
        <p:nvPicPr>
          <p:cNvPr id="5" name="Рисунок 4" descr="rjabina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421457" cy="18160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Плоды шаровидные, красные. Созревают в августе-сентябре. Растет преимущественно единичными экземплярами или небольшими группами в лесах. В горах может расти на высотах более 2000 м.</a:t>
            </a:r>
            <a:endParaRPr lang="ru-RU" dirty="0"/>
          </a:p>
        </p:txBody>
      </p:sp>
    </p:spTree>
  </p:cSld>
  <p:clrMapOvr>
    <a:masterClrMapping/>
  </p:clrMapOvr>
  <p:transition advClick="0" advTm="7000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Шиповник в цвету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33496"/>
          </a:xfrm>
        </p:spPr>
        <p:txBody>
          <a:bodyPr>
            <a:normAutofit/>
          </a:bodyPr>
          <a:lstStyle/>
          <a:p>
            <a:r>
              <a:rPr lang="ru-RU" dirty="0" smtClean="0"/>
              <a:t>Кустарник высотой до 2,5 м с дуговидными свисающими ветвями. Цветки бледно-розовые, реже белые или ярко-розовые. Цветет с мая по июль.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schip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707209" cy="2030407"/>
          </a:xfrm>
        </p:spPr>
      </p:pic>
    </p:spTree>
  </p:cSld>
  <p:clrMapOvr>
    <a:masterClrMapping/>
  </p:clrMapOvr>
  <p:transition advClick="0" advTm="7000"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Шиповник - плоды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Плоды округлые или продолговатые, красные или оранжевые. Растет одиночно или небольшими группами в зарослях кустарников, на лесных опушках, по берегам рек, а также на пустырях и вдоль дорог. В горных встречается на нижнем и среднем высотных поясах. </a:t>
            </a:r>
            <a:endParaRPr lang="ru-RU" dirty="0"/>
          </a:p>
        </p:txBody>
      </p:sp>
      <p:pic>
        <p:nvPicPr>
          <p:cNvPr id="7" name="Рисунок 6" descr="shipov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516708" cy="1887531"/>
          </a:xfrm>
        </p:spPr>
      </p:pic>
    </p:spTree>
  </p:cSld>
  <p:clrMapOvr>
    <a:masterClrMapping/>
  </p:clrMapOvr>
  <p:transition advClick="0" advTm="7000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калины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204934"/>
          </a:xfrm>
        </p:spPr>
        <p:txBody>
          <a:bodyPr/>
          <a:lstStyle/>
          <a:p>
            <a:r>
              <a:rPr lang="ru-RU" dirty="0" smtClean="0"/>
              <a:t>Крупный кустарник высотой до 2-4 м, сильно ветвистый с серой продольно-трещиноватой корой.  Цветки белые.</a:t>
            </a:r>
            <a:endParaRPr lang="ru-RU" dirty="0"/>
          </a:p>
        </p:txBody>
      </p:sp>
      <p:pic>
        <p:nvPicPr>
          <p:cNvPr id="1026" name="Picture 2" descr="D:\Pictures\Деревья\38152_NewsPGMPH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642919"/>
            <a:ext cx="2285996" cy="167054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Калина обыкновенная</a:t>
            </a:r>
            <a:endParaRPr lang="ru-RU" dirty="0"/>
          </a:p>
        </p:txBody>
      </p:sp>
      <p:pic>
        <p:nvPicPr>
          <p:cNvPr id="5" name="Рисунок 4" descr="kali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18" y="500042"/>
            <a:ext cx="2286016" cy="17145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Плод — костянки красные. Имеют сочную желтоватую мякоть. Плоды созревают в августе. Предпочитает опушки и полог различных лесов. В условиях сильного затенения имеет вид распластанного кустарника или даже кустарничка.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яблони</a:t>
            </a:r>
            <a:endParaRPr lang="ru-RU" dirty="0"/>
          </a:p>
        </p:txBody>
      </p:sp>
      <p:pic>
        <p:nvPicPr>
          <p:cNvPr id="5" name="Рисунок 4" descr="jab+b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421457" cy="18160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Среди семечковых плодовых пород </a:t>
            </a:r>
            <a:r>
              <a:rPr lang="ru-RU" i="1" dirty="0" smtClean="0"/>
              <a:t>дерево яблоня</a:t>
            </a:r>
            <a:r>
              <a:rPr lang="ru-RU" dirty="0" smtClean="0"/>
              <a:t> занимает одно из ведущих мест.  Яблони бывают летних, осенних и  зимних сортов. Цветут яблони в мае – июне.</a:t>
            </a:r>
            <a:endParaRPr lang="ru-RU" dirty="0"/>
          </a:p>
        </p:txBody>
      </p:sp>
    </p:spTree>
  </p:cSld>
  <p:clrMapOvr>
    <a:masterClrMapping/>
  </p:clrMapOvr>
  <p:transition advClick="0" advTm="7000">
    <p:blind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Спелые яблоки</a:t>
            </a:r>
            <a:endParaRPr lang="ru-RU" dirty="0"/>
          </a:p>
        </p:txBody>
      </p:sp>
      <p:pic>
        <p:nvPicPr>
          <p:cNvPr id="5" name="Рисунок 4" descr="jab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611959" cy="195896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Плоды бывают разного размера и цвета: от бледно-желтых до темно-красных.</a:t>
            </a:r>
            <a:endParaRPr lang="ru-RU" dirty="0"/>
          </a:p>
        </p:txBody>
      </p:sp>
    </p:spTree>
  </p:cSld>
  <p:clrMapOvr>
    <a:masterClrMapping/>
  </p:clrMapOvr>
  <p:transition advClick="0" advTm="7000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груши</a:t>
            </a:r>
            <a:endParaRPr lang="ru-RU" dirty="0"/>
          </a:p>
        </p:txBody>
      </p:sp>
      <p:pic>
        <p:nvPicPr>
          <p:cNvPr id="5" name="Рисунок 4" descr="grus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351084" cy="17633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Груша – название дерева или кустарника и одноименных плодов. Груша – одно из древнейших плодовых деревьев культивируемых человечеством.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plus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Плоды груши</a:t>
            </a:r>
            <a:endParaRPr lang="ru-RU" dirty="0"/>
          </a:p>
        </p:txBody>
      </p:sp>
      <p:pic>
        <p:nvPicPr>
          <p:cNvPr id="5" name="Рисунок 4" descr="grushy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326207" cy="174465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4781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Груша – это средних размеров плод, своей формой напоминающий лампочку, хотя встречаются сорта с округлой формой. Мякоть спелой груши нежная и сочная, с характерным ароматом (чем сильнее издаваемый плодом аромат, тем больше в нем витаминов и других полезных веществ) и сладким вкусом.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wipe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сирени</a:t>
            </a:r>
            <a:endParaRPr lang="ru-RU" dirty="0"/>
          </a:p>
        </p:txBody>
      </p:sp>
      <p:pic>
        <p:nvPicPr>
          <p:cNvPr id="5" name="Рисунок 4" descr="su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351084" cy="17633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Высокий кустарник или деревцо высотой до 5-6 м с серой или буровато-серой корой на стволе и старых ветвях. Зацветает в мае. Предпочитает опушки лесов, скалистые обрывы и известняковые обнажения.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Осиновая роща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30 м с редкой кроной и светло-зеленовато-серой корой. Старые ветви сильно “ломаные”, с хорошо заметными листовыми рубцами. Часто является примесью в хвойных или широколиственных лесах или образует небольшие самостоятельные леса.</a:t>
            </a:r>
            <a:endParaRPr lang="ru-RU" dirty="0"/>
          </a:p>
        </p:txBody>
      </p:sp>
      <p:pic>
        <p:nvPicPr>
          <p:cNvPr id="5122" name="Picture 2" descr="D:\Pictures\Деревья\goke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642918"/>
            <a:ext cx="2077756" cy="157163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spli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Осина </a:t>
            </a:r>
            <a:endParaRPr lang="ru-RU" dirty="0"/>
          </a:p>
        </p:txBody>
      </p:sp>
      <p:pic>
        <p:nvPicPr>
          <p:cNvPr id="5" name="Рисунок 4" descr="osi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208208" cy="165615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 Осина быстро поселяется на вырубках, лугах, в придорожных оврагах и т.п. Она формирует по опушкам лесов густые заросли.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черемухи</a:t>
            </a:r>
            <a:endParaRPr lang="ru-RU" dirty="0"/>
          </a:p>
        </p:txBody>
      </p:sp>
      <p:pic>
        <p:nvPicPr>
          <p:cNvPr id="5" name="Рисунок 4" descr="thserem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636836" cy="197762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Дерево высотой до 15-18 м или крупный кустарник с голыми красно-бурыми побегами, которые усеяны светлыми чечевичками, и на изломе с характерным запахом, напоминающим миндальный. Цветки белые или реже розоватые, собраны в густые поникающие кисти. Цветет в мае, образуя белую шапку на всем растении. </a:t>
            </a:r>
            <a:endParaRPr lang="ru-RU" dirty="0"/>
          </a:p>
        </p:txBody>
      </p:sp>
    </p:spTree>
  </p:cSld>
  <p:clrMapOvr>
    <a:masterClrMapping/>
  </p:clrMapOvr>
  <p:transition advClick="0" advTm="6000">
    <p:checke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Ягоды черемухи</a:t>
            </a:r>
            <a:endParaRPr lang="ru-RU" dirty="0"/>
          </a:p>
        </p:txBody>
      </p:sp>
      <p:pic>
        <p:nvPicPr>
          <p:cNvPr id="5" name="Рисунок 4" descr="tserem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612775"/>
            <a:ext cx="2136770" cy="16025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Плоды черные, блестящие, шаровидные, вполне съедобные, на вкус сладкие, но вяжущие. Созревают в конце лета. К осени зеленые грозди становятся черными и хорошо выделяются на фоне бледно-желтых листьев. Растет на богатых почвах по берегам рек и ручьев, на опушках и осветленных местах, где лучше развивается и нередко образует заросли. </a:t>
            </a:r>
            <a:endParaRPr lang="ru-RU" dirty="0"/>
          </a:p>
        </p:txBody>
      </p:sp>
    </p:spTree>
  </p:cSld>
  <p:clrMapOvr>
    <a:masterClrMapping/>
  </p:clrMapOvr>
  <p:transition advClick="0" advTm="8000">
    <p:strips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Вяз 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33496"/>
          </a:xfrm>
        </p:spPr>
        <p:txBody>
          <a:bodyPr>
            <a:normAutofit/>
          </a:bodyPr>
          <a:lstStyle/>
          <a:p>
            <a:r>
              <a:rPr lang="ru-RU" dirty="0" smtClean="0"/>
              <a:t>Мощное дерево высотой до 25-30 м с толстым стволом в диаметре до 1,5 м и широко-раскидистой кроной. Диаметр кроны до 10 м.</a:t>
            </a:r>
          </a:p>
          <a:p>
            <a:endParaRPr lang="ru-RU" dirty="0"/>
          </a:p>
        </p:txBody>
      </p:sp>
      <p:pic>
        <p:nvPicPr>
          <p:cNvPr id="8194" name="Picture 2" descr="D:\Pictures\Деревья\vyaz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642918"/>
            <a:ext cx="1785950" cy="212377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>
    <p:wheel spokes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вяза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33496"/>
          </a:xfrm>
        </p:spPr>
        <p:txBody>
          <a:bodyPr>
            <a:normAutofit/>
          </a:bodyPr>
          <a:lstStyle/>
          <a:p>
            <a:r>
              <a:rPr lang="ru-RU" dirty="0" smtClean="0"/>
              <a:t>Плоды округлые с орешком в центре. Растет по холмистым возвышенным местам и в поймах рек.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wjaz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92288" y="612775"/>
            <a:ext cx="2279646" cy="1709735"/>
          </a:xfrm>
        </p:spPr>
      </p:pic>
    </p:spTree>
  </p:cSld>
  <p:clrMapOvr>
    <a:masterClrMapping/>
  </p:clrMapOvr>
  <p:transition advClick="0" advTm="7000"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Ясень 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204934"/>
          </a:xfrm>
        </p:spPr>
        <p:txBody>
          <a:bodyPr>
            <a:normAutofit/>
          </a:bodyPr>
          <a:lstStyle/>
          <a:p>
            <a:r>
              <a:rPr lang="ru-RU" dirty="0" smtClean="0"/>
              <a:t>Стройное дерево высотой до 25-40 м с ажурной, высоко поднятой кроной. Кора на стволе и старых ветвях серая, гладкая, в нижней части ствола с чётким правильным рисунком из частых продольных и поперечных трещин.</a:t>
            </a:r>
            <a:endParaRPr lang="ru-RU" dirty="0"/>
          </a:p>
        </p:txBody>
      </p:sp>
      <p:pic>
        <p:nvPicPr>
          <p:cNvPr id="6146" name="Picture 2" descr="D:\Pictures\Деревья\0015-046-JA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571500"/>
            <a:ext cx="2143125" cy="214312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Цветение ясеня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33496"/>
          </a:xfrm>
        </p:spPr>
        <p:txBody>
          <a:bodyPr/>
          <a:lstStyle/>
          <a:p>
            <a:r>
              <a:rPr lang="ru-RU" dirty="0" smtClean="0"/>
              <a:t>Растет на разных почвах, в том числе иногда и на заболоченных, а также в поймах рек.</a:t>
            </a:r>
          </a:p>
          <a:p>
            <a:endParaRPr lang="ru-RU" dirty="0"/>
          </a:p>
        </p:txBody>
      </p:sp>
      <p:pic>
        <p:nvPicPr>
          <p:cNvPr id="7170" name="Picture 2" descr="D:\Pictures\Деревья\100684436_ya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642918"/>
            <a:ext cx="2714644" cy="206231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Верба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Верба – это разновидность ивы козьей, серебристой (белой) или </a:t>
            </a:r>
            <a:r>
              <a:rPr lang="ru-RU" dirty="0" err="1" smtClean="0"/>
              <a:t>волчниковой</a:t>
            </a:r>
            <a:r>
              <a:rPr lang="ru-RU" dirty="0" smtClean="0"/>
              <a:t> (шелюга). Представляет собой дерево или кустарник семейства ивовых с развесистой полусферической кроной, с характерной гладкой корой сероватого цвета, а на молодых побегах – красноватого и пушистыми серыми почками. Верба имеет узкие ланцетные, продолговатые и гладкие на ощупь листья с остропильчатыми краями.</a:t>
            </a:r>
          </a:p>
          <a:p>
            <a:endParaRPr lang="ru-RU" dirty="0"/>
          </a:p>
        </p:txBody>
      </p:sp>
      <p:pic>
        <p:nvPicPr>
          <p:cNvPr id="12291" name="Picture 3" descr="D:\Pictures\Деревья\vesna_vesennie_peyzagi_foto_46_результ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589" y="642919"/>
            <a:ext cx="2326784" cy="17467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>
    <p:newsfla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Распускается верба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490662"/>
          </a:xfrm>
        </p:spPr>
        <p:txBody>
          <a:bodyPr>
            <a:normAutofit/>
          </a:bodyPr>
          <a:lstStyle/>
          <a:p>
            <a:r>
              <a:rPr lang="ru-RU" dirty="0" smtClean="0"/>
              <a:t>Цветение обычно длится с апреля по май до распускания молодых листьев.</a:t>
            </a:r>
          </a:p>
          <a:p>
            <a:r>
              <a:rPr lang="ru-RU" dirty="0" smtClean="0"/>
              <a:t>Верба, или краснотал – обрядовое дерево вербного воскресенья, весеннего христианского праздника, посвященного въезду Христа в Иерусалим. Народ иудейский встречал его </a:t>
            </a:r>
            <a:r>
              <a:rPr lang="ru-RU" dirty="0" err="1" smtClean="0"/>
              <a:t>ваями</a:t>
            </a:r>
            <a:r>
              <a:rPr lang="ru-RU" dirty="0" smtClean="0"/>
              <a:t> – ветвями иерусалимской ивы или финиковой пальмы.</a:t>
            </a:r>
            <a:endParaRPr lang="ru-RU" dirty="0"/>
          </a:p>
        </p:txBody>
      </p:sp>
      <p:pic>
        <p:nvPicPr>
          <p:cNvPr id="7" name="Рисунок 6" descr="verb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1785918" y="571480"/>
            <a:ext cx="2143140" cy="1607355"/>
          </a:xfrm>
        </p:spPr>
      </p:pic>
    </p:spTree>
  </p:cSld>
  <p:clrMapOvr>
    <a:masterClrMapping/>
  </p:clrMapOvr>
  <p:transition advClick="0" advTm="7000"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1374</Words>
  <Application>Microsoft Office PowerPoint</Application>
  <PresentationFormat>Экран (4:3)</PresentationFormat>
  <Paragraphs>98</Paragraphs>
  <Slides>48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Arial</vt:lpstr>
      <vt:lpstr>Calibri</vt:lpstr>
      <vt:lpstr>Constantia</vt:lpstr>
      <vt:lpstr>Тема Office</vt:lpstr>
      <vt:lpstr>Ознакомление  с окружающим миром</vt:lpstr>
      <vt:lpstr>Чубушник (ложный жасмин)</vt:lpstr>
      <vt:lpstr>Цветет жасмин</vt:lpstr>
      <vt:lpstr>Береза</vt:lpstr>
      <vt:lpstr>Береза повесила сережки</vt:lpstr>
      <vt:lpstr>Боярышник </vt:lpstr>
      <vt:lpstr>Боярышник  </vt:lpstr>
      <vt:lpstr>Плоды боярышника</vt:lpstr>
      <vt:lpstr>Появление первых листочков у дуба</vt:lpstr>
      <vt:lpstr>Дуб цветет</vt:lpstr>
      <vt:lpstr>Желуди дуба</vt:lpstr>
      <vt:lpstr>Ели</vt:lpstr>
      <vt:lpstr>Еловые шишки</vt:lpstr>
      <vt:lpstr>Ива </vt:lpstr>
      <vt:lpstr>Клен цветет</vt:lpstr>
      <vt:lpstr>Каштан </vt:lpstr>
      <vt:lpstr>Цветение каштана</vt:lpstr>
      <vt:lpstr>Плод каштана</vt:lpstr>
      <vt:lpstr>Лещина (орешник) </vt:lpstr>
      <vt:lpstr>Плоды лещины</vt:lpstr>
      <vt:lpstr>Липа </vt:lpstr>
      <vt:lpstr>Семена липы</vt:lpstr>
      <vt:lpstr>Сосна </vt:lpstr>
      <vt:lpstr>Лиственница </vt:lpstr>
      <vt:lpstr>Тополь </vt:lpstr>
      <vt:lpstr>Тополь цветет</vt:lpstr>
      <vt:lpstr>Можжевельник </vt:lpstr>
      <vt:lpstr>Рябина обыкновенная цветет</vt:lpstr>
      <vt:lpstr>Рябина обыкновенная - ягоды</vt:lpstr>
      <vt:lpstr>Шиповник в цвету</vt:lpstr>
      <vt:lpstr>Шиповник - плоды</vt:lpstr>
      <vt:lpstr>Цветение калины</vt:lpstr>
      <vt:lpstr>Калина обыкновенная</vt:lpstr>
      <vt:lpstr>Цветение яблони</vt:lpstr>
      <vt:lpstr>Спелые яблоки</vt:lpstr>
      <vt:lpstr>Цветение груши</vt:lpstr>
      <vt:lpstr>Плоды груши</vt:lpstr>
      <vt:lpstr>Цветение сирени</vt:lpstr>
      <vt:lpstr>Осиновая роща</vt:lpstr>
      <vt:lpstr>Осина </vt:lpstr>
      <vt:lpstr>Цветение черемухи</vt:lpstr>
      <vt:lpstr>Ягоды черемухи</vt:lpstr>
      <vt:lpstr>Вяз </vt:lpstr>
      <vt:lpstr>Цветение вяза</vt:lpstr>
      <vt:lpstr>Ясень </vt:lpstr>
      <vt:lpstr>Цветение ясеня</vt:lpstr>
      <vt:lpstr>Верба</vt:lpstr>
      <vt:lpstr>Распускается верба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дима</dc:creator>
  <cp:lastModifiedBy>Сергей</cp:lastModifiedBy>
  <cp:revision>44</cp:revision>
  <dcterms:created xsi:type="dcterms:W3CDTF">2013-10-11T07:06:55Z</dcterms:created>
  <dcterms:modified xsi:type="dcterms:W3CDTF">2015-08-21T13:25:53Z</dcterms:modified>
</cp:coreProperties>
</file>