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01.11.2012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01.11.2012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01.11.2012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01.11.2012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01.11.2012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01.11.2012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01.11.2012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01.11.2012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www.uralstudent.ru/news/preview-2317.html" TargetMode="External"/><Relationship Id="rId13" Type="http://schemas.openxmlformats.org/officeDocument/2006/relationships/hyperlink" Target="http://msavs.wordpress.com/" TargetMode="External"/><Relationship Id="rId3" Type="http://schemas.openxmlformats.org/officeDocument/2006/relationships/hyperlink" Target="http://1234561287.ltalk.ru/" TargetMode="External"/><Relationship Id="rId7" Type="http://schemas.openxmlformats.org/officeDocument/2006/relationships/hyperlink" Target="http://misto-market.com.ua/turizm/offer/594" TargetMode="External"/><Relationship Id="rId12" Type="http://schemas.openxmlformats.org/officeDocument/2006/relationships/hyperlink" Target="http://1news.az/interesting/20100319084555915.html" TargetMode="Externa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hyperlink" Target="http://berryspoke.hubpages.com/hub/Cheap-St-Patricks-Day-Hats" TargetMode="External"/><Relationship Id="rId11" Type="http://schemas.openxmlformats.org/officeDocument/2006/relationships/hyperlink" Target="http://crazy-frankenstein.com/st-patricks-day-holiday-wallpapers.html" TargetMode="External"/><Relationship Id="rId5" Type="http://schemas.openxmlformats.org/officeDocument/2006/relationships/hyperlink" Target="http://vk.com/id971079" TargetMode="External"/><Relationship Id="rId10" Type="http://schemas.openxmlformats.org/officeDocument/2006/relationships/hyperlink" Target="http://fotki.yandex.ru/users/marusja7712/view/210339/" TargetMode="External"/><Relationship Id="rId4" Type="http://schemas.openxmlformats.org/officeDocument/2006/relationships/hyperlink" Target="http://annlark.typepad.com/my_weblog/irish/" TargetMode="External"/><Relationship Id="rId9" Type="http://schemas.openxmlformats.org/officeDocument/2006/relationships/hyperlink" Target="http://www.liveinternet.ru/community/2332998/post15671657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91680" y="1124744"/>
            <a:ext cx="6449651" cy="1754326"/>
          </a:xfrm>
          <a:prstGeom prst="rect">
            <a:avLst/>
          </a:prstGeom>
          <a:noFill/>
        </p:spPr>
        <p:txBody>
          <a:bodyPr wrap="none" rtlCol="0">
            <a:spAutoFit/>
          </a:bodyPr>
          <a:lstStyle/>
          <a:p>
            <a:r>
              <a:rPr lang="ru-RU" sz="3600" dirty="0" smtClean="0">
                <a:solidFill>
                  <a:schemeClr val="bg1"/>
                </a:solidFill>
              </a:rPr>
              <a:t>Учитель английского  языка</a:t>
            </a:r>
          </a:p>
          <a:p>
            <a:r>
              <a:rPr lang="ru-RU" sz="3600" dirty="0" smtClean="0">
                <a:solidFill>
                  <a:schemeClr val="bg1"/>
                </a:solidFill>
              </a:rPr>
              <a:t>Усачёва Марина Владимировна</a:t>
            </a:r>
          </a:p>
          <a:p>
            <a:r>
              <a:rPr lang="ru-RU" sz="3600" dirty="0">
                <a:solidFill>
                  <a:schemeClr val="bg1"/>
                </a:solidFill>
              </a:rPr>
              <a:t>г</a:t>
            </a:r>
            <a:r>
              <a:rPr lang="ru-RU" sz="3600" dirty="0" smtClean="0">
                <a:solidFill>
                  <a:schemeClr val="bg1"/>
                </a:solidFill>
              </a:rPr>
              <a:t>. Балашов Саратовская область</a:t>
            </a:r>
            <a:endParaRPr lang="ru-RU" sz="3600" dirty="0">
              <a:solidFill>
                <a:schemeClr val="bg1"/>
              </a:solidFill>
            </a:endParaRPr>
          </a:p>
        </p:txBody>
      </p:sp>
    </p:spTree>
    <p:extLst>
      <p:ext uri="{BB962C8B-B14F-4D97-AF65-F5344CB8AC3E}">
        <p14:creationId xmlns:p14="http://schemas.microsoft.com/office/powerpoint/2010/main" val="2081852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252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5637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a:solidFill>
            <a:srgbClr val="00FF00"/>
          </a:solidFill>
        </p:spPr>
        <p:txBody>
          <a:bodyPr>
            <a:normAutofit/>
          </a:bodyPr>
          <a:lstStyle/>
          <a:p>
            <a:r>
              <a:rPr lang="en-US" sz="2400" dirty="0" smtClean="0">
                <a:solidFill>
                  <a:schemeClr val="bg1"/>
                </a:solidFill>
              </a:rPr>
              <a:t>St. Patrick’s Day is celebrated on March,17. There are a lot of Legends about St. Patrick in Ireland. St. Patrick with a help of three others bishops built more than 50 cathedrals and united the islanders in one faith.</a:t>
            </a:r>
          </a:p>
          <a:p>
            <a:endParaRPr lang="ru-RU" sz="2400" dirty="0">
              <a:solidFill>
                <a:schemeClr val="bg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116632"/>
            <a:ext cx="5508104"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2766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a:solidFill>
            <a:srgbClr val="00FF00"/>
          </a:solidFill>
        </p:spPr>
        <p:txBody>
          <a:bodyPr>
            <a:normAutofit/>
          </a:bodyPr>
          <a:lstStyle/>
          <a:p>
            <a:r>
              <a:rPr lang="en-US" sz="2400" dirty="0" smtClean="0">
                <a:solidFill>
                  <a:schemeClr val="bg1"/>
                </a:solidFill>
              </a:rPr>
              <a:t>Of the many legends about </a:t>
            </a:r>
            <a:r>
              <a:rPr lang="en-US" sz="2400" dirty="0" err="1" smtClean="0">
                <a:solidFill>
                  <a:schemeClr val="bg1"/>
                </a:solidFill>
              </a:rPr>
              <a:t>St.Patrick</a:t>
            </a:r>
            <a:r>
              <a:rPr lang="en-US" sz="2400" dirty="0" smtClean="0">
                <a:solidFill>
                  <a:schemeClr val="bg1"/>
                </a:solidFill>
              </a:rPr>
              <a:t>, which survive in </a:t>
            </a:r>
            <a:r>
              <a:rPr lang="en-US" sz="2400" dirty="0">
                <a:solidFill>
                  <a:schemeClr val="bg1"/>
                </a:solidFill>
              </a:rPr>
              <a:t>I</a:t>
            </a:r>
            <a:r>
              <a:rPr lang="en-US" sz="2400" dirty="0" smtClean="0">
                <a:solidFill>
                  <a:schemeClr val="bg1"/>
                </a:solidFill>
              </a:rPr>
              <a:t>reland, two in particular have been preserved in the Irish folklore. The first legend is about how St. Patrick rid the “The Emerald Isle” of snakes.</a:t>
            </a:r>
            <a:endParaRPr lang="ru-RU" sz="2400" dirty="0">
              <a:solidFill>
                <a:schemeClr val="bg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4851"/>
            <a:ext cx="539417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024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a:solidFill>
            <a:srgbClr val="00FF00"/>
          </a:solidFill>
        </p:spPr>
        <p:txBody>
          <a:bodyPr>
            <a:normAutofit/>
          </a:bodyPr>
          <a:lstStyle/>
          <a:p>
            <a:r>
              <a:rPr lang="en-US" sz="2400" dirty="0" smtClean="0">
                <a:solidFill>
                  <a:schemeClr val="bg1"/>
                </a:solidFill>
              </a:rPr>
              <a:t>Another very famous legend about St. Patrick tells of his ability to explain complex technological concepts in simple ways. Once as he was preaching about the trinity, he reached down and plucked a shamrock (three-leaf clover).</a:t>
            </a:r>
            <a:endParaRPr lang="ru-RU" sz="2400" dirty="0">
              <a:solidFill>
                <a:schemeClr val="bg1"/>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116632"/>
            <a:ext cx="5371331"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1967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a:solidFill>
            <a:srgbClr val="00FF00"/>
          </a:solidFill>
        </p:spPr>
        <p:txBody>
          <a:bodyPr>
            <a:normAutofit/>
          </a:bodyPr>
          <a:lstStyle/>
          <a:p>
            <a:r>
              <a:rPr lang="en-US" sz="2400" dirty="0" smtClean="0">
                <a:solidFill>
                  <a:schemeClr val="bg1"/>
                </a:solidFill>
              </a:rPr>
              <a:t>St. Patrick </a:t>
            </a:r>
            <a:r>
              <a:rPr lang="en-US" sz="2400" dirty="0" err="1" smtClean="0">
                <a:solidFill>
                  <a:schemeClr val="bg1"/>
                </a:solidFill>
              </a:rPr>
              <a:t>succes</a:t>
            </a:r>
            <a:r>
              <a:rPr lang="en-US" sz="2400" dirty="0" smtClean="0">
                <a:solidFill>
                  <a:schemeClr val="bg1"/>
                </a:solidFill>
              </a:rPr>
              <a:t> in covering the Irish to the catholic faith had long lasting consequences for Ireland. </a:t>
            </a:r>
            <a:r>
              <a:rPr lang="en-US" sz="2400" dirty="0" err="1" smtClean="0">
                <a:solidFill>
                  <a:schemeClr val="bg1"/>
                </a:solidFill>
              </a:rPr>
              <a:t>Bacause</a:t>
            </a:r>
            <a:r>
              <a:rPr lang="en-US" sz="2400" dirty="0" smtClean="0">
                <a:solidFill>
                  <a:schemeClr val="bg1"/>
                </a:solidFill>
              </a:rPr>
              <a:t> the catholic faith had become such integral part of Irish culture, much of Irish history has been a fierce struggle to preserve it.</a:t>
            </a:r>
            <a:endParaRPr lang="ru-RU" sz="2400" dirty="0">
              <a:solidFill>
                <a:schemeClr val="bg1"/>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0"/>
            <a:ext cx="5256584"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02127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a:solidFill>
            <a:srgbClr val="00FF00"/>
          </a:solidFill>
        </p:spPr>
        <p:txBody>
          <a:bodyPr>
            <a:noAutofit/>
          </a:bodyPr>
          <a:lstStyle/>
          <a:p>
            <a:r>
              <a:rPr lang="en-US" sz="2400" dirty="0" smtClean="0">
                <a:solidFill>
                  <a:schemeClr val="bg1"/>
                </a:solidFill>
              </a:rPr>
              <a:t>The symbols of his holidays are the shamrock, the leprechaun, the rainbow. The leprechaun is an elf-like creature from Irish folklore. He is lazy, cunning, ill-tempered, greedy. He has a pot of gold well hidden at the end of the rainbow.</a:t>
            </a:r>
            <a:endParaRPr lang="ru-RU" sz="2400" dirty="0">
              <a:solidFill>
                <a:schemeClr val="bg1"/>
              </a:solidFill>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116632"/>
            <a:ext cx="5472608"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54636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036496"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6420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a:solidFill>
            <a:srgbClr val="00FF00"/>
          </a:solidFill>
        </p:spPr>
        <p:txBody>
          <a:bodyPr>
            <a:normAutofit/>
          </a:bodyPr>
          <a:lstStyle/>
          <a:p>
            <a:r>
              <a:rPr lang="en-US" sz="2400" dirty="0" smtClean="0">
                <a:solidFill>
                  <a:schemeClr val="bg1"/>
                </a:solidFill>
              </a:rPr>
              <a:t>This holiday is very popular in America. On march, 17, more than 150,000 people march in the New York St. </a:t>
            </a:r>
            <a:r>
              <a:rPr lang="en-US" sz="2400" dirty="0" err="1" smtClean="0">
                <a:solidFill>
                  <a:schemeClr val="bg1"/>
                </a:solidFill>
              </a:rPr>
              <a:t>Patrich’s</a:t>
            </a:r>
            <a:r>
              <a:rPr lang="en-US" sz="2400" dirty="0" smtClean="0">
                <a:solidFill>
                  <a:schemeClr val="bg1"/>
                </a:solidFill>
              </a:rPr>
              <a:t> Day parade, and almost a million people, all wearing green, line the streets to watch. </a:t>
            </a:r>
            <a:endParaRPr lang="ru-RU" sz="2400" dirty="0">
              <a:solidFill>
                <a:schemeClr val="bg1"/>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0"/>
            <a:ext cx="558011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4038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a:solidFill>
            <a:srgbClr val="00FF00"/>
          </a:solidFill>
        </p:spPr>
        <p:txBody>
          <a:bodyPr>
            <a:noAutofit/>
          </a:bodyPr>
          <a:lstStyle/>
          <a:p>
            <a:r>
              <a:rPr lang="en-US" sz="2400" dirty="0" smtClean="0">
                <a:solidFill>
                  <a:schemeClr val="bg1"/>
                </a:solidFill>
              </a:rPr>
              <a:t>A green line is painted down the center of Fifth Avenue, and the lights on top of the Empire State Building are turned green. Irish cuisine is featured in many restaurants, served with traditional Irish coffee. It’s possible to see bread, pasta and even green eggs.</a:t>
            </a:r>
            <a:endParaRPr lang="ru-RU" sz="2400" dirty="0">
              <a:solidFill>
                <a:schemeClr val="bg1"/>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0"/>
            <a:ext cx="558011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5324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30979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84493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6788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22922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55576" y="692696"/>
            <a:ext cx="6768328" cy="3970318"/>
          </a:xfrm>
          <a:prstGeom prst="rect">
            <a:avLst/>
          </a:prstGeom>
          <a:noFill/>
        </p:spPr>
        <p:txBody>
          <a:bodyPr wrap="none" rtlCol="0">
            <a:spAutoFit/>
          </a:bodyPr>
          <a:lstStyle/>
          <a:p>
            <a:r>
              <a:rPr lang="ru-RU" dirty="0" smtClean="0"/>
              <a:t>Используемы ресурсы:</a:t>
            </a:r>
          </a:p>
          <a:p>
            <a:r>
              <a:rPr lang="en-US" dirty="0">
                <a:hlinkClick r:id="rId3"/>
              </a:rPr>
              <a:t>http://1234561287.ltalk.ru</a:t>
            </a:r>
            <a:r>
              <a:rPr lang="en-US" dirty="0" smtClean="0">
                <a:hlinkClick r:id="rId3"/>
              </a:rPr>
              <a:t>/</a:t>
            </a:r>
            <a:endParaRPr lang="ru-RU" dirty="0" smtClean="0"/>
          </a:p>
          <a:p>
            <a:r>
              <a:rPr lang="en-US" dirty="0">
                <a:hlinkClick r:id="rId4"/>
              </a:rPr>
              <a:t>http://annlark.typepad.com/my_weblog/irish</a:t>
            </a:r>
            <a:r>
              <a:rPr lang="en-US" dirty="0" smtClean="0">
                <a:hlinkClick r:id="rId4"/>
              </a:rPr>
              <a:t>/</a:t>
            </a:r>
            <a:endParaRPr lang="ru-RU" dirty="0" smtClean="0"/>
          </a:p>
          <a:p>
            <a:r>
              <a:rPr lang="en-US" dirty="0">
                <a:hlinkClick r:id="rId5"/>
              </a:rPr>
              <a:t>http://</a:t>
            </a:r>
            <a:r>
              <a:rPr lang="en-US" dirty="0" smtClean="0">
                <a:hlinkClick r:id="rId5"/>
              </a:rPr>
              <a:t>vk.com/id971079</a:t>
            </a:r>
            <a:endParaRPr lang="ru-RU" dirty="0" smtClean="0"/>
          </a:p>
          <a:p>
            <a:r>
              <a:rPr lang="en-US" dirty="0">
                <a:hlinkClick r:id="rId6"/>
              </a:rPr>
              <a:t>http://</a:t>
            </a:r>
            <a:r>
              <a:rPr lang="en-US" dirty="0" smtClean="0">
                <a:hlinkClick r:id="rId6"/>
              </a:rPr>
              <a:t>berryspoke.hubpages.com/hub/Cheap-St-Patricks-Day-Hats</a:t>
            </a:r>
            <a:endParaRPr lang="ru-RU" dirty="0" smtClean="0"/>
          </a:p>
          <a:p>
            <a:r>
              <a:rPr lang="en-US" dirty="0">
                <a:hlinkClick r:id="rId7"/>
              </a:rPr>
              <a:t>http://</a:t>
            </a:r>
            <a:r>
              <a:rPr lang="en-US" dirty="0" smtClean="0">
                <a:hlinkClick r:id="rId7"/>
              </a:rPr>
              <a:t>misto-market.com.ua/turizm/offer/594</a:t>
            </a:r>
            <a:endParaRPr lang="ru-RU" dirty="0" smtClean="0"/>
          </a:p>
          <a:p>
            <a:r>
              <a:rPr lang="en-US" dirty="0">
                <a:hlinkClick r:id="rId8"/>
              </a:rPr>
              <a:t>http://</a:t>
            </a:r>
            <a:r>
              <a:rPr lang="en-US" dirty="0" smtClean="0">
                <a:hlinkClick r:id="rId8"/>
              </a:rPr>
              <a:t>www.uralstudent.ru/news/preview-2317.html</a:t>
            </a:r>
            <a:endParaRPr lang="ru-RU" dirty="0" smtClean="0"/>
          </a:p>
          <a:p>
            <a:r>
              <a:rPr lang="en-US" dirty="0">
                <a:hlinkClick r:id="rId9"/>
              </a:rPr>
              <a:t>http://www.liveinternet.ru/community/2332998/post156716570</a:t>
            </a:r>
            <a:r>
              <a:rPr lang="en-US" dirty="0" smtClean="0">
                <a:hlinkClick r:id="rId9"/>
              </a:rPr>
              <a:t>/</a:t>
            </a:r>
            <a:endParaRPr lang="ru-RU" dirty="0" smtClean="0"/>
          </a:p>
          <a:p>
            <a:r>
              <a:rPr lang="en-US" dirty="0">
                <a:hlinkClick r:id="rId10"/>
              </a:rPr>
              <a:t>http://fotki.yandex.ru/users/marusja7712/view/210339</a:t>
            </a:r>
            <a:r>
              <a:rPr lang="en-US" dirty="0" smtClean="0">
                <a:hlinkClick r:id="rId10"/>
              </a:rPr>
              <a:t>/</a:t>
            </a:r>
            <a:endParaRPr lang="ru-RU" dirty="0" smtClean="0"/>
          </a:p>
          <a:p>
            <a:r>
              <a:rPr lang="en-US" dirty="0">
                <a:hlinkClick r:id="rId11"/>
              </a:rPr>
              <a:t>http://</a:t>
            </a:r>
            <a:r>
              <a:rPr lang="en-US" dirty="0" smtClean="0">
                <a:hlinkClick r:id="rId11"/>
              </a:rPr>
              <a:t>crazy-frankenstein.com/st-patricks-day-holiday-wallpapers.html</a:t>
            </a:r>
            <a:endParaRPr lang="ru-RU" dirty="0" smtClean="0"/>
          </a:p>
          <a:p>
            <a:r>
              <a:rPr lang="en-US" dirty="0">
                <a:hlinkClick r:id="rId12"/>
              </a:rPr>
              <a:t>http://</a:t>
            </a:r>
            <a:r>
              <a:rPr lang="en-US" dirty="0" smtClean="0">
                <a:hlinkClick r:id="rId12"/>
              </a:rPr>
              <a:t>1news.az/interesting/20100319084555915.html</a:t>
            </a:r>
            <a:endParaRPr lang="ru-RU" dirty="0" smtClean="0"/>
          </a:p>
          <a:p>
            <a:r>
              <a:rPr lang="en-US" dirty="0">
                <a:hlinkClick r:id="rId13"/>
              </a:rPr>
              <a:t>http://msavs.wordpress.com</a:t>
            </a:r>
            <a:r>
              <a:rPr lang="en-US" dirty="0" smtClean="0">
                <a:hlinkClick r:id="rId13"/>
              </a:rPr>
              <a:t>/</a:t>
            </a:r>
            <a:endParaRPr lang="ru-RU" smtClean="0"/>
          </a:p>
          <a:p>
            <a:endParaRPr lang="ru-RU" dirty="0" smtClean="0"/>
          </a:p>
          <a:p>
            <a:endParaRPr lang="ru-RU" dirty="0"/>
          </a:p>
        </p:txBody>
      </p:sp>
    </p:spTree>
    <p:extLst>
      <p:ext uri="{BB962C8B-B14F-4D97-AF65-F5344CB8AC3E}">
        <p14:creationId xmlns:p14="http://schemas.microsoft.com/office/powerpoint/2010/main" val="388718312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371</Words>
  <Application>Microsoft Office PowerPoint</Application>
  <PresentationFormat>Экран (4:3)</PresentationFormat>
  <Paragraphs>22</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7</cp:revision>
  <dcterms:created xsi:type="dcterms:W3CDTF">2012-10-31T11:06:01Z</dcterms:created>
  <dcterms:modified xsi:type="dcterms:W3CDTF">2012-11-01T04:17:56Z</dcterms:modified>
</cp:coreProperties>
</file>