
<file path=[Content_Types].xml><?xml version="1.0" encoding="utf-8"?>
<Types xmlns="http://schemas.openxmlformats.org/package/2006/content-types"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theme+xml" PartName="/ppt/theme/theme1.xml"/>
  <Default ContentType="image/jpeg" Extension="jpeg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Default ContentType="image/gif" Extension="gif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4" d="100"/>
          <a:sy n="84" d="100"/>
        </p:scale>
        <p:origin x="-744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10.03.2013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10.03.2013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10.03.2013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10.03.2013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10.03.2013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10.03.2013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gif"/><Relationship Id="rId5" Type="http://schemas.openxmlformats.org/officeDocument/2006/relationships/image" Target="../media/image14.jpeg"/><Relationship Id="rId10" Type="http://schemas.openxmlformats.org/officeDocument/2006/relationships/image" Target="../media/image19.gif"/><Relationship Id="rId4" Type="http://schemas.openxmlformats.org/officeDocument/2006/relationships/image" Target="../media/image13.jpeg"/><Relationship Id="rId9" Type="http://schemas.openxmlformats.org/officeDocument/2006/relationships/image" Target="../media/image1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285728"/>
            <a:ext cx="8062912" cy="257176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tx1">
                    <a:lumMod val="50000"/>
                  </a:schemeClr>
                </a:solidFill>
                <a:latin typeface="Arial Black" pitchFamily="34" charset="0"/>
              </a:rPr>
              <a:t>День работника органов </a:t>
            </a:r>
            <a:r>
              <a:rPr lang="ru-RU" dirty="0" err="1" smtClean="0">
                <a:solidFill>
                  <a:schemeClr val="tx1">
                    <a:lumMod val="50000"/>
                  </a:schemeClr>
                </a:solidFill>
                <a:latin typeface="Arial Black" pitchFamily="34" charset="0"/>
              </a:rPr>
              <a:t>наркоконтроля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bg1">
                    <a:lumMod val="75000"/>
                  </a:schemeClr>
                </a:solidFill>
                <a:latin typeface="Impact" pitchFamily="34" charset="0"/>
              </a:rPr>
              <a:t>11 марта</a:t>
            </a:r>
            <a:endParaRPr lang="ru-RU" dirty="0">
              <a:solidFill>
                <a:schemeClr val="bg1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0544" y="2928934"/>
            <a:ext cx="8062912" cy="242889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9458" name="Picture 2" descr="День работника органов наркоконтрол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928934"/>
            <a:ext cx="3714776" cy="24765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6097587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11 марта 2003 года президентом России Владимиром Путиным был подписан Указ № 306 «Вопросы совершенствования государственного управления в Российской Федерации», постановляющий «преобразовать Государственный комитет по противодействию незаконному обороту наркотических средств и психотропных веществ при Министерстве внутренних дел Российской Федерации в Государственный комитет Российской Федерации по контролю за оборотом наркотических средств и психотропных веществ».</a:t>
            </a:r>
            <a:endParaRPr lang="ru-RU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6146" name="Picture 2" descr="http://gr.neftegaz.ru/images/photos/2796/1c5f4ab77dd7e7499b6a40c3c8f80da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85728"/>
            <a:ext cx="4500594" cy="6081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954766"/>
          </a:xfrm>
        </p:spPr>
        <p:txBody>
          <a:bodyPr>
            <a:normAutofit lnSpcReduction="10000"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18 октября 2007 года, согласно Указу президента России № 1374 «О дополнительных мерах по противодействию незаконному обороту наркотических средств, психотропных веществ и их </a:t>
            </a:r>
            <a:r>
              <a:rPr lang="ru-RU" b="1" i="1" dirty="0" err="1" smtClean="0">
                <a:solidFill>
                  <a:srgbClr val="002060"/>
                </a:solidFill>
              </a:rPr>
              <a:t>прекурсоров</a:t>
            </a:r>
            <a:r>
              <a:rPr lang="ru-RU" b="1" i="1" dirty="0" smtClean="0">
                <a:solidFill>
                  <a:srgbClr val="002060"/>
                </a:solidFill>
              </a:rPr>
              <a:t>» был образован Государственный </a:t>
            </a:r>
            <a:r>
              <a:rPr lang="ru-RU" b="1" i="1" dirty="0" err="1" smtClean="0">
                <a:solidFill>
                  <a:srgbClr val="002060"/>
                </a:solidFill>
              </a:rPr>
              <a:t>антинаркотический</a:t>
            </a:r>
            <a:r>
              <a:rPr lang="ru-RU" b="1" i="1" dirty="0" smtClean="0">
                <a:solidFill>
                  <a:srgbClr val="002060"/>
                </a:solidFill>
              </a:rPr>
              <a:t> комитет</a:t>
            </a:r>
            <a:r>
              <a:rPr lang="ru-RU" u="sng" dirty="0" smtClean="0">
                <a:solidFill>
                  <a:srgbClr val="002060"/>
                </a:solidFill>
              </a:rPr>
              <a:t> </a:t>
            </a:r>
            <a:r>
              <a:rPr lang="ru-RU" b="1" u="sng" dirty="0" smtClean="0">
                <a:solidFill>
                  <a:srgbClr val="002060"/>
                </a:solidFill>
              </a:rPr>
              <a:t>«в целях совершенствования государственного управления в области противодействия незаконному обороту наркотических средств, психотропных веществ и их </a:t>
            </a:r>
            <a:r>
              <a:rPr lang="ru-RU" b="1" u="sng" dirty="0" err="1" smtClean="0">
                <a:solidFill>
                  <a:srgbClr val="002060"/>
                </a:solidFill>
              </a:rPr>
              <a:t>прекурсоров</a:t>
            </a:r>
            <a:r>
              <a:rPr lang="ru-RU" b="1" u="sng" dirty="0" smtClean="0">
                <a:solidFill>
                  <a:srgbClr val="002060"/>
                </a:solidFill>
              </a:rPr>
              <a:t>».</a:t>
            </a:r>
            <a:endParaRPr lang="ru-RU" u="sng" dirty="0">
              <a:solidFill>
                <a:srgbClr val="002060"/>
              </a:solidFill>
            </a:endParaRPr>
          </a:p>
        </p:txBody>
      </p:sp>
      <p:pic>
        <p:nvPicPr>
          <p:cNvPr id="4098" name="Picture 2" descr="http://www.pravda-nn.ru/upl/newspapers/src/112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46" y="571480"/>
            <a:ext cx="8486834" cy="5786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16 февраля 2008 года президент России подписал Указ № 205 «О Дне работника органов </a:t>
            </a:r>
            <a:r>
              <a:rPr lang="ru-RU" b="1" dirty="0" err="1" smtClean="0">
                <a:solidFill>
                  <a:srgbClr val="002060"/>
                </a:solidFill>
              </a:rPr>
              <a:t>наркоконтроля</a:t>
            </a:r>
            <a:r>
              <a:rPr lang="ru-RU" b="1" dirty="0" smtClean="0">
                <a:solidFill>
                  <a:srgbClr val="002060"/>
                </a:solidFill>
              </a:rPr>
              <a:t>», в соответствии с которым 11 марта устанавливается новый профессиональный праздник — День работника органов </a:t>
            </a:r>
            <a:r>
              <a:rPr lang="ru-RU" b="1" dirty="0" err="1" smtClean="0">
                <a:solidFill>
                  <a:srgbClr val="002060"/>
                </a:solidFill>
              </a:rPr>
              <a:t>наркоконтроля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122" name="Picture 2" descr="http://img.trkterra.ru:82/300x-/sites/default/files/f_new_l_finish_file_99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28575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097642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Годы подтвердили своевременность и актуальность создания специального уполномоченного ведомства, перед которым были поставлены задачи остановить </a:t>
            </a:r>
            <a:r>
              <a:rPr lang="ru-RU" b="1" dirty="0" err="1" smtClean="0">
                <a:solidFill>
                  <a:srgbClr val="002060"/>
                </a:solidFill>
              </a:rPr>
              <a:t>наркоагрессию</a:t>
            </a:r>
            <a:r>
              <a:rPr lang="ru-RU" b="1" dirty="0" smtClean="0">
                <a:solidFill>
                  <a:srgbClr val="002060"/>
                </a:solidFill>
              </a:rPr>
              <a:t>, коренным образом изменить стратегию борьбы с наркобизнесом и выстроить новую государственную </a:t>
            </a:r>
            <a:r>
              <a:rPr lang="ru-RU" b="1" dirty="0" err="1" smtClean="0">
                <a:solidFill>
                  <a:srgbClr val="002060"/>
                </a:solidFill>
              </a:rPr>
              <a:t>антинаркотическую</a:t>
            </a:r>
            <a:r>
              <a:rPr lang="ru-RU" b="1" dirty="0" smtClean="0">
                <a:solidFill>
                  <a:srgbClr val="002060"/>
                </a:solidFill>
              </a:rPr>
              <a:t> политику. 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074" name="Picture 2" descr="http://www.inmsk.ru/images/34065/31/3406531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8992" y="428604"/>
            <a:ext cx="8226412" cy="55721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240518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За последние пять лет в России было выявлено более 350 тысяч преступлений, пресечена деятельность около 2,5 тысяч преступных групп и сообществ, ликвидировано свыше 10 тысяч </a:t>
            </a:r>
            <a:r>
              <a:rPr lang="ru-RU" b="1" dirty="0" err="1" smtClean="0">
                <a:solidFill>
                  <a:srgbClr val="002060"/>
                </a:solidFill>
              </a:rPr>
              <a:t>наркопритонов</a:t>
            </a:r>
            <a:r>
              <a:rPr lang="ru-RU" b="1" dirty="0" smtClean="0">
                <a:solidFill>
                  <a:srgbClr val="002060"/>
                </a:solidFill>
              </a:rPr>
              <a:t>, проведены сотни международных полицейских операций. Более 200 тонны наркотических средств и психотропных веществ, в том числе тонны героина, марихуаны и гашиша, почти 3 миллиарда условных средних разовых доз синтетических наркотиков не дошли до потребителей.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Сжигание наркотик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5357826"/>
            <a:ext cx="2500330" cy="1357322"/>
          </a:xfrm>
          <a:prstGeom prst="rect">
            <a:avLst/>
          </a:prstGeom>
          <a:noFill/>
        </p:spPr>
      </p:pic>
      <p:pic>
        <p:nvPicPr>
          <p:cNvPr id="2052" name="Picture 4" descr="http://kalendar-prazdnikov.ru/prazdniki/11_marta_-_den_rabotnika_organov_narkokontrolya/Den_rabotnika_organov_narkokontroly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85728"/>
            <a:ext cx="7786742" cy="57234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16908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К уголовной ответственности привлечены свыше 120 тысяч организаторов наркоторговли. Наметилась тенденция к сокращению уровня наркотизации населения, в первую очередь, среди молодежи.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http://old.fskn.gov.ru/images/fskn/img_repository/110309_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8533" y="3214686"/>
            <a:ext cx="3926831" cy="3161100"/>
          </a:xfrm>
          <a:prstGeom prst="rect">
            <a:avLst/>
          </a:prstGeom>
          <a:noFill/>
        </p:spPr>
      </p:pic>
      <p:pic>
        <p:nvPicPr>
          <p:cNvPr id="1028" name="Picture 4" descr="http://novostivl.ru/files/files/74/314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097" y="3214686"/>
            <a:ext cx="4201971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Мы выбираем жизнь!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" name="Содержимое 10" descr="B_Fly02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0" y="3406775"/>
            <a:ext cx="1524000" cy="1524000"/>
          </a:xfrm>
        </p:spPr>
      </p:pic>
      <p:pic>
        <p:nvPicPr>
          <p:cNvPr id="20485" name="Picture 5" descr="E:\Фото\Фото .Работа\SDC185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428736"/>
            <a:ext cx="3857652" cy="2893239"/>
          </a:xfrm>
          <a:prstGeom prst="rect">
            <a:avLst/>
          </a:prstGeom>
          <a:noFill/>
        </p:spPr>
      </p:pic>
      <p:pic>
        <p:nvPicPr>
          <p:cNvPr id="20486" name="Picture 6" descr="E:\Фото\Фото .Работа\SDC185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3500438"/>
            <a:ext cx="2686035" cy="2014526"/>
          </a:xfrm>
          <a:prstGeom prst="rect">
            <a:avLst/>
          </a:prstGeom>
          <a:noFill/>
        </p:spPr>
      </p:pic>
      <p:pic>
        <p:nvPicPr>
          <p:cNvPr id="20487" name="Picture 7" descr="E:\Фото\Фото. Лихеноиндикация\SDC1844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46" y="1357298"/>
            <a:ext cx="3067037" cy="2300278"/>
          </a:xfrm>
          <a:prstGeom prst="rect">
            <a:avLst/>
          </a:prstGeom>
          <a:noFill/>
        </p:spPr>
      </p:pic>
      <p:pic>
        <p:nvPicPr>
          <p:cNvPr id="20488" name="Picture 8" descr="E:\Фото\ученики\DSCN088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48" y="4500570"/>
            <a:ext cx="2462206" cy="1846937"/>
          </a:xfrm>
          <a:prstGeom prst="rect">
            <a:avLst/>
          </a:prstGeom>
          <a:noFill/>
        </p:spPr>
      </p:pic>
      <p:pic>
        <p:nvPicPr>
          <p:cNvPr id="20489" name="Picture 9" descr="E:\Фото\ученики\Изображение 27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6286512" y="4643446"/>
            <a:ext cx="2605212" cy="1954208"/>
          </a:xfrm>
          <a:prstGeom prst="rect">
            <a:avLst/>
          </a:prstGeom>
          <a:noFill/>
        </p:spPr>
      </p:pic>
      <p:pic>
        <p:nvPicPr>
          <p:cNvPr id="12" name="Рисунок 11" descr="B_Fly0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934" y="5334000"/>
            <a:ext cx="1524000" cy="1524000"/>
          </a:xfrm>
          <a:prstGeom prst="rect">
            <a:avLst/>
          </a:prstGeom>
        </p:spPr>
      </p:pic>
      <p:pic>
        <p:nvPicPr>
          <p:cNvPr id="13" name="Рисунок 12" descr="Ins19.g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6314" y="1571612"/>
            <a:ext cx="838200" cy="638175"/>
          </a:xfrm>
          <a:prstGeom prst="rect">
            <a:avLst/>
          </a:prstGeom>
        </p:spPr>
      </p:pic>
      <p:pic>
        <p:nvPicPr>
          <p:cNvPr id="14" name="Рисунок 13" descr="B_Fly09.gif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2844" y="3929066"/>
            <a:ext cx="571500" cy="571500"/>
          </a:xfrm>
          <a:prstGeom prst="rect">
            <a:avLst/>
          </a:prstGeom>
        </p:spPr>
      </p:pic>
      <p:pic>
        <p:nvPicPr>
          <p:cNvPr id="15" name="Рисунок 14" descr="B_Fly03.gi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83030" y="3571876"/>
            <a:ext cx="1375184" cy="1047752"/>
          </a:xfrm>
          <a:prstGeom prst="rect">
            <a:avLst/>
          </a:prstGeom>
        </p:spPr>
      </p:pic>
      <p:pic>
        <p:nvPicPr>
          <p:cNvPr id="16" name="Рисунок 15" descr="B_Fly28.gif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58148" y="142852"/>
            <a:ext cx="666750" cy="762000"/>
          </a:xfrm>
          <a:prstGeom prst="rect">
            <a:avLst/>
          </a:prstGeom>
        </p:spPr>
      </p:pic>
      <p:pic>
        <p:nvPicPr>
          <p:cNvPr id="17" name="Рисунок 16" descr="B_Fly26.gif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7158" y="357166"/>
            <a:ext cx="847725" cy="762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Другая 1">
      <a:dk1>
        <a:srgbClr val="FF0B0B"/>
      </a:dk1>
      <a:lt1>
        <a:srgbClr val="479249"/>
      </a:lt1>
      <a:dk2>
        <a:srgbClr val="FFD15D"/>
      </a:dk2>
      <a:lt2>
        <a:srgbClr val="7030A0"/>
      </a:lt2>
      <a:accent1>
        <a:srgbClr val="141415"/>
      </a:accent1>
      <a:accent2>
        <a:srgbClr val="6BB76D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37</TotalTime>
  <Words>252</Words>
  <PresentationFormat>Экран (4:3)</PresentationFormat>
  <Paragraphs>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Яркая</vt:lpstr>
      <vt:lpstr>      День работника органов наркоконтроля 11 марта</vt:lpstr>
      <vt:lpstr>Слайд 2</vt:lpstr>
      <vt:lpstr>Слайд 3</vt:lpstr>
      <vt:lpstr>Слайд 4</vt:lpstr>
      <vt:lpstr>Слайд 5</vt:lpstr>
      <vt:lpstr>Слайд 6</vt:lpstr>
      <vt:lpstr>Слайд 7</vt:lpstr>
      <vt:lpstr>Мы выбираем жизнь!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День работника органов наркоконтроля 11 марта</dc:title>
  <cp:lastModifiedBy>User</cp:lastModifiedBy>
  <cp:revision>12</cp:revision>
  <dcterms:modified xsi:type="dcterms:W3CDTF">2013-03-10T13:32:29Z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463204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