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61" r:id="rId2"/>
    <p:sldId id="265" r:id="rId3"/>
    <p:sldId id="262" r:id="rId4"/>
    <p:sldId id="263" r:id="rId5"/>
    <p:sldId id="264" r:id="rId6"/>
    <p:sldId id="266" r:id="rId7"/>
    <p:sldId id="267" r:id="rId8"/>
    <p:sldId id="268" r:id="rId9"/>
    <p:sldId id="285" r:id="rId10"/>
    <p:sldId id="269" r:id="rId11"/>
    <p:sldId id="286" r:id="rId12"/>
    <p:sldId id="270" r:id="rId13"/>
    <p:sldId id="271" r:id="rId14"/>
    <p:sldId id="287" r:id="rId15"/>
    <p:sldId id="273" r:id="rId16"/>
    <p:sldId id="274" r:id="rId17"/>
    <p:sldId id="275" r:id="rId18"/>
    <p:sldId id="279" r:id="rId19"/>
    <p:sldId id="288" r:id="rId20"/>
    <p:sldId id="277" r:id="rId21"/>
    <p:sldId id="276" r:id="rId22"/>
    <p:sldId id="280" r:id="rId23"/>
    <p:sldId id="278" r:id="rId24"/>
    <p:sldId id="281" r:id="rId25"/>
    <p:sldId id="289" r:id="rId26"/>
    <p:sldId id="282" r:id="rId27"/>
    <p:sldId id="283" r:id="rId28"/>
    <p:sldId id="284" r:id="rId29"/>
  </p:sldIdLst>
  <p:sldSz cx="9144000" cy="6858000" type="screen4x3"/>
  <p:notesSz cx="6858000" cy="9144000"/>
  <p:custDataLst>
    <p:tags r:id="rId3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717" autoAdjust="0"/>
  </p:normalViewPr>
  <p:slideViewPr>
    <p:cSldViewPr>
      <p:cViewPr varScale="1">
        <p:scale>
          <a:sx n="86" d="100"/>
          <a:sy n="86" d="100"/>
        </p:scale>
        <p:origin x="-108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6DC214-6252-4FC3-872C-E25BFD500040}" type="datetimeFigureOut">
              <a:rPr lang="ru-RU" smtClean="0"/>
              <a:pPr/>
              <a:t>19.06.2015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9AA16A-FBA9-46EA-BDF3-E72682704C9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9AA16A-FBA9-46EA-BDF3-E72682704C96}"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A5BCF5-694C-4FE7-AA76-19FB0446753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CF53AE-4B88-4810-A803-99E752818B1C}" type="datetimeFigureOut">
              <a:rPr lang="ru-RU" smtClean="0"/>
              <a:pPr/>
              <a:t>19.06.2015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A5BCF5-694C-4FE7-AA76-19FB0446753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audio" Target="file:///D:\Users\King%20of%20boks\Desktop\&#1053;&#1086;&#1074;&#1072;&#1103;%20&#1087;&#1072;&#1087;&#1082;&#1072;%20(3)\52495902019961.mp3" TargetMode="External"/><Relationship Id="rId6" Type="http://schemas.openxmlformats.org/officeDocument/2006/relationships/hyperlink" Target="http://prezentacija.biz/"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https://ru.wikipedia.org/wiki/%D0%98%D0%BE%D0%BD%D0%B8%D1%87%D0%B5%D1%81%D0%BA%D0%BE%D0%B5_%D0%BC%D0%BE%D1%80%D0%B5" TargetMode="External"/><Relationship Id="rId3" Type="http://schemas.openxmlformats.org/officeDocument/2006/relationships/hyperlink" Target="https://ru.wikipedia.org/wiki/%D0%90%D0%BB%D0%B1%D0%B0%D0%BD%D0%B8%D1%8F" TargetMode="External"/><Relationship Id="rId7" Type="http://schemas.openxmlformats.org/officeDocument/2006/relationships/hyperlink" Target="https://ru.wikipedia.org/wiki/%D0%A1%D1%80%D0%B5%D0%B4%D0%B8%D0%B7%D0%B5%D0%BC%D0%BD%D0%BE%D0%B5_%D0%BC%D0%BE%D1%80%D0%B5" TargetMode="External"/><Relationship Id="rId2" Type="http://schemas.openxmlformats.org/officeDocument/2006/relationships/image" Target="../media/image6.jpeg"/><Relationship Id="rId1" Type="http://schemas.openxmlformats.org/officeDocument/2006/relationships/slideLayout" Target="../slideLayouts/slideLayout8.xml"/><Relationship Id="rId6" Type="http://schemas.openxmlformats.org/officeDocument/2006/relationships/hyperlink" Target="https://ru.wikipedia.org/wiki/%D0%A2%D1%83%D1%80%D1%86%D0%B8%D1%8F" TargetMode="External"/><Relationship Id="rId11" Type="http://schemas.openxmlformats.org/officeDocument/2006/relationships/hyperlink" Target="https://ru.wikipedia.org/wiki/%D0%9B%D0%B8%D0%B2%D0%B8%D0%B9%D1%81%D0%BA%D0%BE%D0%B5_%D0%BC%D0%BE%D1%80%D0%B5" TargetMode="External"/><Relationship Id="rId5" Type="http://schemas.openxmlformats.org/officeDocument/2006/relationships/hyperlink" Target="https://ru.wikipedia.org/wiki/%D0%91%D0%BE%D0%BB%D0%B3%D0%B0%D1%80%D0%B8%D1%8F" TargetMode="External"/><Relationship Id="rId10" Type="http://schemas.openxmlformats.org/officeDocument/2006/relationships/hyperlink" Target="https://ru.wikipedia.org/wiki/%D0%9A%D1%80%D0%B8%D1%82" TargetMode="External"/><Relationship Id="rId4" Type="http://schemas.openxmlformats.org/officeDocument/2006/relationships/hyperlink" Target="https://ru.wikipedia.org/wiki/%D0%A0%D0%B5%D1%81%D0%BF%D1%83%D0%B1%D0%BB%D0%B8%D0%BA%D0%B0_%D0%9C%D0%B0%D0%BA%D0%B5%D0%B4%D0%BE%D0%BD%D0%B8%D1%8F" TargetMode="External"/><Relationship Id="rId9" Type="http://schemas.openxmlformats.org/officeDocument/2006/relationships/hyperlink" Target="https://ru.wikipedia.org/wiki/%D0%AD%D0%B3%D0%B5%D0%B9%D1%81%D0%BA%D0%BE%D0%B5_%D0%BC%D0%BE%D1%80%D0%B5"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ru.wikipedia.org/wiki/%D0%9E%D0%BB%D0%B8%D0%BC%D0%BF" TargetMode="External"/><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hyperlink" Target="https://ru.wikipedia.org/wiki/%D0%9B%D0%B5%D1%82%D0%BD%D0%B8%D0%B5_%D0%9E%D0%BB%D0%B8%D0%BC%D0%BF%D0%B8%D0%B9%D1%81%D0%BA%D0%B8%D0%B5_%D0%B8%D0%B3%D1%80%D1%8B_2004" TargetMode="External"/><Relationship Id="rId3" Type="http://schemas.openxmlformats.org/officeDocument/2006/relationships/hyperlink" Target="https://ru.wikipedia.org/wiki/%D0%93%D1%80%D0%B5%D1%87%D0%B5%D1%81%D0%BA%D0%B8%D0%B9_%D1%8F%D0%B7%D1%8B%D0%BA" TargetMode="External"/><Relationship Id="rId7" Type="http://schemas.openxmlformats.org/officeDocument/2006/relationships/hyperlink" Target="https://ru.wikipedia.org/wiki/%D0%9F%D0%B0%D0%BD%D0%B0%D1%84%D0%B8%D0%BD%D0%B5%D0%B9%D1%81%D0%BA%D0%B8%D0%B5_%D0%B8%D0%B3%D1%80%D1%8B" TargetMode="External"/><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hyperlink" Target="https://ru.wikipedia.org/wiki/%D0%9B%D0%B5%D1%82%D0%BD%D0%B8%D0%B5_%D0%9E%D0%BB%D0%B8%D0%BC%D0%BF%D0%B8%D0%B9%D1%81%D0%BA%D0%B8%D0%B5_%D0%B8%D0%B3%D1%80%D1%8B_1896" TargetMode="External"/><Relationship Id="rId5" Type="http://schemas.openxmlformats.org/officeDocument/2006/relationships/hyperlink" Target="https://ru.wikipedia.org/wiki/1896_%D0%B3%D0%BE%D0%B4" TargetMode="External"/><Relationship Id="rId4" Type="http://schemas.openxmlformats.org/officeDocument/2006/relationships/hyperlink" Target="https://ru.wikipedia.org/wiki/%D0%97%D0%B0%D0%BF%D0%BF%D0%B0%D1%81,_%D0%95%D0%B2%D0%B0%D0%BD%D0%B3%D0%B5%D0%BB%D0%B8%D1%81" TargetMode="External"/><Relationship Id="rId9"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9"/>
            <a:ext cx="7772400" cy="1080120"/>
          </a:xfrm>
        </p:spPr>
        <p:txBody>
          <a:bodyPr>
            <a:normAutofit fontScale="90000"/>
          </a:bodyPr>
          <a:lstStyle/>
          <a:p>
            <a:r>
              <a:rPr lang="ru-RU" dirty="0" smtClean="0"/>
              <a:t>                            ГРЕЦИЯ</a:t>
            </a:r>
            <a:br>
              <a:rPr lang="ru-RU" dirty="0" smtClean="0"/>
            </a:br>
            <a:r>
              <a:rPr lang="en-US" dirty="0" smtClean="0"/>
              <a:t> </a:t>
            </a:r>
            <a:r>
              <a:rPr lang="ru-RU" dirty="0" smtClean="0"/>
              <a:t>                           </a:t>
            </a:r>
            <a:r>
              <a:rPr lang="en-US" dirty="0" smtClean="0"/>
              <a:t>Greece </a:t>
            </a:r>
            <a:r>
              <a:rPr lang="ru-RU" dirty="0" smtClean="0"/>
              <a:t> </a:t>
            </a:r>
            <a:br>
              <a:rPr lang="ru-RU" dirty="0" smtClean="0"/>
            </a:br>
            <a:endParaRPr lang="ru-RU" dirty="0"/>
          </a:p>
        </p:txBody>
      </p:sp>
      <p:pic>
        <p:nvPicPr>
          <p:cNvPr id="4" name="Рисунок 3" descr="скачанные файлы.png"/>
          <p:cNvPicPr>
            <a:picLocks noChangeAspect="1"/>
          </p:cNvPicPr>
          <p:nvPr/>
        </p:nvPicPr>
        <p:blipFill>
          <a:blip r:embed="rId4" cstate="print"/>
          <a:stretch>
            <a:fillRect/>
          </a:stretch>
        </p:blipFill>
        <p:spPr>
          <a:xfrm>
            <a:off x="2267744" y="1844824"/>
            <a:ext cx="4869393" cy="3240360"/>
          </a:xfrm>
          <a:prstGeom prst="rect">
            <a:avLst/>
          </a:prstGeom>
        </p:spPr>
      </p:pic>
      <p:pic>
        <p:nvPicPr>
          <p:cNvPr id="5" name="52495902019961.mp3">
            <a:hlinkClick r:id="" action="ppaction://media"/>
          </p:cNvPr>
          <p:cNvPicPr>
            <a:picLocks noRot="1" noChangeAspect="1"/>
          </p:cNvPicPr>
          <p:nvPr>
            <a:audioFile r:link="rId1"/>
          </p:nvPr>
        </p:nvPicPr>
        <p:blipFill>
          <a:blip r:embed="rId5" cstate="print"/>
          <a:stretch>
            <a:fillRect/>
          </a:stretch>
        </p:blipFill>
        <p:spPr>
          <a:xfrm>
            <a:off x="4419600" y="3276600"/>
            <a:ext cx="304800" cy="304800"/>
          </a:xfrm>
          <a:prstGeom prst="rect">
            <a:avLst/>
          </a:prstGeom>
        </p:spPr>
      </p:pic>
      <p:sp>
        <p:nvSpPr>
          <p:cNvPr id="6" name="Прямоугольник 5"/>
          <p:cNvSpPr/>
          <p:nvPr/>
        </p:nvSpPr>
        <p:spPr>
          <a:xfrm>
            <a:off x="0" y="6396335"/>
            <a:ext cx="1632755" cy="461665"/>
          </a:xfrm>
          <a:prstGeom prst="rect">
            <a:avLst/>
          </a:prstGeom>
        </p:spPr>
        <p:txBody>
          <a:bodyPr wrap="none">
            <a:spAutoFit/>
          </a:bodyPr>
          <a:lstStyle/>
          <a:p>
            <a:pPr algn="ctr"/>
            <a:r>
              <a:rPr lang="en-US" sz="1200" dirty="0" smtClean="0">
                <a:hlinkClick r:id="rId6"/>
              </a:rPr>
              <a:t>http://prezentacija.biz</a:t>
            </a:r>
            <a:r>
              <a:rPr lang="en-US" sz="1200" dirty="0" smtClean="0">
                <a:hlinkClick r:id="rId6"/>
              </a:rPr>
              <a:t>/</a:t>
            </a:r>
            <a:endParaRPr lang="ru-RU" sz="1200" dirty="0" smtClean="0"/>
          </a:p>
          <a:p>
            <a:pPr algn="ctr"/>
            <a:r>
              <a:rPr lang="ru-RU" sz="1200" dirty="0" smtClean="0"/>
              <a:t>Готовые презентации</a:t>
            </a:r>
            <a:endParaRPr lang="ru-RU" sz="1200" dirty="0"/>
          </a:p>
        </p:txBody>
      </p:sp>
    </p:spTree>
  </p:cSld>
  <p:clrMapOvr>
    <a:masterClrMapping/>
  </p:clrMapOvr>
  <p:transition spd="slow" advTm="12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repeatCount="indefinite"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Greece.jpg"/>
          <p:cNvPicPr>
            <a:picLocks noGrp="1" noChangeAspect="1"/>
          </p:cNvPicPr>
          <p:nvPr>
            <p:ph type="pic" idx="1"/>
          </p:nvPr>
        </p:nvPicPr>
        <p:blipFill>
          <a:blip r:embed="rId2" cstate="print"/>
          <a:srcRect t="13295" b="13295"/>
          <a:stretch>
            <a:fillRect/>
          </a:stretch>
        </p:blipFill>
        <p:spPr/>
      </p:pic>
    </p:spTree>
  </p:cSld>
  <p:clrMapOvr>
    <a:masterClrMapping/>
  </p:clrMapOvr>
  <p:transition spd="slow" advTm="12000">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greziya-2.jpg"/>
          <p:cNvPicPr>
            <a:picLocks noGrp="1" noChangeAspect="1"/>
          </p:cNvPicPr>
          <p:nvPr>
            <p:ph type="pic" idx="1"/>
          </p:nvPr>
        </p:nvPicPr>
        <p:blipFill>
          <a:blip r:embed="rId2" cstate="print"/>
          <a:srcRect l="5195" r="5195"/>
          <a:stretch>
            <a:fillRect/>
          </a:stretch>
        </p:blipFill>
        <p:spPr>
          <a:xfrm>
            <a:off x="1345040" y="116632"/>
            <a:ext cx="6683344" cy="4320480"/>
          </a:xfrm>
        </p:spPr>
      </p:pic>
      <p:sp>
        <p:nvSpPr>
          <p:cNvPr id="4" name="Текст 3"/>
          <p:cNvSpPr>
            <a:spLocks noGrp="1"/>
          </p:cNvSpPr>
          <p:nvPr>
            <p:ph type="body" sz="half" idx="2"/>
          </p:nvPr>
        </p:nvSpPr>
        <p:spPr>
          <a:xfrm>
            <a:off x="1331640" y="4797152"/>
            <a:ext cx="5976664" cy="1008112"/>
          </a:xfrm>
        </p:spPr>
        <p:txBody>
          <a:bodyPr/>
          <a:lstStyle/>
          <a:p>
            <a:r>
              <a:rPr lang="ru-RU" b="1" dirty="0"/>
              <a:t>Государственный флаг</a:t>
            </a:r>
            <a:r>
              <a:rPr lang="ru-RU" dirty="0"/>
              <a:t> — 9 бело-голубых полос с крестом — соответствуют девяти слогам национального девиза — «Свобода или смерть</a:t>
            </a:r>
            <a:r>
              <a:rPr lang="ru-RU" dirty="0" smtClean="0"/>
              <a:t>».</a:t>
            </a:r>
          </a:p>
          <a:p>
            <a:r>
              <a:rPr lang="en-US" b="1" dirty="0" smtClean="0"/>
              <a:t>National flag - 9 blue and white stripes with a cross - correspond to the nine syllables of the national motto - "Freedom or Death".</a:t>
            </a:r>
            <a:endParaRPr lang="ru-RU" b="1" dirty="0"/>
          </a:p>
        </p:txBody>
      </p:sp>
    </p:spTree>
  </p:cSld>
  <p:clrMapOvr>
    <a:masterClrMapping/>
  </p:clrMapOvr>
  <p:transition spd="slow" advTm="12000">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gerb.jpg"/>
          <p:cNvPicPr>
            <a:picLocks noGrp="1" noChangeAspect="1"/>
          </p:cNvPicPr>
          <p:nvPr>
            <p:ph type="pic" idx="1"/>
          </p:nvPr>
        </p:nvPicPr>
        <p:blipFill>
          <a:blip r:embed="rId2" cstate="print"/>
          <a:srcRect t="13701" b="13701"/>
          <a:stretch>
            <a:fillRect/>
          </a:stretch>
        </p:blipFill>
        <p:spPr>
          <a:xfrm>
            <a:off x="1619672" y="332656"/>
            <a:ext cx="6192623" cy="4423346"/>
          </a:xfrm>
        </p:spPr>
      </p:pic>
      <p:sp>
        <p:nvSpPr>
          <p:cNvPr id="4" name="Текст 3"/>
          <p:cNvSpPr>
            <a:spLocks noGrp="1"/>
          </p:cNvSpPr>
          <p:nvPr>
            <p:ph type="body" sz="half" idx="2"/>
          </p:nvPr>
        </p:nvSpPr>
        <p:spPr>
          <a:xfrm>
            <a:off x="1619672" y="4941168"/>
            <a:ext cx="6120680" cy="1728192"/>
          </a:xfrm>
        </p:spPr>
        <p:txBody>
          <a:bodyPr/>
          <a:lstStyle/>
          <a:p>
            <a:r>
              <a:rPr lang="ru-RU" b="1" dirty="0"/>
              <a:t>Государственный герб</a:t>
            </a:r>
            <a:r>
              <a:rPr lang="ru-RU" dirty="0"/>
              <a:t> — голубой щит с белым крестом в обрамлении двух оливковых ветвей как символы ведущей религии в Греции — </a:t>
            </a:r>
            <a:r>
              <a:rPr lang="ru-RU" sz="1600" dirty="0" smtClean="0"/>
              <a:t>православия.</a:t>
            </a:r>
          </a:p>
          <a:p>
            <a:r>
              <a:rPr lang="en-US" b="1" dirty="0" smtClean="0"/>
              <a:t>The state coat of arms - a blue shield with a white cross in a frame of two olive branches as symbols of major religions in Greece - Orthodoxy.</a:t>
            </a:r>
            <a:endParaRPr lang="ru-RU" b="1" dirty="0"/>
          </a:p>
        </p:txBody>
      </p:sp>
    </p:spTree>
  </p:cSld>
  <p:clrMapOvr>
    <a:masterClrMapping/>
  </p:clrMapOvr>
  <p:transition spd="slow" advTm="12000">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6632"/>
            <a:ext cx="1800200" cy="720080"/>
          </a:xfrm>
        </p:spPr>
        <p:txBody>
          <a:bodyPr>
            <a:normAutofit/>
          </a:bodyPr>
          <a:lstStyle/>
          <a:p>
            <a:r>
              <a:rPr lang="ru-RU" dirty="0" smtClean="0"/>
              <a:t>  География</a:t>
            </a:r>
            <a:br>
              <a:rPr lang="ru-RU" dirty="0" smtClean="0"/>
            </a:br>
            <a:r>
              <a:rPr lang="ru-RU" dirty="0" smtClean="0"/>
              <a:t> </a:t>
            </a:r>
            <a:r>
              <a:rPr lang="en-US" dirty="0" smtClean="0"/>
              <a:t>Geography</a:t>
            </a:r>
            <a:endParaRPr lang="ru-RU" dirty="0"/>
          </a:p>
        </p:txBody>
      </p:sp>
      <p:pic>
        <p:nvPicPr>
          <p:cNvPr id="5" name="Содержимое 4" descr="karta-grecii.jpg"/>
          <p:cNvPicPr>
            <a:picLocks noGrp="1" noChangeAspect="1"/>
          </p:cNvPicPr>
          <p:nvPr>
            <p:ph idx="1"/>
          </p:nvPr>
        </p:nvPicPr>
        <p:blipFill>
          <a:blip r:embed="rId2" cstate="print"/>
          <a:stretch>
            <a:fillRect/>
          </a:stretch>
        </p:blipFill>
        <p:spPr>
          <a:xfrm>
            <a:off x="3716337" y="889794"/>
            <a:ext cx="4829175" cy="4619625"/>
          </a:xfrm>
        </p:spPr>
      </p:pic>
      <p:sp>
        <p:nvSpPr>
          <p:cNvPr id="4" name="Текст 3"/>
          <p:cNvSpPr>
            <a:spLocks noGrp="1"/>
          </p:cNvSpPr>
          <p:nvPr>
            <p:ph type="body" sz="half" idx="2"/>
          </p:nvPr>
        </p:nvSpPr>
        <p:spPr>
          <a:xfrm>
            <a:off x="251520" y="836712"/>
            <a:ext cx="3240360" cy="5544616"/>
          </a:xfrm>
        </p:spPr>
        <p:txBody>
          <a:bodyPr>
            <a:noAutofit/>
          </a:bodyPr>
          <a:lstStyle/>
          <a:p>
            <a:r>
              <a:rPr lang="ru-RU" sz="1200" dirty="0"/>
              <a:t>Греция расположена в южной части Балканского полуострова и на прилегающих к нему и к побережью Малой Азии островах и занимает площадь 132 тыс. км², в том числе площадь островов 25,1 тыс. </a:t>
            </a:r>
            <a:r>
              <a:rPr lang="ru-RU" sz="1200" dirty="0" smtClean="0"/>
              <a:t>км².  Граничит с: </a:t>
            </a:r>
            <a:r>
              <a:rPr lang="ru-RU" sz="1200" dirty="0" smtClean="0">
                <a:hlinkClick r:id="rId3" tooltip="Албания"/>
              </a:rPr>
              <a:t>Албанией</a:t>
            </a:r>
            <a:r>
              <a:rPr lang="ru-RU" sz="1200" dirty="0" smtClean="0"/>
              <a:t>,</a:t>
            </a:r>
            <a:r>
              <a:rPr lang="ru-RU" sz="1200" dirty="0"/>
              <a:t> </a:t>
            </a:r>
            <a:r>
              <a:rPr lang="ru-RU" sz="1200" dirty="0" smtClean="0">
                <a:hlinkClick r:id="rId4" tooltip="Республика Македония"/>
              </a:rPr>
              <a:t>Македонией</a:t>
            </a:r>
            <a:r>
              <a:rPr lang="ru-RU" sz="1200" dirty="0"/>
              <a:t>, </a:t>
            </a:r>
            <a:r>
              <a:rPr lang="ru-RU" sz="1200" dirty="0">
                <a:hlinkClick r:id="rId5" tooltip="Болгария"/>
              </a:rPr>
              <a:t>Болгарией</a:t>
            </a:r>
            <a:r>
              <a:rPr lang="ru-RU" sz="1200" dirty="0"/>
              <a:t> и </a:t>
            </a:r>
            <a:r>
              <a:rPr lang="ru-RU" sz="1200" dirty="0">
                <a:hlinkClick r:id="rId6" tooltip="Турция"/>
              </a:rPr>
              <a:t>Турцией</a:t>
            </a:r>
            <a:r>
              <a:rPr lang="ru-RU" sz="1200" dirty="0"/>
              <a:t>. Омывается </a:t>
            </a:r>
            <a:r>
              <a:rPr lang="ru-RU" sz="1200" dirty="0">
                <a:hlinkClick r:id="rId7" tooltip="Средиземное море"/>
              </a:rPr>
              <a:t>Средиземным морем</a:t>
            </a:r>
            <a:r>
              <a:rPr lang="ru-RU" sz="1200" dirty="0"/>
              <a:t>, в </a:t>
            </a:r>
            <a:r>
              <a:rPr lang="ru-RU" sz="1200" dirty="0" smtClean="0"/>
              <a:t>том числе: </a:t>
            </a:r>
            <a:r>
              <a:rPr lang="ru-RU" sz="1200" dirty="0" smtClean="0">
                <a:hlinkClick r:id="rId8" tooltip="Ионическое море"/>
              </a:rPr>
              <a:t>Ионическим</a:t>
            </a:r>
            <a:r>
              <a:rPr lang="ru-RU" sz="1200" dirty="0"/>
              <a:t>, </a:t>
            </a:r>
            <a:r>
              <a:rPr lang="ru-RU" sz="1200" dirty="0">
                <a:hlinkClick r:id="rId9" tooltip="Эгейское море"/>
              </a:rPr>
              <a:t>Эгейским</a:t>
            </a:r>
            <a:r>
              <a:rPr lang="ru-RU" sz="1200" dirty="0"/>
              <a:t> морями, а южное побережье </a:t>
            </a:r>
            <a:r>
              <a:rPr lang="ru-RU" sz="1200" dirty="0">
                <a:hlinkClick r:id="rId10" tooltip="Крит"/>
              </a:rPr>
              <a:t>Крита</a:t>
            </a:r>
            <a:r>
              <a:rPr lang="ru-RU" sz="1200" dirty="0"/>
              <a:t> — </a:t>
            </a:r>
            <a:r>
              <a:rPr lang="ru-RU" sz="1200" dirty="0">
                <a:hlinkClick r:id="rId11" tooltip="Ливийское море"/>
              </a:rPr>
              <a:t>Ливийским морем</a:t>
            </a:r>
            <a:r>
              <a:rPr lang="ru-RU" sz="1200" dirty="0"/>
              <a:t>. В состав Греции входит около 2 тысяч островов, на которые приходится почти 20 % всей страны</a:t>
            </a:r>
            <a:r>
              <a:rPr lang="ru-RU" sz="1200" dirty="0" smtClean="0"/>
              <a:t>.</a:t>
            </a:r>
            <a:r>
              <a:rPr lang="en-US" sz="1200" dirty="0" smtClean="0"/>
              <a:t> </a:t>
            </a:r>
            <a:endParaRPr lang="ru-RU" sz="1200" dirty="0" smtClean="0"/>
          </a:p>
          <a:p>
            <a:r>
              <a:rPr lang="en-US" sz="1200" b="1" dirty="0" smtClean="0"/>
              <a:t>Greece is located in the southern part of the Balkan Peninsula and adjacent to the coast of Asia Minor, the islands and covers an area of 132 thousand sq. Km, including the area of the islands 25.1 thousand sq. Km. It shares borders with Albania, Macedonia, Bulgaria and Turkey. Bordering the Mediterranean Sea, including the Ionian, Aegean Sea, and the southern coast of Crete - the Libyan Sea. The composition of Greece includes about 2 thousand islands, which account for almost 20% of the entire country.</a:t>
            </a:r>
            <a:endParaRPr lang="ru-RU" sz="1200" b="1" dirty="0"/>
          </a:p>
        </p:txBody>
      </p:sp>
    </p:spTree>
  </p:cSld>
  <p:clrMapOvr>
    <a:masterClrMapping/>
  </p:clrMapOvr>
  <p:transition spd="slow" advTm="12000">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60648"/>
            <a:ext cx="2016224" cy="1008112"/>
          </a:xfrm>
        </p:spPr>
        <p:txBody>
          <a:bodyPr>
            <a:normAutofit/>
          </a:bodyPr>
          <a:lstStyle/>
          <a:p>
            <a:r>
              <a:rPr lang="ru-RU" dirty="0" smtClean="0"/>
              <a:t>   </a:t>
            </a:r>
            <a:r>
              <a:rPr lang="en-US" dirty="0" smtClean="0"/>
              <a:t>  </a:t>
            </a:r>
            <a:r>
              <a:rPr lang="ru-RU" dirty="0" smtClean="0"/>
              <a:t>Рельеф</a:t>
            </a:r>
            <a:r>
              <a:rPr lang="en-US" dirty="0" smtClean="0"/>
              <a:t> </a:t>
            </a:r>
            <a:br>
              <a:rPr lang="en-US" dirty="0" smtClean="0"/>
            </a:br>
            <a:r>
              <a:rPr lang="en-US" dirty="0" smtClean="0"/>
              <a:t>       Relief </a:t>
            </a:r>
            <a:br>
              <a:rPr lang="en-US" dirty="0" smtClean="0"/>
            </a:br>
            <a:endParaRPr lang="ru-RU" dirty="0"/>
          </a:p>
        </p:txBody>
      </p:sp>
      <p:pic>
        <p:nvPicPr>
          <p:cNvPr id="5" name="Содержимое 4" descr="Greece_meteora_monasteries.JPG"/>
          <p:cNvPicPr>
            <a:picLocks noGrp="1" noChangeAspect="1"/>
          </p:cNvPicPr>
          <p:nvPr>
            <p:ph idx="1"/>
          </p:nvPr>
        </p:nvPicPr>
        <p:blipFill>
          <a:blip r:embed="rId2" cstate="print"/>
          <a:stretch>
            <a:fillRect/>
          </a:stretch>
        </p:blipFill>
        <p:spPr>
          <a:xfrm>
            <a:off x="3692525" y="1788382"/>
            <a:ext cx="4876800" cy="2822448"/>
          </a:xfrm>
        </p:spPr>
      </p:pic>
      <p:sp>
        <p:nvSpPr>
          <p:cNvPr id="4" name="Текст 3"/>
          <p:cNvSpPr>
            <a:spLocks noGrp="1"/>
          </p:cNvSpPr>
          <p:nvPr>
            <p:ph type="body" sz="half" idx="2"/>
          </p:nvPr>
        </p:nvSpPr>
        <p:spPr>
          <a:xfrm>
            <a:off x="395536" y="1196752"/>
            <a:ext cx="3008313" cy="4691063"/>
          </a:xfrm>
        </p:spPr>
        <p:txBody>
          <a:bodyPr>
            <a:normAutofit lnSpcReduction="10000"/>
          </a:bodyPr>
          <a:lstStyle/>
          <a:p>
            <a:r>
              <a:rPr lang="ru-RU" sz="1600" dirty="0" smtClean="0"/>
              <a:t>Греческий ландшафт — это чередование скалистых, обычно безлесных гор, густонаселённых долин, многочисленных островов, проливов и бухт. Живописные скалы, пляжи, экзотические гроты предоставляют большие возможности для отдыха на море и горного туризма. </a:t>
            </a:r>
            <a:endParaRPr lang="en-US" sz="1600" dirty="0" smtClean="0"/>
          </a:p>
          <a:p>
            <a:r>
              <a:rPr lang="en-US" sz="1600" b="1" dirty="0" smtClean="0"/>
              <a:t>Greek landscape - this alternation of rocky, usually treeless mountains, densely populated valleys, numerous islands, straits and bays. Picturesque cliffs, beaches, exotic grottos provide great opportunities for recreation on the sea and mountain tourism.</a:t>
            </a:r>
            <a:endParaRPr lang="ru-RU" sz="1600" b="1" dirty="0"/>
          </a:p>
        </p:txBody>
      </p:sp>
    </p:spTree>
  </p:cSld>
  <p:clrMapOvr>
    <a:masterClrMapping/>
  </p:clrMapOvr>
  <p:transition spd="slow" advTm="12000">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Olympus_Litochoro.JPG"/>
          <p:cNvPicPr>
            <a:picLocks noGrp="1" noChangeAspect="1"/>
          </p:cNvPicPr>
          <p:nvPr>
            <p:ph idx="1"/>
          </p:nvPr>
        </p:nvPicPr>
        <p:blipFill>
          <a:blip r:embed="rId2" cstate="print"/>
          <a:stretch>
            <a:fillRect/>
          </a:stretch>
        </p:blipFill>
        <p:spPr>
          <a:xfrm>
            <a:off x="3575050" y="1282700"/>
            <a:ext cx="5111750" cy="3833812"/>
          </a:xfrm>
        </p:spPr>
      </p:pic>
      <p:sp>
        <p:nvSpPr>
          <p:cNvPr id="4" name="Текст 3"/>
          <p:cNvSpPr>
            <a:spLocks noGrp="1"/>
          </p:cNvSpPr>
          <p:nvPr>
            <p:ph type="body" sz="half" idx="2"/>
          </p:nvPr>
        </p:nvSpPr>
        <p:spPr>
          <a:xfrm>
            <a:off x="457200" y="476672"/>
            <a:ext cx="3008313" cy="5649491"/>
          </a:xfrm>
        </p:spPr>
        <p:txBody>
          <a:bodyPr>
            <a:normAutofit/>
          </a:bodyPr>
          <a:lstStyle/>
          <a:p>
            <a:r>
              <a:rPr lang="ru-RU" sz="1800" dirty="0"/>
              <a:t>Горные массивы занимают почти четверть поверхности территории страны. Это преимущественно средневысотные горы (до 1200—1800 м). Высшая точка Греции — гора </a:t>
            </a:r>
            <a:r>
              <a:rPr lang="ru-RU" sz="1800" dirty="0">
                <a:hlinkClick r:id="rId3" tooltip="Олимп"/>
              </a:rPr>
              <a:t>Олимп</a:t>
            </a:r>
            <a:r>
              <a:rPr lang="ru-RU" sz="1800" dirty="0"/>
              <a:t> (2917 м</a:t>
            </a:r>
            <a:r>
              <a:rPr lang="ru-RU" sz="1800" dirty="0" smtClean="0"/>
              <a:t>).</a:t>
            </a:r>
          </a:p>
          <a:p>
            <a:r>
              <a:rPr lang="ru-RU" sz="1800" dirty="0"/>
              <a:t>В Греции бывают сильные землетрясения</a:t>
            </a:r>
            <a:r>
              <a:rPr lang="ru-RU" sz="1800" dirty="0" smtClean="0"/>
              <a:t>.</a:t>
            </a:r>
            <a:endParaRPr lang="en-US" sz="1800" dirty="0" smtClean="0"/>
          </a:p>
          <a:p>
            <a:r>
              <a:rPr lang="en-US" sz="1800" b="1" dirty="0" smtClean="0"/>
              <a:t>Mountain ranges cover almost a quarter of the surface area of the country. It is mostly high mountains (up to 1200-1800 m). The highest point in Greece - Mount Olympus (2917 m). In Greece, there are strong earthquakes.</a:t>
            </a:r>
            <a:endParaRPr lang="ru-RU" sz="1800" b="1" dirty="0"/>
          </a:p>
        </p:txBody>
      </p:sp>
    </p:spTree>
  </p:cSld>
  <p:clrMapOvr>
    <a:masterClrMapping/>
  </p:clrMapOvr>
  <p:transition spd="slow" advTm="12000">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3008313" cy="504056"/>
          </a:xfrm>
        </p:spPr>
        <p:txBody>
          <a:bodyPr/>
          <a:lstStyle/>
          <a:p>
            <a:r>
              <a:rPr lang="ru-RU" dirty="0" smtClean="0"/>
              <a:t>              Климат</a:t>
            </a:r>
            <a:endParaRPr lang="ru-RU" dirty="0"/>
          </a:p>
        </p:txBody>
      </p:sp>
      <p:pic>
        <p:nvPicPr>
          <p:cNvPr id="5" name="Содержимое 4" descr="_greece_weather004.gif"/>
          <p:cNvPicPr>
            <a:picLocks noGrp="1" noChangeAspect="1"/>
          </p:cNvPicPr>
          <p:nvPr>
            <p:ph idx="1"/>
          </p:nvPr>
        </p:nvPicPr>
        <p:blipFill>
          <a:blip r:embed="rId2" cstate="print"/>
          <a:stretch>
            <a:fillRect/>
          </a:stretch>
        </p:blipFill>
        <p:spPr>
          <a:xfrm>
            <a:off x="4178300" y="2132806"/>
            <a:ext cx="3905250" cy="2133600"/>
          </a:xfrm>
        </p:spPr>
      </p:pic>
      <p:sp>
        <p:nvSpPr>
          <p:cNvPr id="4" name="Текст 3"/>
          <p:cNvSpPr>
            <a:spLocks noGrp="1"/>
          </p:cNvSpPr>
          <p:nvPr>
            <p:ph type="body" sz="half" idx="2"/>
          </p:nvPr>
        </p:nvSpPr>
        <p:spPr>
          <a:xfrm>
            <a:off x="539552" y="980728"/>
            <a:ext cx="3008313" cy="5472608"/>
          </a:xfrm>
        </p:spPr>
        <p:txBody>
          <a:bodyPr>
            <a:noAutofit/>
          </a:bodyPr>
          <a:lstStyle/>
          <a:p>
            <a:r>
              <a:rPr lang="ru-RU" dirty="0"/>
              <a:t>В средиземноморской Греции летом жарко и сухо, а число солнечных дней в году превышает 300. Самый жаркий период длится с середины июля до середины августа, поэтому любителям отдыха при умеренной температуре лучше отдыхать в Греции в мае, июне, сентябре и октябре — на Крите и Родосе. На островах всегда жарче, чем в Северной Греции. В Афинах приблизительно такая же средняя температура, что и на островах, но на последних климат мягче, и жара переносится легче. В начале и конце лета ночью здесь может быть прохладно из-за постоянно дующего бриза. Курортный сезон на островах начинается раньше, чем в Северной Греции, и длится с апреля по октябрь. В Северной Греции сезон продолжается с мая до сентября. Наиболее мягкие и комфортные для пребывания в стране периоды – май-июнь и сентябрь-октябрь.</a:t>
            </a:r>
          </a:p>
        </p:txBody>
      </p:sp>
    </p:spTree>
  </p:cSld>
  <p:clrMapOvr>
    <a:masterClrMapping/>
  </p:clrMapOvr>
  <p:transition spd="slow" advTm="12000">
    <p:wheel spokes="2"/>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563662"/>
          </a:xfrm>
        </p:spPr>
        <p:txBody>
          <a:bodyPr/>
          <a:lstStyle/>
          <a:p>
            <a:r>
              <a:rPr lang="en-US" dirty="0" smtClean="0"/>
              <a:t>           Climate</a:t>
            </a:r>
            <a:endParaRPr lang="ru-RU" dirty="0"/>
          </a:p>
        </p:txBody>
      </p:sp>
      <p:pic>
        <p:nvPicPr>
          <p:cNvPr id="5" name="Содержимое 4" descr="gretsiya-25_enl.jpg"/>
          <p:cNvPicPr>
            <a:picLocks noGrp="1" noChangeAspect="1"/>
          </p:cNvPicPr>
          <p:nvPr>
            <p:ph idx="1"/>
          </p:nvPr>
        </p:nvPicPr>
        <p:blipFill>
          <a:blip r:embed="rId2" cstate="print"/>
          <a:stretch>
            <a:fillRect/>
          </a:stretch>
        </p:blipFill>
        <p:spPr>
          <a:xfrm>
            <a:off x="3575050" y="1281925"/>
            <a:ext cx="5111750" cy="3835362"/>
          </a:xfrm>
        </p:spPr>
      </p:pic>
      <p:sp>
        <p:nvSpPr>
          <p:cNvPr id="4" name="Текст 3"/>
          <p:cNvSpPr>
            <a:spLocks noGrp="1"/>
          </p:cNvSpPr>
          <p:nvPr>
            <p:ph type="body" sz="half" idx="2"/>
          </p:nvPr>
        </p:nvSpPr>
        <p:spPr>
          <a:xfrm>
            <a:off x="467544" y="980728"/>
            <a:ext cx="3008313" cy="5184576"/>
          </a:xfrm>
        </p:spPr>
        <p:txBody>
          <a:bodyPr>
            <a:noAutofit/>
          </a:bodyPr>
          <a:lstStyle/>
          <a:p>
            <a:r>
              <a:rPr lang="en-US" b="1" dirty="0" smtClean="0"/>
              <a:t>In Greece, the Mediterranean summer is hot and dry, and the number of sunny days in a year exceeds 300. The hottest period is from mid-July to mid-August, so fans of rest at moderate temperatures better than a vacation in Greece in May, June, September and October - Crete and Rhodes. The islands are always hotter than in Northern Greece. Athens is approximately the same average temperature as on the islands, but in the past the climate is milder, and heat is easier. At the beginning and end of the summer night can be cool here because of the constant breeze blowing. The holiday season begins earlier in the islands than in Northern Greece, and lasts from April to October. In Northern Greece season lasts from May to September. Most soft and comfortable to stay in the country periods - May-June and September-October.</a:t>
            </a:r>
            <a:endParaRPr lang="ru-RU" b="1" dirty="0"/>
          </a:p>
        </p:txBody>
      </p:sp>
    </p:spTree>
  </p:cSld>
  <p:clrMapOvr>
    <a:masterClrMapping/>
  </p:clrMapOvr>
  <p:transition spd="slow" advTm="12000">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3008313" cy="504056"/>
          </a:xfrm>
        </p:spPr>
        <p:txBody>
          <a:bodyPr/>
          <a:lstStyle/>
          <a:p>
            <a:r>
              <a:rPr lang="ru-RU" dirty="0" smtClean="0"/>
              <a:t>              История</a:t>
            </a:r>
            <a:endParaRPr lang="ru-RU" dirty="0"/>
          </a:p>
        </p:txBody>
      </p:sp>
      <p:pic>
        <p:nvPicPr>
          <p:cNvPr id="5" name="Содержимое 4" descr="0001-001-Drevnjaja-Gretsija-i-ee-mify.jpg"/>
          <p:cNvPicPr>
            <a:picLocks noGrp="1" noChangeAspect="1"/>
          </p:cNvPicPr>
          <p:nvPr>
            <p:ph idx="1"/>
          </p:nvPr>
        </p:nvPicPr>
        <p:blipFill>
          <a:blip r:embed="rId2" cstate="print"/>
          <a:stretch>
            <a:fillRect/>
          </a:stretch>
        </p:blipFill>
        <p:spPr>
          <a:xfrm>
            <a:off x="3563888" y="980728"/>
            <a:ext cx="5184576" cy="4392488"/>
          </a:xfrm>
        </p:spPr>
      </p:pic>
      <p:sp>
        <p:nvSpPr>
          <p:cNvPr id="4" name="Текст 3"/>
          <p:cNvSpPr>
            <a:spLocks noGrp="1"/>
          </p:cNvSpPr>
          <p:nvPr>
            <p:ph type="body" sz="half" idx="2"/>
          </p:nvPr>
        </p:nvSpPr>
        <p:spPr>
          <a:xfrm>
            <a:off x="467544" y="620688"/>
            <a:ext cx="3024335" cy="5616624"/>
          </a:xfrm>
        </p:spPr>
        <p:txBody>
          <a:bodyPr>
            <a:normAutofit fontScale="25000" lnSpcReduction="20000"/>
          </a:bodyPr>
          <a:lstStyle/>
          <a:p>
            <a:r>
              <a:rPr lang="ru-RU" sz="5600" dirty="0">
                <a:latin typeface="Times New Roman" pitchFamily="18" charset="0"/>
                <a:cs typeface="Times New Roman" pitchFamily="18" charset="0"/>
              </a:rPr>
              <a:t>Э</a:t>
            </a:r>
            <a:r>
              <a:rPr lang="ru-RU" sz="5600" dirty="0" smtClean="0">
                <a:latin typeface="Times New Roman" pitchFamily="18" charset="0"/>
                <a:cs typeface="Times New Roman" pitchFamily="18" charset="0"/>
              </a:rPr>
              <a:t>то </a:t>
            </a:r>
            <a:r>
              <a:rPr lang="ru-RU" sz="5600" dirty="0">
                <a:latin typeface="Times New Roman" pitchFamily="18" charset="0"/>
                <a:cs typeface="Times New Roman" pitchFamily="18" charset="0"/>
              </a:rPr>
              <a:t>страна с удивительно богатой историей. Не случайно её называют страной богов, родиной философии, краеугольным камнем западной культуры и, в целом, колыбелью европейской цивилизации</a:t>
            </a:r>
            <a:r>
              <a:rPr lang="ru-RU" sz="5600" dirty="0" smtClean="0">
                <a:latin typeface="Times New Roman" pitchFamily="18" charset="0"/>
                <a:cs typeface="Times New Roman" pitchFamily="18" charset="0"/>
              </a:rPr>
              <a:t>.</a:t>
            </a:r>
          </a:p>
          <a:p>
            <a:r>
              <a:rPr lang="ru-RU" sz="5600" dirty="0">
                <a:latin typeface="Times New Roman" pitchFamily="18" charset="0"/>
                <a:cs typeface="Times New Roman" pitchFamily="18" charset="0"/>
              </a:rPr>
              <a:t>Современные археологические раскопки свидетельствуют о том, что первые поселения на территории Греции относятся к эпохе палеолита (11.000 - 3000 до н.э.). Во II веке до нашей эры Греция была родиной таких великих цивилизаций, как </a:t>
            </a:r>
            <a:r>
              <a:rPr lang="ru-RU" sz="5600" b="1" dirty="0">
                <a:latin typeface="Times New Roman" pitchFamily="18" charset="0"/>
                <a:cs typeface="Times New Roman" pitchFamily="18" charset="0"/>
              </a:rPr>
              <a:t>Минойская (2600-1500 до н.э.)</a:t>
            </a:r>
            <a:r>
              <a:rPr lang="ru-RU" sz="5600" dirty="0">
                <a:latin typeface="Times New Roman" pitchFamily="18" charset="0"/>
                <a:cs typeface="Times New Roman" pitchFamily="18" charset="0"/>
              </a:rPr>
              <a:t>, </a:t>
            </a:r>
            <a:r>
              <a:rPr lang="ru-RU" sz="5600" b="1" dirty="0">
                <a:latin typeface="Times New Roman" pitchFamily="18" charset="0"/>
                <a:cs typeface="Times New Roman" pitchFamily="18" charset="0"/>
              </a:rPr>
              <a:t>Микенская (1500-1100 до н.э.)</a:t>
            </a:r>
            <a:r>
              <a:rPr lang="ru-RU" sz="5600" dirty="0">
                <a:latin typeface="Times New Roman" pitchFamily="18" charset="0"/>
                <a:cs typeface="Times New Roman" pitchFamily="18" charset="0"/>
              </a:rPr>
              <a:t> и </a:t>
            </a:r>
            <a:r>
              <a:rPr lang="ru-RU" sz="5600" b="1" dirty="0" err="1">
                <a:latin typeface="Times New Roman" pitchFamily="18" charset="0"/>
                <a:cs typeface="Times New Roman" pitchFamily="18" charset="0"/>
              </a:rPr>
              <a:t>Кикладская</a:t>
            </a:r>
            <a:r>
              <a:rPr lang="ru-RU" sz="5600" b="1" dirty="0">
                <a:latin typeface="Times New Roman" pitchFamily="18" charset="0"/>
                <a:cs typeface="Times New Roman" pitchFamily="18" charset="0"/>
              </a:rPr>
              <a:t> </a:t>
            </a:r>
            <a:r>
              <a:rPr lang="ru-RU" sz="5600" dirty="0">
                <a:latin typeface="Times New Roman" pitchFamily="18" charset="0"/>
                <a:cs typeface="Times New Roman" pitchFamily="18" charset="0"/>
              </a:rPr>
              <a:t>(на островах в центре Эгейского моря</a:t>
            </a:r>
            <a:r>
              <a:rPr lang="ru-RU" sz="5600" dirty="0" smtClean="0">
                <a:latin typeface="Times New Roman" pitchFamily="18" charset="0"/>
                <a:cs typeface="Times New Roman" pitchFamily="18" charset="0"/>
              </a:rPr>
              <a:t>).</a:t>
            </a:r>
            <a:r>
              <a:rPr lang="ru-RU" sz="5600" dirty="0">
                <a:latin typeface="Times New Roman" pitchFamily="18" charset="0"/>
                <a:cs typeface="Times New Roman" pitchFamily="18" charset="0"/>
              </a:rPr>
              <a:t> Классический период истории Греции (VI-IV вв. до н.э.) приходится на </a:t>
            </a:r>
            <a:r>
              <a:rPr lang="ru-RU" sz="5600" b="1" dirty="0">
                <a:latin typeface="Times New Roman" pitchFamily="18" charset="0"/>
                <a:cs typeface="Times New Roman" pitchFamily="18" charset="0"/>
              </a:rPr>
              <a:t>Золотой век</a:t>
            </a:r>
            <a:r>
              <a:rPr lang="ru-RU" sz="5600" dirty="0">
                <a:latin typeface="Times New Roman" pitchFamily="18" charset="0"/>
                <a:cs typeface="Times New Roman" pitchFamily="18" charset="0"/>
              </a:rPr>
              <a:t> - самый значимый период в истории страны, подаривший всему миру величайших ученых и людей </a:t>
            </a:r>
            <a:r>
              <a:rPr lang="ru-RU" sz="5600" dirty="0" smtClean="0">
                <a:latin typeface="Times New Roman" pitchFamily="18" charset="0"/>
                <a:cs typeface="Times New Roman" pitchFamily="18" charset="0"/>
              </a:rPr>
              <a:t>искусства.</a:t>
            </a:r>
            <a:r>
              <a:rPr lang="ru-RU" sz="5600" dirty="0">
                <a:latin typeface="Times New Roman" pitchFamily="18" charset="0"/>
                <a:cs typeface="Times New Roman" pitchFamily="18" charset="0"/>
              </a:rPr>
              <a:t> Греция находилась под османским игом почти 400 лет, вплоть до </a:t>
            </a:r>
            <a:r>
              <a:rPr lang="ru-RU" sz="5600" b="1" dirty="0">
                <a:latin typeface="Times New Roman" pitchFamily="18" charset="0"/>
                <a:cs typeface="Times New Roman" pitchFamily="18" charset="0"/>
              </a:rPr>
              <a:t>1821 </a:t>
            </a:r>
            <a:r>
              <a:rPr lang="ru-RU" sz="5600" b="1" dirty="0" smtClean="0">
                <a:latin typeface="Times New Roman" pitchFamily="18" charset="0"/>
                <a:cs typeface="Times New Roman" pitchFamily="18" charset="0"/>
              </a:rPr>
              <a:t>года.</a:t>
            </a:r>
            <a:r>
              <a:rPr lang="ru-RU" sz="5600" dirty="0">
                <a:latin typeface="Times New Roman" pitchFamily="18" charset="0"/>
                <a:cs typeface="Times New Roman" pitchFamily="18" charset="0"/>
              </a:rPr>
              <a:t> В 1952 году Греция вступила в </a:t>
            </a:r>
            <a:r>
              <a:rPr lang="ru-RU" sz="5600" dirty="0" smtClean="0">
                <a:latin typeface="Times New Roman" pitchFamily="18" charset="0"/>
                <a:cs typeface="Times New Roman" pitchFamily="18" charset="0"/>
              </a:rPr>
              <a:t>НАТО.</a:t>
            </a:r>
            <a:r>
              <a:rPr lang="ru-RU" sz="5600" dirty="0">
                <a:latin typeface="Times New Roman" pitchFamily="18" charset="0"/>
                <a:cs typeface="Times New Roman" pitchFamily="18" charset="0"/>
              </a:rPr>
              <a:t> В 1981 году Греция вступила в Европейский Союз, а в 2001 году стала членом Европейского экономического и валютного союза.</a:t>
            </a:r>
            <a:br>
              <a:rPr lang="ru-RU" sz="5600" dirty="0">
                <a:latin typeface="Times New Roman" pitchFamily="18" charset="0"/>
                <a:cs typeface="Times New Roman" pitchFamily="18" charset="0"/>
              </a:rPr>
            </a:br>
            <a:r>
              <a:rPr lang="ru-RU" sz="5600" dirty="0">
                <a:latin typeface="Times New Roman" pitchFamily="18" charset="0"/>
                <a:cs typeface="Times New Roman" pitchFamily="18" charset="0"/>
              </a:rPr>
              <a:t/>
            </a:r>
            <a:br>
              <a:rPr lang="ru-RU" sz="5600" dirty="0">
                <a:latin typeface="Times New Roman" pitchFamily="18" charset="0"/>
                <a:cs typeface="Times New Roman" pitchFamily="18" charset="0"/>
              </a:rPr>
            </a:br>
            <a:r>
              <a:rPr lang="ru-RU" dirty="0"/>
              <a:t/>
            </a:r>
            <a:br>
              <a:rPr lang="ru-RU" dirty="0"/>
            </a:br>
            <a:r>
              <a:rPr lang="ru-RU" dirty="0"/>
              <a:t/>
            </a:r>
            <a:br>
              <a:rPr lang="ru-RU" dirty="0"/>
            </a:br>
            <a:r>
              <a:rPr lang="ru-RU" b="1" dirty="0"/>
              <a:t/>
            </a:r>
            <a:br>
              <a:rPr lang="ru-RU" b="1" dirty="0"/>
            </a:br>
            <a:r>
              <a:rPr lang="ru-RU" b="1" dirty="0"/>
              <a:t/>
            </a:r>
            <a:br>
              <a:rPr lang="ru-RU" b="1"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endParaRPr lang="ru-RU" dirty="0"/>
          </a:p>
        </p:txBody>
      </p:sp>
    </p:spTree>
  </p:cSld>
  <p:clrMapOvr>
    <a:masterClrMapping/>
  </p:clrMapOvr>
  <p:transition spd="slow" advTm="12000">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563662"/>
          </a:xfrm>
        </p:spPr>
        <p:txBody>
          <a:bodyPr/>
          <a:lstStyle/>
          <a:p>
            <a:r>
              <a:rPr lang="en-US" dirty="0" smtClean="0"/>
              <a:t>             History</a:t>
            </a:r>
            <a:endParaRPr lang="ru-RU" dirty="0"/>
          </a:p>
        </p:txBody>
      </p:sp>
      <p:pic>
        <p:nvPicPr>
          <p:cNvPr id="5" name="Содержимое 4" descr="images.jpg"/>
          <p:cNvPicPr>
            <a:picLocks noGrp="1" noChangeAspect="1"/>
          </p:cNvPicPr>
          <p:nvPr>
            <p:ph idx="1"/>
          </p:nvPr>
        </p:nvPicPr>
        <p:blipFill>
          <a:blip r:embed="rId2" cstate="print"/>
          <a:stretch>
            <a:fillRect/>
          </a:stretch>
        </p:blipFill>
        <p:spPr>
          <a:xfrm>
            <a:off x="3707904" y="1268760"/>
            <a:ext cx="4824536" cy="3960440"/>
          </a:xfrm>
        </p:spPr>
      </p:pic>
      <p:sp>
        <p:nvSpPr>
          <p:cNvPr id="4" name="Текст 3"/>
          <p:cNvSpPr>
            <a:spLocks noGrp="1"/>
          </p:cNvSpPr>
          <p:nvPr>
            <p:ph type="body" sz="half" idx="2"/>
          </p:nvPr>
        </p:nvSpPr>
        <p:spPr>
          <a:xfrm>
            <a:off x="467544" y="1052736"/>
            <a:ext cx="3008313" cy="5112568"/>
          </a:xfrm>
        </p:spPr>
        <p:txBody>
          <a:bodyPr>
            <a:normAutofit fontScale="92500" lnSpcReduction="10000"/>
          </a:bodyPr>
          <a:lstStyle/>
          <a:p>
            <a:r>
              <a:rPr lang="en-US" b="1" dirty="0" smtClean="0"/>
              <a:t>It is a country with an extremely rich history. It is no accident called the country of the gods, the birthplace of philosophy, a cornerstone of Western culture and, in general, the cradle of European civilization.</a:t>
            </a:r>
          </a:p>
          <a:p>
            <a:r>
              <a:rPr lang="en-US" b="1" dirty="0" smtClean="0"/>
              <a:t>Modern archaeological excavations suggest that the first settlements on the territory of Greece belong to the Paleolithic era (11,000 - 3,000 BC). In the II century BC Greece was the birthplace of great civilizations like the Minoan (2600-1500 BC), the Mycenaean (1500-1100 BC) and the Cycladic (on the islands in the center of the Aegean Sea). The classic period of Greek history (VI-IV centuries BC.) Are in the Golden Age - the most important period in the history of the country that gave the world the greatest scholars and artists. Greece was under Ottoman rule for almost 400 years, until 1821. In 1952, Greece joined NATO. In 1981, Greece joined the European Union, and in 2001 became a member of the European Economic and Monetary Union.</a:t>
            </a:r>
            <a:endParaRPr lang="ru-RU" b="1" dirty="0"/>
          </a:p>
        </p:txBody>
      </p:sp>
    </p:spTree>
  </p:cSld>
  <p:clrMapOvr>
    <a:masterClrMapping/>
  </p:clrMapOvr>
  <p:transition spd="slow" advTm="12000">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3008313" cy="563662"/>
          </a:xfrm>
        </p:spPr>
        <p:txBody>
          <a:bodyPr>
            <a:normAutofit fontScale="90000"/>
          </a:bodyPr>
          <a:lstStyle/>
          <a:p>
            <a:r>
              <a:rPr lang="ru-RU" dirty="0" smtClean="0"/>
              <a:t>                Культура</a:t>
            </a:r>
            <a:r>
              <a:rPr lang="en-US" dirty="0" smtClean="0"/>
              <a:t/>
            </a:r>
            <a:br>
              <a:rPr lang="en-US" dirty="0" smtClean="0"/>
            </a:br>
            <a:r>
              <a:rPr lang="en-US" dirty="0" smtClean="0"/>
              <a:t>                  Culture</a:t>
            </a:r>
            <a:endParaRPr lang="ru-RU" dirty="0"/>
          </a:p>
        </p:txBody>
      </p:sp>
      <p:pic>
        <p:nvPicPr>
          <p:cNvPr id="5" name="Содержимое 4" descr="1401370275-fd14b707adce4ec87af13dcf50234279-e1340564250252.jpg"/>
          <p:cNvPicPr>
            <a:picLocks noGrp="1" noChangeAspect="1"/>
          </p:cNvPicPr>
          <p:nvPr>
            <p:ph idx="1"/>
          </p:nvPr>
        </p:nvPicPr>
        <p:blipFill>
          <a:blip r:embed="rId2" cstate="print"/>
          <a:stretch>
            <a:fillRect/>
          </a:stretch>
        </p:blipFill>
        <p:spPr>
          <a:xfrm>
            <a:off x="3851920" y="116632"/>
            <a:ext cx="4968552" cy="3168352"/>
          </a:xfrm>
        </p:spPr>
      </p:pic>
      <p:sp>
        <p:nvSpPr>
          <p:cNvPr id="4" name="Текст 3"/>
          <p:cNvSpPr>
            <a:spLocks noGrp="1"/>
          </p:cNvSpPr>
          <p:nvPr>
            <p:ph type="body" sz="half" idx="2"/>
          </p:nvPr>
        </p:nvSpPr>
        <p:spPr>
          <a:xfrm>
            <a:off x="457200" y="980728"/>
            <a:ext cx="3178696" cy="5145435"/>
          </a:xfrm>
        </p:spPr>
        <p:txBody>
          <a:bodyPr>
            <a:normAutofit/>
          </a:bodyPr>
          <a:lstStyle/>
          <a:p>
            <a:r>
              <a:rPr lang="ru-RU" sz="1600" dirty="0"/>
              <a:t>АФИНЫ - столица Греции - город удивительной судьбы, живое свидетельство высших достижений человеческой культуры. Памятники и достопримечательности Афин – свидетельства неоценимого вклада его блестящей цивилизации с более 6000-летней историей в мировую культуру</a:t>
            </a:r>
            <a:r>
              <a:rPr lang="ru-RU" sz="1600" dirty="0" smtClean="0"/>
              <a:t>.</a:t>
            </a:r>
            <a:endParaRPr lang="en-US" sz="1600" dirty="0" smtClean="0"/>
          </a:p>
          <a:p>
            <a:r>
              <a:rPr lang="en-US" sz="1600" b="1" dirty="0" smtClean="0"/>
              <a:t>ATHENS - Greece's capital city - a city of amazing destiny, a living testimony of the highest achievements of human culture. Monuments and Landmarks Athens - evidence of the invaluable contribution of its brilliant civilization with over 6,000 years of history to the world culture.</a:t>
            </a:r>
            <a:endParaRPr lang="ru-RU" sz="1600" b="1" dirty="0"/>
          </a:p>
        </p:txBody>
      </p:sp>
      <p:pic>
        <p:nvPicPr>
          <p:cNvPr id="6" name="Рисунок 5" descr="dost_1.jpg"/>
          <p:cNvPicPr>
            <a:picLocks noChangeAspect="1"/>
          </p:cNvPicPr>
          <p:nvPr/>
        </p:nvPicPr>
        <p:blipFill>
          <a:blip r:embed="rId3" cstate="print"/>
          <a:stretch>
            <a:fillRect/>
          </a:stretch>
        </p:blipFill>
        <p:spPr>
          <a:xfrm>
            <a:off x="3851920" y="3356992"/>
            <a:ext cx="4968552" cy="3240021"/>
          </a:xfrm>
          <a:prstGeom prst="rect">
            <a:avLst/>
          </a:prstGeom>
        </p:spPr>
      </p:pic>
    </p:spTree>
  </p:cSld>
  <p:clrMapOvr>
    <a:masterClrMapping/>
  </p:clrMapOvr>
  <p:transition spd="slow" advTm="12000">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8"/>
            <a:ext cx="3008313" cy="563662"/>
          </a:xfrm>
        </p:spPr>
        <p:txBody>
          <a:bodyPr/>
          <a:lstStyle/>
          <a:p>
            <a:r>
              <a:rPr lang="ru-RU" dirty="0" smtClean="0"/>
              <a:t>  Акрополь -Парфенон</a:t>
            </a:r>
            <a:endParaRPr lang="ru-RU" dirty="0"/>
          </a:p>
        </p:txBody>
      </p:sp>
      <p:pic>
        <p:nvPicPr>
          <p:cNvPr id="5" name="Содержимое 4" descr="acropolis_greece_athens_5.jpg"/>
          <p:cNvPicPr>
            <a:picLocks noGrp="1" noChangeAspect="1"/>
          </p:cNvPicPr>
          <p:nvPr>
            <p:ph idx="1"/>
          </p:nvPr>
        </p:nvPicPr>
        <p:blipFill>
          <a:blip r:embed="rId2" cstate="print"/>
          <a:stretch>
            <a:fillRect/>
          </a:stretch>
        </p:blipFill>
        <p:spPr>
          <a:xfrm>
            <a:off x="4355976" y="116632"/>
            <a:ext cx="4104454" cy="2592287"/>
          </a:xfrm>
        </p:spPr>
      </p:pic>
      <p:sp>
        <p:nvSpPr>
          <p:cNvPr id="4" name="Текст 3"/>
          <p:cNvSpPr>
            <a:spLocks noGrp="1"/>
          </p:cNvSpPr>
          <p:nvPr>
            <p:ph type="body" sz="half" idx="2"/>
          </p:nvPr>
        </p:nvSpPr>
        <p:spPr>
          <a:xfrm>
            <a:off x="611560" y="1052736"/>
            <a:ext cx="3008313" cy="4691063"/>
          </a:xfrm>
        </p:spPr>
        <p:txBody>
          <a:bodyPr>
            <a:normAutofit/>
          </a:bodyPr>
          <a:lstStyle/>
          <a:p>
            <a:r>
              <a:rPr lang="ru-RU" sz="1200" dirty="0"/>
              <a:t>Слово «акрополь» переводится с греческого как «верхний город», «находящийся на возвышенности». Акрополи строились во всех городах древней Эллады для защиты населения от нашествий врагов. Но афинский Акрополь после того, как на его территории царем Афин Периклом были построены храмы, монументальные ворота, театры и самый совершенный памятник мировой культуры – Парфенон, стал символом не только Афин, Греции, но и человеческого гения. Сегодня афинский Акрополь стоит на втором месте в списке 962 памятников Всемирного культурного наследия ЮНЕСКО за свою уникальность и красоту, значительно оставив позади единственное из сохранившихся чудес света - египетские </a:t>
            </a:r>
            <a:r>
              <a:rPr lang="ru-RU" sz="1200" dirty="0" smtClean="0"/>
              <a:t>Пирамиды.</a:t>
            </a:r>
            <a:r>
              <a:rPr lang="en-US" sz="1200" dirty="0" smtClean="0"/>
              <a:t> </a:t>
            </a:r>
            <a:r>
              <a:rPr lang="ru-RU" sz="1200" dirty="0" smtClean="0"/>
              <a:t>Храм </a:t>
            </a:r>
            <a:r>
              <a:rPr lang="ru-RU" sz="1200" dirty="0"/>
              <a:t>Парфенон, был построен в честь богини Афины Девы (отсюда и название </a:t>
            </a:r>
            <a:r>
              <a:rPr lang="ru-RU" sz="1200" dirty="0" err="1"/>
              <a:t>Парфенос</a:t>
            </a:r>
            <a:r>
              <a:rPr lang="ru-RU" sz="1200" dirty="0" smtClean="0"/>
              <a:t>).</a:t>
            </a:r>
            <a:r>
              <a:rPr lang="ru-RU" sz="1200" dirty="0"/>
              <a:t> Внутри храма, в центре, стояла знаменитая статуя Афины, выполненная из золота и слоновой кости, с маленькой скульптурой богини Ники в правой руке.</a:t>
            </a:r>
          </a:p>
        </p:txBody>
      </p:sp>
      <p:pic>
        <p:nvPicPr>
          <p:cNvPr id="6" name="Рисунок 5" descr="1221187619_1_large.png"/>
          <p:cNvPicPr>
            <a:picLocks noChangeAspect="1"/>
          </p:cNvPicPr>
          <p:nvPr/>
        </p:nvPicPr>
        <p:blipFill>
          <a:blip r:embed="rId3" cstate="print"/>
          <a:stretch>
            <a:fillRect/>
          </a:stretch>
        </p:blipFill>
        <p:spPr>
          <a:xfrm>
            <a:off x="3995936" y="2852936"/>
            <a:ext cx="4680520" cy="3816424"/>
          </a:xfrm>
          <a:prstGeom prst="rect">
            <a:avLst/>
          </a:prstGeom>
        </p:spPr>
      </p:pic>
    </p:spTree>
  </p:cSld>
  <p:clrMapOvr>
    <a:masterClrMapping/>
  </p:clrMapOvr>
  <p:transition spd="slow" advTm="12000">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635670"/>
          </a:xfrm>
        </p:spPr>
        <p:txBody>
          <a:bodyPr/>
          <a:lstStyle/>
          <a:p>
            <a:r>
              <a:rPr lang="en-US" dirty="0" smtClean="0"/>
              <a:t>    Acropolis -</a:t>
            </a:r>
            <a:r>
              <a:rPr lang="en-US" dirty="0" err="1" smtClean="0"/>
              <a:t>Parfenon</a:t>
            </a:r>
            <a:endParaRPr lang="ru-RU" dirty="0"/>
          </a:p>
        </p:txBody>
      </p:sp>
      <p:pic>
        <p:nvPicPr>
          <p:cNvPr id="5" name="Содержимое 4" descr="1409824329_grecheskiy-parfenon-7.jpg"/>
          <p:cNvPicPr>
            <a:picLocks noGrp="1" noChangeAspect="1"/>
          </p:cNvPicPr>
          <p:nvPr>
            <p:ph idx="1"/>
          </p:nvPr>
        </p:nvPicPr>
        <p:blipFill>
          <a:blip r:embed="rId2" cstate="print"/>
          <a:stretch>
            <a:fillRect/>
          </a:stretch>
        </p:blipFill>
        <p:spPr>
          <a:xfrm>
            <a:off x="3575050" y="1602184"/>
            <a:ext cx="5111750" cy="3194844"/>
          </a:xfrm>
        </p:spPr>
      </p:pic>
      <p:sp>
        <p:nvSpPr>
          <p:cNvPr id="4" name="Текст 3"/>
          <p:cNvSpPr>
            <a:spLocks noGrp="1"/>
          </p:cNvSpPr>
          <p:nvPr>
            <p:ph type="body" sz="half" idx="2"/>
          </p:nvPr>
        </p:nvSpPr>
        <p:spPr>
          <a:xfrm>
            <a:off x="457200" y="1052736"/>
            <a:ext cx="3008313" cy="5073427"/>
          </a:xfrm>
        </p:spPr>
        <p:txBody>
          <a:bodyPr>
            <a:normAutofit fontScale="92500"/>
          </a:bodyPr>
          <a:lstStyle/>
          <a:p>
            <a:r>
              <a:rPr lang="en-US" b="1" dirty="0" smtClean="0"/>
              <a:t>The word "Acropolis" is translated from the Greek as "upper town", "located on a hill." Acropolis were built in all the cities of ancient Greece to protect the population from enemy invasion. But the Acropolis in Athens after its territory King Pericles of Athens were built churches, monumental gates, the theaters and the most perfect monument of world culture - the Parthenon, it has become a symbol not only of Athens, Greece, but also of human genius. Today, the Acropolis in Athens is in second place in the list of 962 monuments of UNESCO World Heritage Site for its uniqueness and beauty, significantly leaving behind only surviving wonders of the world - Egyptian </a:t>
            </a:r>
            <a:r>
              <a:rPr lang="en-US" b="1" dirty="0" err="1" smtClean="0"/>
              <a:t>Piramidy</a:t>
            </a:r>
            <a:r>
              <a:rPr lang="en-US" b="1" dirty="0" smtClean="0"/>
              <a:t>. </a:t>
            </a:r>
            <a:r>
              <a:rPr lang="en-US" b="1" dirty="0" err="1" smtClean="0"/>
              <a:t>Hram</a:t>
            </a:r>
            <a:r>
              <a:rPr lang="en-US" b="1" dirty="0" smtClean="0"/>
              <a:t> Parthenon, was built in honor of the goddess Athena the Virgin (hence the name of </a:t>
            </a:r>
            <a:r>
              <a:rPr lang="en-US" b="1" dirty="0" err="1" smtClean="0"/>
              <a:t>Parthenos</a:t>
            </a:r>
            <a:r>
              <a:rPr lang="en-US" b="1" dirty="0" smtClean="0"/>
              <a:t>). Inside the church, in the center, there was the famous statue of Athena made of ivory and gold, with a small statue of the goddess Nike in his right hand.</a:t>
            </a:r>
            <a:endParaRPr lang="ru-RU" b="1" dirty="0"/>
          </a:p>
        </p:txBody>
      </p:sp>
    </p:spTree>
  </p:cSld>
  <p:clrMapOvr>
    <a:masterClrMapping/>
  </p:clrMapOvr>
  <p:transition spd="slow" advTm="12000">
    <p:split orient="ver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Храм </a:t>
            </a:r>
            <a:r>
              <a:rPr lang="ru-RU" dirty="0" err="1" smtClean="0"/>
              <a:t>Эрехтейон</a:t>
            </a:r>
            <a:r>
              <a:rPr lang="en-US" dirty="0" smtClean="0"/>
              <a:t/>
            </a:r>
            <a:br>
              <a:rPr lang="en-US" dirty="0" smtClean="0"/>
            </a:br>
            <a:r>
              <a:rPr lang="en-US" dirty="0" smtClean="0"/>
              <a:t>Temple </a:t>
            </a:r>
            <a:r>
              <a:rPr lang="en-US" dirty="0" err="1" smtClean="0"/>
              <a:t>Erechtheion</a:t>
            </a:r>
            <a:endParaRPr lang="ru-RU" dirty="0"/>
          </a:p>
        </p:txBody>
      </p:sp>
      <p:pic>
        <p:nvPicPr>
          <p:cNvPr id="7" name="Содержимое 6" descr="100.jpg"/>
          <p:cNvPicPr>
            <a:picLocks noGrp="1" noChangeAspect="1"/>
          </p:cNvPicPr>
          <p:nvPr>
            <p:ph sz="half" idx="2"/>
          </p:nvPr>
        </p:nvPicPr>
        <p:blipFill>
          <a:blip r:embed="rId2" cstate="print"/>
          <a:stretch>
            <a:fillRect/>
          </a:stretch>
        </p:blipFill>
        <p:spPr>
          <a:xfrm>
            <a:off x="539552" y="1916832"/>
            <a:ext cx="3888432" cy="3384376"/>
          </a:xfrm>
        </p:spPr>
      </p:pic>
      <p:pic>
        <p:nvPicPr>
          <p:cNvPr id="8" name="Содержимое 7" descr="4850977416_ab17073ed1_b.jpg"/>
          <p:cNvPicPr>
            <a:picLocks noGrp="1" noChangeAspect="1"/>
          </p:cNvPicPr>
          <p:nvPr>
            <p:ph sz="quarter" idx="4"/>
          </p:nvPr>
        </p:nvPicPr>
        <p:blipFill>
          <a:blip r:embed="rId3" cstate="print"/>
          <a:stretch>
            <a:fillRect/>
          </a:stretch>
        </p:blipFill>
        <p:spPr>
          <a:xfrm>
            <a:off x="4572000" y="1772816"/>
            <a:ext cx="4104456" cy="3600400"/>
          </a:xfrm>
        </p:spPr>
      </p:pic>
    </p:spTree>
  </p:cSld>
  <p:clrMapOvr>
    <a:masterClrMapping/>
  </p:clrMapOvr>
  <p:transition spd="slow" advTm="12000">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Храм Диониса</a:t>
            </a:r>
            <a:r>
              <a:rPr lang="en-US" dirty="0" smtClean="0"/>
              <a:t/>
            </a:r>
            <a:br>
              <a:rPr lang="en-US" dirty="0" smtClean="0"/>
            </a:br>
            <a:r>
              <a:rPr lang="en-US" dirty="0" smtClean="0"/>
              <a:t> Temple of Dionysus</a:t>
            </a:r>
            <a:endParaRPr lang="ru-RU" dirty="0"/>
          </a:p>
        </p:txBody>
      </p:sp>
      <p:pic>
        <p:nvPicPr>
          <p:cNvPr id="7" name="Содержимое 6" descr="image001.jpg"/>
          <p:cNvPicPr>
            <a:picLocks noGrp="1" noChangeAspect="1"/>
          </p:cNvPicPr>
          <p:nvPr>
            <p:ph sz="half" idx="2"/>
          </p:nvPr>
        </p:nvPicPr>
        <p:blipFill>
          <a:blip r:embed="rId2" cstate="print"/>
          <a:stretch>
            <a:fillRect/>
          </a:stretch>
        </p:blipFill>
        <p:spPr>
          <a:xfrm>
            <a:off x="181733" y="2060848"/>
            <a:ext cx="4315655" cy="3384376"/>
          </a:xfrm>
        </p:spPr>
      </p:pic>
      <p:pic>
        <p:nvPicPr>
          <p:cNvPr id="8" name="Содержимое 7" descr="203_teatr-dionisa-3.jpg"/>
          <p:cNvPicPr>
            <a:picLocks noGrp="1" noChangeAspect="1"/>
          </p:cNvPicPr>
          <p:nvPr>
            <p:ph sz="quarter" idx="4"/>
          </p:nvPr>
        </p:nvPicPr>
        <p:blipFill>
          <a:blip r:embed="rId3" cstate="print"/>
          <a:stretch>
            <a:fillRect/>
          </a:stretch>
        </p:blipFill>
        <p:spPr>
          <a:xfrm>
            <a:off x="4572000" y="2060848"/>
            <a:ext cx="4248472" cy="3384376"/>
          </a:xfrm>
        </p:spPr>
      </p:pic>
    </p:spTree>
  </p:cSld>
  <p:clrMapOvr>
    <a:masterClrMapping/>
  </p:clrMapOvr>
  <p:transition spd="slow" advTm="12000">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 </a:t>
            </a:r>
            <a:r>
              <a:rPr lang="ru-RU" dirty="0" err="1" smtClean="0"/>
              <a:t>Ликавитос</a:t>
            </a:r>
            <a:r>
              <a:rPr lang="en-US" dirty="0" smtClean="0"/>
              <a:t/>
            </a:r>
            <a:br>
              <a:rPr lang="en-US" dirty="0" smtClean="0"/>
            </a:br>
            <a:r>
              <a:rPr lang="en-US" dirty="0" err="1" smtClean="0"/>
              <a:t>Likavitos</a:t>
            </a:r>
            <a:r>
              <a:rPr lang="en-US" dirty="0" smtClean="0"/>
              <a:t>  </a:t>
            </a:r>
            <a:endParaRPr lang="ru-RU" dirty="0"/>
          </a:p>
        </p:txBody>
      </p:sp>
      <p:pic>
        <p:nvPicPr>
          <p:cNvPr id="7" name="Содержимое 6" descr="565386d1-ff4d-4a13-870d-70a6e8e3ef74.jpeg"/>
          <p:cNvPicPr>
            <a:picLocks noGrp="1" noChangeAspect="1"/>
          </p:cNvPicPr>
          <p:nvPr>
            <p:ph sz="half" idx="2"/>
          </p:nvPr>
        </p:nvPicPr>
        <p:blipFill>
          <a:blip r:embed="rId2" cstate="print"/>
          <a:stretch>
            <a:fillRect/>
          </a:stretch>
        </p:blipFill>
        <p:spPr>
          <a:xfrm>
            <a:off x="323528" y="2132856"/>
            <a:ext cx="4184204" cy="3528392"/>
          </a:xfrm>
        </p:spPr>
      </p:pic>
      <p:pic>
        <p:nvPicPr>
          <p:cNvPr id="8" name="Содержимое 7" descr="_01.jpg"/>
          <p:cNvPicPr>
            <a:picLocks noGrp="1" noChangeAspect="1"/>
          </p:cNvPicPr>
          <p:nvPr>
            <p:ph sz="quarter" idx="4"/>
          </p:nvPr>
        </p:nvPicPr>
        <p:blipFill>
          <a:blip r:embed="rId3" cstate="print"/>
          <a:stretch>
            <a:fillRect/>
          </a:stretch>
        </p:blipFill>
        <p:spPr>
          <a:xfrm>
            <a:off x="4645025" y="2276872"/>
            <a:ext cx="4247455" cy="2736304"/>
          </a:xfrm>
        </p:spPr>
      </p:pic>
    </p:spTree>
  </p:cSld>
  <p:clrMapOvr>
    <a:masterClrMapping/>
  </p:clrMapOvr>
  <p:transition spd="slow" advTm="12000">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2952328" cy="635670"/>
          </a:xfrm>
        </p:spPr>
        <p:txBody>
          <a:bodyPr>
            <a:normAutofit fontScale="90000"/>
          </a:bodyPr>
          <a:lstStyle/>
          <a:p>
            <a:r>
              <a:rPr lang="ru-RU" b="0" dirty="0" smtClean="0"/>
              <a:t>          </a:t>
            </a:r>
            <a:r>
              <a:rPr lang="ru-RU" dirty="0" smtClean="0"/>
              <a:t>Храма Зевса</a:t>
            </a:r>
            <a:br>
              <a:rPr lang="ru-RU" dirty="0" smtClean="0"/>
            </a:br>
            <a:r>
              <a:rPr lang="ru-RU" dirty="0"/>
              <a:t> </a:t>
            </a:r>
            <a:r>
              <a:rPr lang="ru-RU" dirty="0" smtClean="0"/>
              <a:t>      Олимпийского </a:t>
            </a:r>
            <a:endParaRPr lang="ru-RU" dirty="0"/>
          </a:p>
        </p:txBody>
      </p:sp>
      <p:pic>
        <p:nvPicPr>
          <p:cNvPr id="5" name="Содержимое 4" descr="116.jpg"/>
          <p:cNvPicPr>
            <a:picLocks noGrp="1" noChangeAspect="1"/>
          </p:cNvPicPr>
          <p:nvPr>
            <p:ph idx="1"/>
          </p:nvPr>
        </p:nvPicPr>
        <p:blipFill>
          <a:blip r:embed="rId2" cstate="print"/>
          <a:stretch>
            <a:fillRect/>
          </a:stretch>
        </p:blipFill>
        <p:spPr>
          <a:xfrm>
            <a:off x="3707904" y="188640"/>
            <a:ext cx="5111750" cy="3366453"/>
          </a:xfrm>
        </p:spPr>
      </p:pic>
      <p:sp>
        <p:nvSpPr>
          <p:cNvPr id="4" name="Текст 3"/>
          <p:cNvSpPr>
            <a:spLocks noGrp="1"/>
          </p:cNvSpPr>
          <p:nvPr>
            <p:ph type="body" sz="half" idx="2"/>
          </p:nvPr>
        </p:nvSpPr>
        <p:spPr>
          <a:xfrm>
            <a:off x="395536" y="1052736"/>
            <a:ext cx="3024336" cy="5184576"/>
          </a:xfrm>
        </p:spPr>
        <p:txBody>
          <a:bodyPr>
            <a:normAutofit fontScale="92500" lnSpcReduction="10000"/>
          </a:bodyPr>
          <a:lstStyle/>
          <a:p>
            <a:r>
              <a:rPr lang="ru-RU" dirty="0"/>
              <a:t>Храм Зевса Олимпийского , также известный как </a:t>
            </a:r>
            <a:r>
              <a:rPr lang="ru-RU" dirty="0" err="1"/>
              <a:t>Олимпион</a:t>
            </a:r>
            <a:r>
              <a:rPr lang="ru-RU" dirty="0"/>
              <a:t> , представляет собой древний храм, в центре Афин. Его строительство началось в шестом веке до нашей эры , но не было завершено до царствования императора </a:t>
            </a:r>
            <a:r>
              <a:rPr lang="ru-RU" dirty="0" err="1"/>
              <a:t>Адриана</a:t>
            </a:r>
            <a:r>
              <a:rPr lang="ru-RU" dirty="0"/>
              <a:t> (2 век нашей эры). В эллинистический и римский периоды он был самым большим храмом в Греции. Его длина составляет 96 метров, а его восточные и западные фасады равны 40 метрам. Это был монументальный и действительно впечатляющий храм царя богов Зевса. Он имел 104 17-ти метровые коринфские колонны, но только 15 из них остались стоять до наших дней, 16-я колонна упала на землю во время шторма 1852 года, и лежит там до сих пор. Вероятнее всего, храм был разрушен в средние века, вследствие землетрясений, а так же разобран на строительные материалы. </a:t>
            </a:r>
            <a:r>
              <a:rPr lang="ru-RU" dirty="0" smtClean="0"/>
              <a:t/>
            </a:r>
            <a:br>
              <a:rPr lang="ru-RU" dirty="0" smtClean="0"/>
            </a:br>
            <a:r>
              <a:rPr lang="ru-RU" dirty="0"/>
              <a:t>Сегодня храм, вместе с окружающими его руинами других древних сооружений, является исторической достопримечательностью, охраняемой Министерством Внутренних дел </a:t>
            </a:r>
            <a:r>
              <a:rPr lang="ru-RU" dirty="0" smtClean="0"/>
              <a:t>Греции</a:t>
            </a:r>
            <a:endParaRPr lang="ru-RU" dirty="0"/>
          </a:p>
        </p:txBody>
      </p:sp>
      <p:pic>
        <p:nvPicPr>
          <p:cNvPr id="6" name="Рисунок 5" descr="5315.jpg"/>
          <p:cNvPicPr>
            <a:picLocks noChangeAspect="1"/>
          </p:cNvPicPr>
          <p:nvPr/>
        </p:nvPicPr>
        <p:blipFill>
          <a:blip r:embed="rId3" cstate="print"/>
          <a:stretch>
            <a:fillRect/>
          </a:stretch>
        </p:blipFill>
        <p:spPr>
          <a:xfrm>
            <a:off x="3707904" y="3717032"/>
            <a:ext cx="5112568" cy="2592288"/>
          </a:xfrm>
          <a:prstGeom prst="rect">
            <a:avLst/>
          </a:prstGeom>
        </p:spPr>
      </p:pic>
    </p:spTree>
  </p:cSld>
  <p:clrMapOvr>
    <a:masterClrMapping/>
  </p:clrMapOvr>
  <p:transition spd="slow" advTm="12000">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563662"/>
          </a:xfrm>
        </p:spPr>
        <p:txBody>
          <a:bodyPr/>
          <a:lstStyle/>
          <a:p>
            <a:r>
              <a:rPr lang="en-US" dirty="0" smtClean="0"/>
              <a:t>Temple of Olympian Zeus</a:t>
            </a:r>
            <a:endParaRPr lang="ru-RU" dirty="0"/>
          </a:p>
        </p:txBody>
      </p:sp>
      <p:pic>
        <p:nvPicPr>
          <p:cNvPr id="5" name="Содержимое 4" descr="4-134.jpg"/>
          <p:cNvPicPr>
            <a:picLocks noGrp="1" noChangeAspect="1"/>
          </p:cNvPicPr>
          <p:nvPr>
            <p:ph idx="1"/>
          </p:nvPr>
        </p:nvPicPr>
        <p:blipFill>
          <a:blip r:embed="rId2" cstate="print"/>
          <a:stretch>
            <a:fillRect/>
          </a:stretch>
        </p:blipFill>
        <p:spPr>
          <a:xfrm>
            <a:off x="3575050" y="1860328"/>
            <a:ext cx="5111750" cy="2678557"/>
          </a:xfrm>
        </p:spPr>
      </p:pic>
      <p:sp>
        <p:nvSpPr>
          <p:cNvPr id="4" name="Текст 3"/>
          <p:cNvSpPr>
            <a:spLocks noGrp="1"/>
          </p:cNvSpPr>
          <p:nvPr>
            <p:ph type="body" sz="half" idx="2"/>
          </p:nvPr>
        </p:nvSpPr>
        <p:spPr>
          <a:xfrm>
            <a:off x="457200" y="1052736"/>
            <a:ext cx="3008313" cy="5073427"/>
          </a:xfrm>
        </p:spPr>
        <p:txBody>
          <a:bodyPr>
            <a:normAutofit fontScale="92500"/>
          </a:bodyPr>
          <a:lstStyle/>
          <a:p>
            <a:r>
              <a:rPr lang="en-US" b="1" dirty="0" smtClean="0"/>
              <a:t>Temple of Olympian Zeus also known as the </a:t>
            </a:r>
            <a:r>
              <a:rPr lang="en-US" b="1" dirty="0" err="1" smtClean="0"/>
              <a:t>Olympion</a:t>
            </a:r>
            <a:r>
              <a:rPr lang="en-US" b="1" dirty="0" smtClean="0"/>
              <a:t>, is an ancient temple in the center of Athens. Its construction began in the sixth century BC, but was not completed until the reign of Emperor Hadrian (2nd century AD). In Hellenistic and Roman times it was the largest temple in Greece. Its length is 96 meters and its eastern and western facades are 40 meters. It was a monumental and truly impressive temple of Zeus, king of the gods. He had 104 17-meter Corinthian columns, but only 15 of them remained standing until today, the 16th column fell to the ground during a storm in 1852, and is there still. Most likely, the temple was destroyed in the Middle Ages as a result of the earthquake, as well as dismantled for building materials. Today the temple, along with the surrounding ruins of other ancient structures, is a historical landmark, protected by the Ministry of Internal Affairs of Greece.</a:t>
            </a:r>
            <a:endParaRPr lang="ru-RU" b="1" dirty="0"/>
          </a:p>
        </p:txBody>
      </p:sp>
    </p:spTree>
  </p:cSld>
  <p:clrMapOvr>
    <a:masterClrMapping/>
  </p:clrMapOvr>
  <p:transition spd="slow" advTm="12000">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332656"/>
            <a:ext cx="7272808" cy="1656184"/>
          </a:xfrm>
        </p:spPr>
        <p:txBody>
          <a:bodyPr>
            <a:normAutofit/>
          </a:bodyPr>
          <a:lstStyle/>
          <a:p>
            <a:r>
              <a:rPr lang="ru-RU" sz="2400" dirty="0"/>
              <a:t>Старый город и новые Афины разделяет Арка </a:t>
            </a:r>
            <a:r>
              <a:rPr lang="ru-RU" sz="2400" dirty="0" err="1"/>
              <a:t>Адриана</a:t>
            </a:r>
            <a:r>
              <a:rPr lang="ru-RU" sz="2400" dirty="0"/>
              <a:t>, построенная во II в. до </a:t>
            </a:r>
            <a:r>
              <a:rPr lang="ru-RU" sz="2400" dirty="0" smtClean="0"/>
              <a:t>н.э</a:t>
            </a:r>
            <a:r>
              <a:rPr lang="en-US" sz="2400" dirty="0" smtClean="0"/>
              <a:t/>
            </a:r>
            <a:br>
              <a:rPr lang="en-US" sz="2400" dirty="0" smtClean="0"/>
            </a:br>
            <a:r>
              <a:rPr lang="en-US" sz="2400" b="1" dirty="0" smtClean="0"/>
              <a:t>The old town and the new shares Hadrian's Arch Athens, built in II. BC</a:t>
            </a:r>
            <a:endParaRPr lang="ru-RU" sz="2400" b="1" dirty="0"/>
          </a:p>
        </p:txBody>
      </p:sp>
      <p:pic>
        <p:nvPicPr>
          <p:cNvPr id="7" name="Содержимое 6" descr="adrian_arch.jpg"/>
          <p:cNvPicPr>
            <a:picLocks noGrp="1" noChangeAspect="1"/>
          </p:cNvPicPr>
          <p:nvPr>
            <p:ph sz="half" idx="2"/>
          </p:nvPr>
        </p:nvPicPr>
        <p:blipFill>
          <a:blip r:embed="rId2" cstate="print"/>
          <a:stretch>
            <a:fillRect/>
          </a:stretch>
        </p:blipFill>
        <p:spPr>
          <a:xfrm>
            <a:off x="933822" y="2174875"/>
            <a:ext cx="3086944" cy="3951288"/>
          </a:xfrm>
        </p:spPr>
      </p:pic>
    </p:spTree>
  </p:cSld>
  <p:clrMapOvr>
    <a:masterClrMapping/>
  </p:clrMapOvr>
  <p:transition spd="slow" advTm="12000">
    <p:comb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563662"/>
          </a:xfrm>
        </p:spPr>
        <p:txBody>
          <a:bodyPr>
            <a:normAutofit fontScale="90000"/>
          </a:bodyPr>
          <a:lstStyle/>
          <a:p>
            <a:r>
              <a:rPr lang="en-US" dirty="0" smtClean="0"/>
              <a:t>  </a:t>
            </a:r>
            <a:r>
              <a:rPr lang="ru-RU" dirty="0" smtClean="0"/>
              <a:t>Стадион </a:t>
            </a:r>
            <a:r>
              <a:rPr lang="ru-RU" dirty="0" err="1" smtClean="0"/>
              <a:t>Панатинаикос</a:t>
            </a:r>
            <a:r>
              <a:rPr lang="en-US" dirty="0" smtClean="0"/>
              <a:t/>
            </a:r>
            <a:br>
              <a:rPr lang="en-US" dirty="0" smtClean="0"/>
            </a:br>
            <a:r>
              <a:rPr lang="en-US" dirty="0" smtClean="0"/>
              <a:t>   </a:t>
            </a:r>
            <a:r>
              <a:rPr lang="en-US" dirty="0" err="1" smtClean="0"/>
              <a:t>Panathinaikos</a:t>
            </a:r>
            <a:r>
              <a:rPr lang="en-US" dirty="0" smtClean="0"/>
              <a:t> Stadium</a:t>
            </a:r>
            <a:endParaRPr lang="ru-RU" dirty="0"/>
          </a:p>
        </p:txBody>
      </p:sp>
      <p:pic>
        <p:nvPicPr>
          <p:cNvPr id="5" name="Содержимое 4" descr="1896-002-02.jpg"/>
          <p:cNvPicPr>
            <a:picLocks noGrp="1" noChangeAspect="1"/>
          </p:cNvPicPr>
          <p:nvPr>
            <p:ph idx="1"/>
          </p:nvPr>
        </p:nvPicPr>
        <p:blipFill>
          <a:blip r:embed="rId2" cstate="print"/>
          <a:stretch>
            <a:fillRect/>
          </a:stretch>
        </p:blipFill>
        <p:spPr>
          <a:xfrm>
            <a:off x="3779912" y="188641"/>
            <a:ext cx="4896544" cy="3096344"/>
          </a:xfrm>
        </p:spPr>
      </p:pic>
      <p:sp>
        <p:nvSpPr>
          <p:cNvPr id="4" name="Текст 3"/>
          <p:cNvSpPr>
            <a:spLocks noGrp="1"/>
          </p:cNvSpPr>
          <p:nvPr>
            <p:ph type="body" sz="half" idx="2"/>
          </p:nvPr>
        </p:nvSpPr>
        <p:spPr>
          <a:xfrm>
            <a:off x="395536" y="836712"/>
            <a:ext cx="3168352" cy="5832648"/>
          </a:xfrm>
        </p:spPr>
        <p:txBody>
          <a:bodyPr>
            <a:normAutofit/>
          </a:bodyPr>
          <a:lstStyle/>
          <a:p>
            <a:r>
              <a:rPr lang="ru-RU" sz="1200" dirty="0" smtClean="0"/>
              <a:t>(</a:t>
            </a:r>
            <a:r>
              <a:rPr lang="ru-RU" sz="1200" dirty="0" smtClean="0">
                <a:hlinkClick r:id="rId3" tooltip="Греческий язык"/>
              </a:rPr>
              <a:t>греч.</a:t>
            </a:r>
            <a:r>
              <a:rPr lang="ru-RU" sz="1200" dirty="0" smtClean="0"/>
              <a:t> </a:t>
            </a:r>
            <a:r>
              <a:rPr lang="ru-RU" sz="1200" dirty="0" err="1" smtClean="0"/>
              <a:t>Παναθηναϊκό στάδιο, </a:t>
            </a:r>
            <a:r>
              <a:rPr lang="ru-RU" sz="1200" dirty="0" smtClean="0"/>
              <a:t>или </a:t>
            </a:r>
            <a:r>
              <a:rPr lang="ru-RU" sz="1200" dirty="0" smtClean="0">
                <a:hlinkClick r:id="rId3" tooltip="Греческий язык"/>
              </a:rPr>
              <a:t>греч.</a:t>
            </a:r>
            <a:r>
              <a:rPr lang="ru-RU" sz="1200" dirty="0" smtClean="0"/>
              <a:t> </a:t>
            </a:r>
            <a:r>
              <a:rPr lang="ru-RU" sz="1200" dirty="0" err="1" smtClean="0"/>
              <a:t>Καλλιμάρμαρο </a:t>
            </a:r>
            <a:r>
              <a:rPr lang="ru-RU" sz="1200" dirty="0" smtClean="0"/>
              <a:t>— дословно </a:t>
            </a:r>
            <a:r>
              <a:rPr lang="ru-RU" sz="1200" i="1" dirty="0" smtClean="0"/>
              <a:t>«прекрасный мраморный»</a:t>
            </a:r>
            <a:r>
              <a:rPr lang="ru-RU" sz="1200" dirty="0" smtClean="0"/>
              <a:t>) — уникальный стадион в Афинах, единственный в мире, построенный из белого  мрамора. На нём по инициативе </a:t>
            </a:r>
            <a:r>
              <a:rPr lang="ru-RU" sz="1200" dirty="0" err="1" smtClean="0">
                <a:hlinkClick r:id="rId4" tooltip="Заппас, Евангелис"/>
              </a:rPr>
              <a:t>Евангелиса</a:t>
            </a:r>
            <a:r>
              <a:rPr lang="ru-RU" sz="1200" dirty="0" smtClean="0">
                <a:hlinkClick r:id="rId4" tooltip="Заппас, Евангелис"/>
              </a:rPr>
              <a:t> </a:t>
            </a:r>
            <a:r>
              <a:rPr lang="ru-RU" sz="1200" dirty="0" err="1" smtClean="0">
                <a:hlinkClick r:id="rId4" tooltip="Заппас, Евангелис"/>
              </a:rPr>
              <a:t>Заппаса</a:t>
            </a:r>
            <a:r>
              <a:rPr lang="ru-RU" sz="1200" dirty="0" smtClean="0"/>
              <a:t> в </a:t>
            </a:r>
            <a:r>
              <a:rPr lang="ru-RU" sz="1200" dirty="0" smtClean="0">
                <a:hlinkClick r:id="rId5" tooltip="1896 год"/>
              </a:rPr>
              <a:t>1896 году</a:t>
            </a:r>
            <a:r>
              <a:rPr lang="ru-RU" sz="1200" dirty="0" smtClean="0"/>
              <a:t> были проведены первые в современной истории </a:t>
            </a:r>
            <a:r>
              <a:rPr lang="ru-RU" sz="1200" dirty="0" smtClean="0">
                <a:hlinkClick r:id="rId6" tooltip="Летние Олимпийские игры 1896"/>
              </a:rPr>
              <a:t>Олимпийские </a:t>
            </a:r>
            <a:r>
              <a:rPr lang="ru-RU" sz="1200" dirty="0" err="1" smtClean="0">
                <a:hlinkClick r:id="rId6" tooltip="Летние Олимпийские игры 1896"/>
              </a:rPr>
              <a:t>игры</a:t>
            </a:r>
            <a:r>
              <a:rPr lang="ru-RU" sz="1200" dirty="0" err="1" smtClean="0"/>
              <a:t>.В</a:t>
            </a:r>
            <a:r>
              <a:rPr lang="ru-RU" sz="1200" dirty="0" smtClean="0"/>
              <a:t> древние времена стадион был местом проведения </a:t>
            </a:r>
            <a:r>
              <a:rPr lang="ru-RU" sz="1200" dirty="0" err="1" smtClean="0">
                <a:hlinkClick r:id="rId7" tooltip="Панафинейские игры"/>
              </a:rPr>
              <a:t>Панафинейских</a:t>
            </a:r>
            <a:r>
              <a:rPr lang="ru-RU" sz="1200" dirty="0" smtClean="0">
                <a:hlinkClick r:id="rId7" tooltip="Панафинейские игры"/>
              </a:rPr>
              <a:t> игр</a:t>
            </a:r>
            <a:r>
              <a:rPr lang="ru-RU" sz="1200" dirty="0" smtClean="0"/>
              <a:t>, посвящаемых покровительнице города богине Афине.</a:t>
            </a:r>
          </a:p>
          <a:p>
            <a:r>
              <a:rPr lang="ru-RU" sz="1200" dirty="0" smtClean="0"/>
              <a:t>В 2004 году стадион стал одной из спортивных арен </a:t>
            </a:r>
            <a:r>
              <a:rPr lang="ru-RU" sz="1200" dirty="0" smtClean="0">
                <a:hlinkClick r:id="rId8" tooltip="Летние Олимпийские игры 2004"/>
              </a:rPr>
              <a:t>Афинской Олимпиады</a:t>
            </a:r>
            <a:r>
              <a:rPr lang="ru-RU" sz="1200" dirty="0" smtClean="0"/>
              <a:t>. Он был местом проведения соревнований по стрельбе из лука.</a:t>
            </a:r>
            <a:endParaRPr lang="en-US" sz="1200" dirty="0" smtClean="0"/>
          </a:p>
          <a:p>
            <a:r>
              <a:rPr lang="en-US" sz="1200" b="1" dirty="0" smtClean="0"/>
              <a:t>(Gk. </a:t>
            </a:r>
            <a:r>
              <a:rPr lang="en-US" sz="1200" b="1" dirty="0" err="1" smtClean="0"/>
              <a:t>Παναθηναϊκό</a:t>
            </a:r>
            <a:r>
              <a:rPr lang="en-US" sz="1200" b="1" dirty="0" smtClean="0"/>
              <a:t> </a:t>
            </a:r>
            <a:r>
              <a:rPr lang="en-US" sz="1200" b="1" dirty="0" err="1" smtClean="0"/>
              <a:t>στάδιο</a:t>
            </a:r>
            <a:r>
              <a:rPr lang="en-US" sz="1200" b="1" dirty="0" smtClean="0"/>
              <a:t>, or Greek. </a:t>
            </a:r>
            <a:r>
              <a:rPr lang="en-US" sz="1200" b="1" dirty="0" err="1" smtClean="0"/>
              <a:t>Καλλιμάρμαρο</a:t>
            </a:r>
            <a:r>
              <a:rPr lang="en-US" sz="1200" b="1" dirty="0" smtClean="0"/>
              <a:t> - literally "beautiful marble") - a unique stadium in Athens, the only one in the world, built of white marble. On it on the initiative </a:t>
            </a:r>
            <a:r>
              <a:rPr lang="en-US" sz="1200" b="1" dirty="0" err="1" smtClean="0"/>
              <a:t>Evangelisa</a:t>
            </a:r>
            <a:r>
              <a:rPr lang="en-US" sz="1200" b="1" dirty="0" smtClean="0"/>
              <a:t> </a:t>
            </a:r>
            <a:r>
              <a:rPr lang="en-US" sz="1200" b="1" dirty="0" err="1" smtClean="0"/>
              <a:t>Zappasa</a:t>
            </a:r>
            <a:r>
              <a:rPr lang="en-US" sz="1200" b="1" dirty="0" smtClean="0"/>
              <a:t> in 1896 conducted the first in the modern history of the Olympic Games. In ancient times, the stadium was the venue for the </a:t>
            </a:r>
            <a:r>
              <a:rPr lang="en-US" sz="1200" b="1" dirty="0" err="1" smtClean="0"/>
              <a:t>Panathenaic</a:t>
            </a:r>
            <a:r>
              <a:rPr lang="en-US" sz="1200" b="1" dirty="0" smtClean="0"/>
              <a:t> Games, the city initiates patron goddess Athena. In 2004, the stadium was one of the arenas of the Athens Olympics. It was the venue of the competition in archery.</a:t>
            </a:r>
            <a:endParaRPr lang="ru-RU" sz="1200" b="1" dirty="0" smtClean="0"/>
          </a:p>
          <a:p>
            <a:endParaRPr lang="ru-RU" dirty="0"/>
          </a:p>
        </p:txBody>
      </p:sp>
      <p:pic>
        <p:nvPicPr>
          <p:cNvPr id="6" name="Рисунок 5" descr="stadion-panatinaikos.jpg"/>
          <p:cNvPicPr>
            <a:picLocks noChangeAspect="1"/>
          </p:cNvPicPr>
          <p:nvPr/>
        </p:nvPicPr>
        <p:blipFill>
          <a:blip r:embed="rId9" cstate="print"/>
          <a:stretch>
            <a:fillRect/>
          </a:stretch>
        </p:blipFill>
        <p:spPr>
          <a:xfrm>
            <a:off x="3766486" y="3429000"/>
            <a:ext cx="4909969" cy="3168352"/>
          </a:xfrm>
          <a:prstGeom prst="rect">
            <a:avLst/>
          </a:prstGeom>
        </p:spPr>
      </p:pic>
    </p:spTree>
  </p:cSld>
  <p:clrMapOvr>
    <a:masterClrMapping/>
  </p:clrMapOvr>
  <p:transition spd="slow" advTm="12000">
    <p:strips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Xy4_GUkCQ5A.jpg"/>
          <p:cNvPicPr>
            <a:picLocks noChangeAspect="1"/>
          </p:cNvPicPr>
          <p:nvPr/>
        </p:nvPicPr>
        <p:blipFill>
          <a:blip r:embed="rId2" cstate="print"/>
          <a:stretch>
            <a:fillRect/>
          </a:stretch>
        </p:blipFill>
        <p:spPr>
          <a:xfrm>
            <a:off x="742950" y="404664"/>
            <a:ext cx="7861498" cy="6264696"/>
          </a:xfrm>
          <a:prstGeom prst="rect">
            <a:avLst/>
          </a:prstGeom>
        </p:spPr>
      </p:pic>
    </p:spTree>
  </p:cSld>
  <p:clrMapOvr>
    <a:masterClrMapping/>
  </p:clrMapOvr>
  <p:transition spd="slow" advTm="12000">
    <p:push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Здание </a:t>
            </a:r>
            <a:r>
              <a:rPr lang="ru-RU" dirty="0"/>
              <a:t>Парламента </a:t>
            </a:r>
            <a:r>
              <a:rPr lang="ru-RU" dirty="0" smtClean="0"/>
              <a:t>Греции</a:t>
            </a:r>
            <a:r>
              <a:rPr lang="en-US" dirty="0" smtClean="0"/>
              <a:t/>
            </a:r>
            <a:br>
              <a:rPr lang="en-US" dirty="0" smtClean="0"/>
            </a:br>
            <a:r>
              <a:rPr lang="en-US" dirty="0" smtClean="0"/>
              <a:t>The building of the Greek Parliament</a:t>
            </a:r>
            <a:endParaRPr lang="ru-RU" dirty="0"/>
          </a:p>
        </p:txBody>
      </p:sp>
      <p:pic>
        <p:nvPicPr>
          <p:cNvPr id="3" name="Рисунок 2" descr="15288_603x354.jpg"/>
          <p:cNvPicPr>
            <a:picLocks noChangeAspect="1"/>
          </p:cNvPicPr>
          <p:nvPr/>
        </p:nvPicPr>
        <p:blipFill>
          <a:blip r:embed="rId2" cstate="print"/>
          <a:stretch>
            <a:fillRect/>
          </a:stretch>
        </p:blipFill>
        <p:spPr>
          <a:xfrm>
            <a:off x="646954" y="1743074"/>
            <a:ext cx="7991468" cy="4278214"/>
          </a:xfrm>
          <a:prstGeom prst="rect">
            <a:avLst/>
          </a:prstGeom>
        </p:spPr>
      </p:pic>
    </p:spTree>
  </p:cSld>
  <p:clrMapOvr>
    <a:masterClrMapping/>
  </p:clrMapOvr>
  <p:transition spd="slow" advTm="12000">
    <p:checke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3008313" cy="563662"/>
          </a:xfrm>
        </p:spPr>
        <p:txBody>
          <a:bodyPr/>
          <a:lstStyle/>
          <a:p>
            <a:r>
              <a:rPr lang="ru-RU" dirty="0" smtClean="0"/>
              <a:t>             Туризм</a:t>
            </a:r>
            <a:endParaRPr lang="ru-RU" dirty="0"/>
          </a:p>
        </p:txBody>
      </p:sp>
      <p:pic>
        <p:nvPicPr>
          <p:cNvPr id="5" name="Содержимое 4" descr="скачанные файлы.jpg"/>
          <p:cNvPicPr>
            <a:picLocks noGrp="1" noChangeAspect="1"/>
          </p:cNvPicPr>
          <p:nvPr>
            <p:ph idx="1"/>
          </p:nvPr>
        </p:nvPicPr>
        <p:blipFill>
          <a:blip r:embed="rId2" cstate="print"/>
          <a:stretch>
            <a:fillRect/>
          </a:stretch>
        </p:blipFill>
        <p:spPr>
          <a:xfrm>
            <a:off x="3909357" y="404664"/>
            <a:ext cx="4592249" cy="2808311"/>
          </a:xfrm>
        </p:spPr>
      </p:pic>
      <p:sp>
        <p:nvSpPr>
          <p:cNvPr id="4" name="Текст 3"/>
          <p:cNvSpPr>
            <a:spLocks noGrp="1"/>
          </p:cNvSpPr>
          <p:nvPr>
            <p:ph type="body" sz="half" idx="2"/>
          </p:nvPr>
        </p:nvSpPr>
        <p:spPr>
          <a:xfrm>
            <a:off x="395536" y="836712"/>
            <a:ext cx="3096344" cy="5760640"/>
          </a:xfrm>
        </p:spPr>
        <p:txBody>
          <a:bodyPr>
            <a:noAutofit/>
          </a:bodyPr>
          <a:lstStyle/>
          <a:p>
            <a:r>
              <a:rPr lang="ru-RU" sz="1800" dirty="0"/>
              <a:t>Значительная доля доходов Греции поступает от сферы туризма; именно на </a:t>
            </a:r>
            <a:r>
              <a:rPr lang="ru-RU" sz="1800" dirty="0" smtClean="0"/>
              <a:t>неё, </a:t>
            </a:r>
            <a:r>
              <a:rPr lang="ru-RU" sz="1800" dirty="0"/>
              <a:t>приходится 15 % ВВП </a:t>
            </a:r>
            <a:r>
              <a:rPr lang="ru-RU" sz="1800" dirty="0" smtClean="0"/>
              <a:t>страны. В</a:t>
            </a:r>
            <a:r>
              <a:rPr lang="ru-RU" sz="1800" dirty="0"/>
              <a:t> 2008 году Греция приняла 17,5 </a:t>
            </a:r>
            <a:r>
              <a:rPr lang="ru-RU" sz="1800" dirty="0" err="1"/>
              <a:t>млн</a:t>
            </a:r>
            <a:r>
              <a:rPr lang="ru-RU" sz="1800" dirty="0"/>
              <a:t> </a:t>
            </a:r>
            <a:r>
              <a:rPr lang="ru-RU" sz="1800" dirty="0" smtClean="0"/>
              <a:t>туристов. </a:t>
            </a:r>
            <a:r>
              <a:rPr lang="ru-RU" sz="1800" dirty="0"/>
              <a:t>В 2014 году это число выросло до 22 </a:t>
            </a:r>
            <a:r>
              <a:rPr lang="ru-RU" sz="1800" dirty="0" err="1"/>
              <a:t>млн</a:t>
            </a:r>
            <a:r>
              <a:rPr lang="ru-RU" sz="1800" dirty="0"/>
              <a:t> человек. Больше всего любят отдыхать в Греции туристы из Германии и Великобритании – в 2014 году из этих стран приехали 2,46 </a:t>
            </a:r>
            <a:r>
              <a:rPr lang="ru-RU" sz="1800" dirty="0" err="1"/>
              <a:t>млн</a:t>
            </a:r>
            <a:r>
              <a:rPr lang="ru-RU" sz="1800" dirty="0"/>
              <a:t> и 2,09 </a:t>
            </a:r>
            <a:r>
              <a:rPr lang="ru-RU" sz="1800" dirty="0" err="1"/>
              <a:t>млн</a:t>
            </a:r>
            <a:r>
              <a:rPr lang="ru-RU" sz="1800" dirty="0"/>
              <a:t> человек соответственно</a:t>
            </a:r>
            <a:r>
              <a:rPr lang="ru-RU" sz="1800" dirty="0" smtClean="0"/>
              <a:t>.</a:t>
            </a:r>
          </a:p>
          <a:p>
            <a:r>
              <a:rPr lang="ru-RU" sz="1800" dirty="0" smtClean="0"/>
              <a:t>Греция</a:t>
            </a:r>
            <a:r>
              <a:rPr lang="ru-RU" sz="1800" dirty="0"/>
              <a:t> привлекает иностранных гостей своей богатой историей и традициями с давних времен.</a:t>
            </a:r>
          </a:p>
        </p:txBody>
      </p:sp>
      <p:pic>
        <p:nvPicPr>
          <p:cNvPr id="6" name="Рисунок 5" descr="pic_5fc8aceb653bb9ee4183ba38f5561649.jpg"/>
          <p:cNvPicPr>
            <a:picLocks noChangeAspect="1"/>
          </p:cNvPicPr>
          <p:nvPr/>
        </p:nvPicPr>
        <p:blipFill>
          <a:blip r:embed="rId3" cstate="print"/>
          <a:stretch>
            <a:fillRect/>
          </a:stretch>
        </p:blipFill>
        <p:spPr>
          <a:xfrm>
            <a:off x="3923928" y="3501008"/>
            <a:ext cx="4464496" cy="2880320"/>
          </a:xfrm>
          <a:prstGeom prst="rect">
            <a:avLst/>
          </a:prstGeom>
        </p:spPr>
      </p:pic>
    </p:spTree>
  </p:cSld>
  <p:clrMapOvr>
    <a:masterClrMapping/>
  </p:clrMapOvr>
  <p:transition spd="slow" advTm="12000">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491654"/>
          </a:xfrm>
        </p:spPr>
        <p:txBody>
          <a:bodyPr/>
          <a:lstStyle/>
          <a:p>
            <a:r>
              <a:rPr lang="en-US" dirty="0" smtClean="0"/>
              <a:t>               Tourism</a:t>
            </a:r>
            <a:endParaRPr lang="ru-RU" dirty="0"/>
          </a:p>
        </p:txBody>
      </p:sp>
      <p:pic>
        <p:nvPicPr>
          <p:cNvPr id="5" name="Содержимое 4" descr="128_turizm-v-grecii.jpg"/>
          <p:cNvPicPr>
            <a:picLocks noGrp="1" noChangeAspect="1"/>
          </p:cNvPicPr>
          <p:nvPr>
            <p:ph idx="1"/>
          </p:nvPr>
        </p:nvPicPr>
        <p:blipFill>
          <a:blip r:embed="rId2" cstate="print"/>
          <a:stretch>
            <a:fillRect/>
          </a:stretch>
        </p:blipFill>
        <p:spPr>
          <a:xfrm>
            <a:off x="3575050" y="1495690"/>
            <a:ext cx="5111750" cy="3407833"/>
          </a:xfrm>
        </p:spPr>
      </p:pic>
      <p:sp>
        <p:nvSpPr>
          <p:cNvPr id="4" name="Текст 3"/>
          <p:cNvSpPr>
            <a:spLocks noGrp="1"/>
          </p:cNvSpPr>
          <p:nvPr>
            <p:ph type="body" sz="half" idx="2"/>
          </p:nvPr>
        </p:nvSpPr>
        <p:spPr>
          <a:xfrm>
            <a:off x="457200" y="908720"/>
            <a:ext cx="3008313" cy="5217443"/>
          </a:xfrm>
        </p:spPr>
        <p:txBody>
          <a:bodyPr/>
          <a:lstStyle/>
          <a:p>
            <a:r>
              <a:rPr lang="en-US" sz="1800" dirty="0" smtClean="0"/>
              <a:t>A large proportion of revenue comes from the Greek tourism industry; It was on her account for 15% of GDP. In 2008, Greece has 17.5 million tourists. In 2014, this number increased to 22 million. Most like to relax in Greece, tourists from Germany and the UK - in 2014 from these countries came to 2.46 million and 2.09 million, respectively. Greece attracts foreign visitors with its rich history and traditions since ancient times</a:t>
            </a:r>
            <a:r>
              <a:rPr lang="en-US" dirty="0" smtClean="0"/>
              <a:t>.</a:t>
            </a:r>
            <a:endParaRPr lang="ru-RU" dirty="0"/>
          </a:p>
        </p:txBody>
      </p:sp>
    </p:spTree>
  </p:cSld>
  <p:clrMapOvr>
    <a:masterClrMapping/>
  </p:clrMapOvr>
  <p:transition spd="slow" advTm="12000">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920880" cy="864096"/>
          </a:xfrm>
        </p:spPr>
        <p:txBody>
          <a:bodyPr>
            <a:normAutofit fontScale="90000"/>
          </a:bodyPr>
          <a:lstStyle/>
          <a:p>
            <a:r>
              <a:rPr lang="ru-RU" dirty="0"/>
              <a:t>Популярные </a:t>
            </a:r>
            <a:r>
              <a:rPr lang="ru-RU" dirty="0" smtClean="0"/>
              <a:t>города</a:t>
            </a:r>
            <a:r>
              <a:rPr lang="en-US" dirty="0" smtClean="0"/>
              <a:t/>
            </a:r>
            <a:br>
              <a:rPr lang="en-US" dirty="0" smtClean="0"/>
            </a:br>
            <a:r>
              <a:rPr lang="en-US" dirty="0" smtClean="0"/>
              <a:t> Popular cities </a:t>
            </a:r>
            <a:r>
              <a:rPr lang="ru-RU" dirty="0"/>
              <a:t/>
            </a:r>
            <a:br>
              <a:rPr lang="ru-RU" dirty="0"/>
            </a:br>
            <a:endParaRPr lang="ru-RU" dirty="0"/>
          </a:p>
        </p:txBody>
      </p:sp>
      <p:sp>
        <p:nvSpPr>
          <p:cNvPr id="3" name="Текст 2"/>
          <p:cNvSpPr>
            <a:spLocks noGrp="1"/>
          </p:cNvSpPr>
          <p:nvPr>
            <p:ph type="body" idx="1"/>
          </p:nvPr>
        </p:nvSpPr>
        <p:spPr>
          <a:xfrm>
            <a:off x="611560" y="1124744"/>
            <a:ext cx="4040188" cy="504056"/>
          </a:xfrm>
        </p:spPr>
        <p:txBody>
          <a:bodyPr/>
          <a:lstStyle/>
          <a:p>
            <a:r>
              <a:rPr lang="ru-RU" dirty="0" smtClean="0"/>
              <a:t>               Афины</a:t>
            </a:r>
            <a:endParaRPr lang="ru-RU" dirty="0"/>
          </a:p>
        </p:txBody>
      </p:sp>
      <p:pic>
        <p:nvPicPr>
          <p:cNvPr id="7" name="Содержимое 6" descr="69_1.jpg"/>
          <p:cNvPicPr>
            <a:picLocks noGrp="1" noChangeAspect="1"/>
          </p:cNvPicPr>
          <p:nvPr>
            <p:ph sz="half" idx="2"/>
          </p:nvPr>
        </p:nvPicPr>
        <p:blipFill>
          <a:blip r:embed="rId2" cstate="print"/>
          <a:stretch>
            <a:fillRect/>
          </a:stretch>
        </p:blipFill>
        <p:spPr>
          <a:xfrm>
            <a:off x="468313" y="2297781"/>
            <a:ext cx="4040187" cy="2902201"/>
          </a:xfrm>
        </p:spPr>
      </p:pic>
      <p:sp>
        <p:nvSpPr>
          <p:cNvPr id="5" name="Текст 4"/>
          <p:cNvSpPr>
            <a:spLocks noGrp="1"/>
          </p:cNvSpPr>
          <p:nvPr>
            <p:ph type="body" sz="quarter" idx="3"/>
          </p:nvPr>
        </p:nvSpPr>
        <p:spPr>
          <a:xfrm>
            <a:off x="4860032" y="980728"/>
            <a:ext cx="4041775" cy="639762"/>
          </a:xfrm>
        </p:spPr>
        <p:txBody>
          <a:bodyPr/>
          <a:lstStyle/>
          <a:p>
            <a:r>
              <a:rPr lang="ru-RU" dirty="0" smtClean="0"/>
              <a:t>                  Ия</a:t>
            </a:r>
            <a:endParaRPr lang="ru-RU" dirty="0"/>
          </a:p>
        </p:txBody>
      </p:sp>
      <p:pic>
        <p:nvPicPr>
          <p:cNvPr id="8" name="Содержимое 7" descr="santorini_n1.jpg"/>
          <p:cNvPicPr>
            <a:picLocks noGrp="1" noChangeAspect="1"/>
          </p:cNvPicPr>
          <p:nvPr>
            <p:ph sz="quarter" idx="4"/>
          </p:nvPr>
        </p:nvPicPr>
        <p:blipFill>
          <a:blip r:embed="rId3" cstate="print"/>
          <a:stretch>
            <a:fillRect/>
          </a:stretch>
        </p:blipFill>
        <p:spPr>
          <a:xfrm>
            <a:off x="4643438" y="2323033"/>
            <a:ext cx="4041775" cy="2851697"/>
          </a:xfrm>
        </p:spPr>
      </p:pic>
    </p:spTree>
  </p:cSld>
  <p:clrMapOvr>
    <a:masterClrMapping/>
  </p:clrMapOvr>
  <p:transition spd="slow" advTm="12000">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23528" y="404664"/>
            <a:ext cx="4040188" cy="639762"/>
          </a:xfrm>
        </p:spPr>
        <p:txBody>
          <a:bodyPr/>
          <a:lstStyle/>
          <a:p>
            <a:r>
              <a:rPr lang="ru-RU" dirty="0" smtClean="0"/>
              <a:t>                   Хора</a:t>
            </a:r>
            <a:endParaRPr lang="ru-RU" dirty="0"/>
          </a:p>
        </p:txBody>
      </p:sp>
      <p:pic>
        <p:nvPicPr>
          <p:cNvPr id="7" name="Содержимое 6" descr="2773_Naxos-Chora-Capital-Of-Naxos.jpg"/>
          <p:cNvPicPr>
            <a:picLocks noGrp="1" noChangeAspect="1"/>
          </p:cNvPicPr>
          <p:nvPr>
            <p:ph sz="half" idx="2"/>
          </p:nvPr>
        </p:nvPicPr>
        <p:blipFill>
          <a:blip r:embed="rId2" cstate="print"/>
          <a:stretch>
            <a:fillRect/>
          </a:stretch>
        </p:blipFill>
        <p:spPr>
          <a:xfrm>
            <a:off x="251520" y="1772816"/>
            <a:ext cx="4248472" cy="3312368"/>
          </a:xfrm>
        </p:spPr>
      </p:pic>
      <p:sp>
        <p:nvSpPr>
          <p:cNvPr id="5" name="Текст 4"/>
          <p:cNvSpPr>
            <a:spLocks noGrp="1"/>
          </p:cNvSpPr>
          <p:nvPr>
            <p:ph type="body" sz="quarter" idx="3"/>
          </p:nvPr>
        </p:nvSpPr>
        <p:spPr>
          <a:xfrm>
            <a:off x="4644008" y="404664"/>
            <a:ext cx="4041775" cy="639762"/>
          </a:xfrm>
        </p:spPr>
        <p:txBody>
          <a:bodyPr/>
          <a:lstStyle/>
          <a:p>
            <a:r>
              <a:rPr lang="ru-RU" dirty="0" smtClean="0"/>
              <a:t>                  Родос</a:t>
            </a:r>
            <a:endParaRPr lang="ru-RU" dirty="0"/>
          </a:p>
        </p:txBody>
      </p:sp>
      <p:pic>
        <p:nvPicPr>
          <p:cNvPr id="8" name="Содержимое 7" descr="62-1.jpg"/>
          <p:cNvPicPr>
            <a:picLocks noGrp="1" noChangeAspect="1"/>
          </p:cNvPicPr>
          <p:nvPr>
            <p:ph sz="quarter" idx="4"/>
          </p:nvPr>
        </p:nvPicPr>
        <p:blipFill>
          <a:blip r:embed="rId3" cstate="print"/>
          <a:stretch>
            <a:fillRect/>
          </a:stretch>
        </p:blipFill>
        <p:spPr>
          <a:xfrm>
            <a:off x="4643438" y="1772817"/>
            <a:ext cx="4041775" cy="3312367"/>
          </a:xfrm>
        </p:spPr>
      </p:pic>
    </p:spTree>
  </p:cSld>
  <p:clrMapOvr>
    <a:masterClrMapping/>
  </p:clrMapOvr>
  <p:transition spd="slow" advTm="12000">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67544" y="260648"/>
            <a:ext cx="4040188" cy="639762"/>
          </a:xfrm>
        </p:spPr>
        <p:txBody>
          <a:bodyPr/>
          <a:lstStyle/>
          <a:p>
            <a:r>
              <a:rPr lang="ru-RU" dirty="0" smtClean="0"/>
              <a:t>            Ираклион</a:t>
            </a:r>
            <a:endParaRPr lang="ru-RU" dirty="0"/>
          </a:p>
        </p:txBody>
      </p:sp>
      <p:pic>
        <p:nvPicPr>
          <p:cNvPr id="7" name="Содержимое 6" descr="iraklion.jpg"/>
          <p:cNvPicPr>
            <a:picLocks noGrp="1" noChangeAspect="1"/>
          </p:cNvPicPr>
          <p:nvPr>
            <p:ph sz="half" idx="2"/>
          </p:nvPr>
        </p:nvPicPr>
        <p:blipFill>
          <a:blip r:embed="rId2" cstate="print"/>
          <a:stretch>
            <a:fillRect/>
          </a:stretch>
        </p:blipFill>
        <p:spPr>
          <a:xfrm>
            <a:off x="323529" y="1773028"/>
            <a:ext cx="4184972" cy="3096132"/>
          </a:xfrm>
        </p:spPr>
      </p:pic>
      <p:sp>
        <p:nvSpPr>
          <p:cNvPr id="5" name="Текст 4"/>
          <p:cNvSpPr>
            <a:spLocks noGrp="1"/>
          </p:cNvSpPr>
          <p:nvPr>
            <p:ph type="body" sz="quarter" idx="3"/>
          </p:nvPr>
        </p:nvSpPr>
        <p:spPr>
          <a:xfrm>
            <a:off x="4644008" y="260648"/>
            <a:ext cx="4041775" cy="639762"/>
          </a:xfrm>
        </p:spPr>
        <p:txBody>
          <a:bodyPr/>
          <a:lstStyle/>
          <a:p>
            <a:r>
              <a:rPr lang="ru-RU" dirty="0" smtClean="0"/>
              <a:t>               Салоники</a:t>
            </a:r>
            <a:endParaRPr lang="ru-RU" dirty="0"/>
          </a:p>
        </p:txBody>
      </p:sp>
      <p:pic>
        <p:nvPicPr>
          <p:cNvPr id="8" name="Содержимое 7" descr="saloniki.jpg"/>
          <p:cNvPicPr>
            <a:picLocks noGrp="1" noChangeAspect="1"/>
          </p:cNvPicPr>
          <p:nvPr>
            <p:ph sz="quarter" idx="4"/>
          </p:nvPr>
        </p:nvPicPr>
        <p:blipFill>
          <a:blip r:embed="rId3" cstate="print"/>
          <a:stretch>
            <a:fillRect/>
          </a:stretch>
        </p:blipFill>
        <p:spPr>
          <a:xfrm>
            <a:off x="4643438" y="1780288"/>
            <a:ext cx="4041775" cy="3088872"/>
          </a:xfrm>
        </p:spPr>
      </p:pic>
    </p:spTree>
  </p:cSld>
  <p:clrMapOvr>
    <a:masterClrMapping/>
  </p:clrMapOvr>
  <p:transition spd="slow" advTm="12000">
    <p:blinds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54963d4ec764e38d73417a4971f18ad1ff9d78"/>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351</TotalTime>
  <Words>1449</Words>
  <Application>Microsoft Office PowerPoint</Application>
  <PresentationFormat>Экран (4:3)</PresentationFormat>
  <Paragraphs>59</Paragraphs>
  <Slides>28</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                            ГРЕЦИЯ                             Greece   </vt:lpstr>
      <vt:lpstr>Слайд 2</vt:lpstr>
      <vt:lpstr>Слайд 3</vt:lpstr>
      <vt:lpstr>Слайд 4</vt:lpstr>
      <vt:lpstr>  География  Geography</vt:lpstr>
      <vt:lpstr>     Рельеф         Relief  </vt:lpstr>
      <vt:lpstr>Слайд 7</vt:lpstr>
      <vt:lpstr>              Климат</vt:lpstr>
      <vt:lpstr>           Climate</vt:lpstr>
      <vt:lpstr>              История</vt:lpstr>
      <vt:lpstr>             History</vt:lpstr>
      <vt:lpstr>                Культура                   Culture</vt:lpstr>
      <vt:lpstr>  Акрополь -Парфенон</vt:lpstr>
      <vt:lpstr>    Acropolis -Parfenon</vt:lpstr>
      <vt:lpstr>Храм Эрехтейон Temple Erechtheion</vt:lpstr>
      <vt:lpstr>Храм Диониса  Temple of Dionysus</vt:lpstr>
      <vt:lpstr> Ликавитос Likavitos  </vt:lpstr>
      <vt:lpstr>          Храма Зевса        Олимпийского </vt:lpstr>
      <vt:lpstr>Temple of Olympian Zeus</vt:lpstr>
      <vt:lpstr>Старый город и новые Афины разделяет Арка Адриана, построенная во II в. до н.э The old town and the new shares Hadrian's Arch Athens, built in II. BC</vt:lpstr>
      <vt:lpstr>  Стадион Панатинаикос    Panathinaikos Stadium</vt:lpstr>
      <vt:lpstr>Слайд 22</vt:lpstr>
      <vt:lpstr>Здание Парламента Греции The building of the Greek Parliament</vt:lpstr>
      <vt:lpstr>             Туризм</vt:lpstr>
      <vt:lpstr>               Tourism</vt:lpstr>
      <vt:lpstr>Популярные города  Popular cities  </vt:lpstr>
      <vt:lpstr>Слайд 27</vt:lpstr>
      <vt:lpstr>Слайд 28</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Греция</dc:title>
  <dc:creator>Гошечка</dc:creator>
  <cp:lastModifiedBy>nebom zav</cp:lastModifiedBy>
  <cp:revision>41</cp:revision>
  <dcterms:created xsi:type="dcterms:W3CDTF">2015-06-03T17:09:16Z</dcterms:created>
  <dcterms:modified xsi:type="dcterms:W3CDTF">2015-06-19T14:18:59Z</dcterms:modified>
</cp:coreProperties>
</file>