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60" r:id="rId3"/>
    <p:sldId id="261" r:id="rId4"/>
    <p:sldId id="262" r:id="rId5"/>
    <p:sldId id="263" r:id="rId6"/>
    <p:sldId id="264" r:id="rId7"/>
    <p:sldId id="265" r:id="rId8"/>
    <p:sldId id="266" r:id="rId9"/>
    <p:sldId id="267" r:id="rId10"/>
    <p:sldId id="268"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37" autoAdjust="0"/>
    <p:restoredTop sz="94709" autoAdjust="0"/>
  </p:normalViewPr>
  <p:slideViewPr>
    <p:cSldViewPr>
      <p:cViewPr varScale="1">
        <p:scale>
          <a:sx n="36" d="100"/>
          <a:sy n="36" d="100"/>
        </p:scale>
        <p:origin x="66" y="7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A4356E-02BE-4A68-92F7-1E23B4265A01}" type="datetimeFigureOut">
              <a:rPr lang="ru-RU" smtClean="0"/>
              <a:t>16.12.2014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CCE3A8-6B08-48C2-8759-24DE19EEAF94}" type="slidenum">
              <a:rPr lang="ru-RU" smtClean="0"/>
              <a:t>‹#›</a:t>
            </a:fld>
            <a:endParaRPr lang="ru-RU"/>
          </a:p>
        </p:txBody>
      </p:sp>
    </p:spTree>
    <p:extLst>
      <p:ext uri="{BB962C8B-B14F-4D97-AF65-F5344CB8AC3E}">
        <p14:creationId xmlns:p14="http://schemas.microsoft.com/office/powerpoint/2010/main" val="164550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1</a:t>
            </a:fld>
            <a:endParaRPr lang="ru-RU"/>
          </a:p>
        </p:txBody>
      </p:sp>
    </p:spTree>
    <p:extLst>
      <p:ext uri="{BB962C8B-B14F-4D97-AF65-F5344CB8AC3E}">
        <p14:creationId xmlns:p14="http://schemas.microsoft.com/office/powerpoint/2010/main" val="1476378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2</a:t>
            </a:fld>
            <a:endParaRPr lang="ru-RU"/>
          </a:p>
        </p:txBody>
      </p:sp>
    </p:spTree>
    <p:extLst>
      <p:ext uri="{BB962C8B-B14F-4D97-AF65-F5344CB8AC3E}">
        <p14:creationId xmlns:p14="http://schemas.microsoft.com/office/powerpoint/2010/main" val="563630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3</a:t>
            </a:fld>
            <a:endParaRPr lang="ru-RU"/>
          </a:p>
        </p:txBody>
      </p:sp>
    </p:spTree>
    <p:extLst>
      <p:ext uri="{BB962C8B-B14F-4D97-AF65-F5344CB8AC3E}">
        <p14:creationId xmlns:p14="http://schemas.microsoft.com/office/powerpoint/2010/main" val="2764721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4</a:t>
            </a:fld>
            <a:endParaRPr lang="ru-RU"/>
          </a:p>
        </p:txBody>
      </p:sp>
    </p:spTree>
    <p:extLst>
      <p:ext uri="{BB962C8B-B14F-4D97-AF65-F5344CB8AC3E}">
        <p14:creationId xmlns:p14="http://schemas.microsoft.com/office/powerpoint/2010/main" val="72020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5</a:t>
            </a:fld>
            <a:endParaRPr lang="ru-RU"/>
          </a:p>
        </p:txBody>
      </p:sp>
    </p:spTree>
    <p:extLst>
      <p:ext uri="{BB962C8B-B14F-4D97-AF65-F5344CB8AC3E}">
        <p14:creationId xmlns:p14="http://schemas.microsoft.com/office/powerpoint/2010/main" val="368785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6</a:t>
            </a:fld>
            <a:endParaRPr lang="ru-RU"/>
          </a:p>
        </p:txBody>
      </p:sp>
    </p:spTree>
    <p:extLst>
      <p:ext uri="{BB962C8B-B14F-4D97-AF65-F5344CB8AC3E}">
        <p14:creationId xmlns:p14="http://schemas.microsoft.com/office/powerpoint/2010/main" val="898443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7</a:t>
            </a:fld>
            <a:endParaRPr lang="ru-RU"/>
          </a:p>
        </p:txBody>
      </p:sp>
    </p:spTree>
    <p:extLst>
      <p:ext uri="{BB962C8B-B14F-4D97-AF65-F5344CB8AC3E}">
        <p14:creationId xmlns:p14="http://schemas.microsoft.com/office/powerpoint/2010/main" val="184189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8</a:t>
            </a:fld>
            <a:endParaRPr lang="ru-RU"/>
          </a:p>
        </p:txBody>
      </p:sp>
    </p:spTree>
    <p:extLst>
      <p:ext uri="{BB962C8B-B14F-4D97-AF65-F5344CB8AC3E}">
        <p14:creationId xmlns:p14="http://schemas.microsoft.com/office/powerpoint/2010/main" val="2494544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9</a:t>
            </a:fld>
            <a:endParaRPr lang="ru-RU"/>
          </a:p>
        </p:txBody>
      </p:sp>
    </p:spTree>
    <p:extLst>
      <p:ext uri="{BB962C8B-B14F-4D97-AF65-F5344CB8AC3E}">
        <p14:creationId xmlns:p14="http://schemas.microsoft.com/office/powerpoint/2010/main" val="1069812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CCE3A8-6B08-48C2-8759-24DE19EEAF94}" type="slidenum">
              <a:rPr lang="ru-RU" smtClean="0"/>
              <a:t>10</a:t>
            </a:fld>
            <a:endParaRPr lang="ru-RU"/>
          </a:p>
        </p:txBody>
      </p:sp>
    </p:spTree>
    <p:extLst>
      <p:ext uri="{BB962C8B-B14F-4D97-AF65-F5344CB8AC3E}">
        <p14:creationId xmlns:p14="http://schemas.microsoft.com/office/powerpoint/2010/main" val="1894188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17" name="Нижний колонтитул 16"/>
          <p:cNvSpPr>
            <a:spLocks noGrp="1"/>
          </p:cNvSpPr>
          <p:nvPr>
            <p:ph type="ftr" sz="quarter" idx="11"/>
          </p:nvPr>
        </p:nvSpPr>
        <p:spPr/>
        <p:txBody>
          <a:bodyPr/>
          <a:lstStyle>
            <a:extLst/>
          </a:lstStyle>
          <a:p>
            <a:endParaRPr lang="ru-RU" dirty="0"/>
          </a:p>
        </p:txBody>
      </p:sp>
      <p:sp>
        <p:nvSpPr>
          <p:cNvPr id="29" name="Номер слайда 28"/>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dirty="0" smtClean="0"/>
              <a:t>Вставка рисунка</a:t>
            </a:r>
            <a:endParaRPr kumimoji="0" lang="en-US" dirty="0"/>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extLst/>
          </a:lstStyle>
          <a:p>
            <a:fld id="{5B106E36-FD25-4E2D-B0AA-010F637433A0}" type="datetimeFigureOut">
              <a:rPr lang="ru-RU" smtClean="0"/>
              <a:pPr/>
              <a:t>16.12.2014</a:t>
            </a:fld>
            <a:endParaRPr lang="ru-RU" dirty="0"/>
          </a:p>
        </p:txBody>
      </p:sp>
      <p:sp>
        <p:nvSpPr>
          <p:cNvPr id="6" name="Нижний колонтитул 5"/>
          <p:cNvSpPr>
            <a:spLocks noGrp="1"/>
          </p:cNvSpPr>
          <p:nvPr>
            <p:ph type="ftr" sz="quarter" idx="11"/>
          </p:nvPr>
        </p:nvSpPr>
        <p:spPr>
          <a:xfrm>
            <a:off x="914400" y="55499"/>
            <a:ext cx="5562600" cy="365125"/>
          </a:xfrm>
        </p:spPr>
        <p:txBody>
          <a:bodyPr/>
          <a:lstStyle>
            <a:extLst/>
          </a:lstStyle>
          <a:p>
            <a:endParaRPr lang="ru-RU" dirty="0"/>
          </a:p>
        </p:txBody>
      </p:sp>
      <p:sp>
        <p:nvSpPr>
          <p:cNvPr id="7" name="Номер слайда 6"/>
          <p:cNvSpPr>
            <a:spLocks noGrp="1"/>
          </p:cNvSpPr>
          <p:nvPr>
            <p:ph type="sldNum" sz="quarter" idx="12"/>
          </p:nvPr>
        </p:nvSpPr>
        <p:spPr>
          <a:xfrm>
            <a:off x="8610600" y="55499"/>
            <a:ext cx="457200" cy="365125"/>
          </a:xfrm>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16.12.2014</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B106E36-FD25-4E2D-B0AA-010F637433A0}" type="datetimeFigureOut">
              <a:rPr lang="ru-RU" smtClean="0"/>
              <a:pPr/>
              <a:t>16.12.2014</a:t>
            </a:fld>
            <a:endParaRPr lang="ru-RU" dirty="0"/>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ru-RU" dirty="0"/>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25C68B6-61C2-468F-89AB-4B9F7531AA68}"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1538" y="428604"/>
            <a:ext cx="7772400" cy="5857916"/>
          </a:xfrm>
        </p:spPr>
        <p:txBody>
          <a:bodyPr/>
          <a:lstStyle/>
          <a:p>
            <a:pPr lvl="0"/>
            <a:r>
              <a:rPr lang="de-DE" dirty="0" smtClean="0"/>
              <a:t>Die besten deutschen Filme der letzten Jahrzehnte.</a:t>
            </a:r>
            <a:br>
              <a:rPr lang="de-DE" dirty="0" smtClean="0"/>
            </a:br>
            <a:r>
              <a:rPr lang="de-DE" dirty="0" smtClean="0"/>
              <a:t/>
            </a:r>
            <a:br>
              <a:rPr lang="de-DE" dirty="0" smtClean="0"/>
            </a:br>
            <a:r>
              <a:rPr lang="de-DE" dirty="0" smtClean="0"/>
              <a:t/>
            </a:r>
            <a:br>
              <a:rPr lang="de-DE" dirty="0" smtClean="0"/>
            </a:br>
            <a:r>
              <a:rPr lang="de-DE" dirty="0" smtClean="0">
                <a:latin typeface="Bodoni MT" pitchFamily="18" charset="0"/>
              </a:rPr>
              <a:t> </a:t>
            </a:r>
            <a:r>
              <a:rPr lang="de-DE" sz="1990" u="sng" dirty="0" smtClean="0">
                <a:latin typeface="Bodoni MT" pitchFamily="18" charset="0"/>
              </a:rPr>
              <a:t>Die Materialien sind von den Webseiten genommen</a:t>
            </a:r>
            <a:r>
              <a:rPr lang="en-US" sz="1990" u="sng" dirty="0" smtClean="0">
                <a:latin typeface="Bodoni MT" pitchFamily="18" charset="0"/>
              </a:rPr>
              <a:t>:</a:t>
            </a:r>
            <a:r>
              <a:rPr lang="en-US" sz="1990" dirty="0" smtClean="0">
                <a:latin typeface="Bodoni MT" pitchFamily="18" charset="0"/>
              </a:rPr>
              <a:t/>
            </a:r>
            <a:br>
              <a:rPr lang="en-US" sz="1990" dirty="0" smtClean="0">
                <a:latin typeface="Bodoni MT" pitchFamily="18" charset="0"/>
              </a:rPr>
            </a:br>
            <a:r>
              <a:rPr lang="en-US" sz="1990" dirty="0" smtClean="0">
                <a:latin typeface="Times New Roman" pitchFamily="18" charset="0"/>
                <a:cs typeface="Times New Roman" pitchFamily="18" charset="0"/>
              </a:rPr>
              <a:t/>
            </a:r>
            <a:br>
              <a:rPr lang="en-US" sz="199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http://de.wikipedia.org/wiki/Der_Pianist</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http://de.wikipedia.org/wiki/Knockin’_on_Heaven’s_Door_(Film)</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http://de.wikipedia.org/wiki/Das_Boot</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http://en.wikipedia.org/wiki/Stalingrad_(film)</a:t>
            </a:r>
            <a:r>
              <a:rPr lang="ru-RU" sz="2000" i="1" dirty="0" smtClean="0"/>
              <a:t/>
            </a:r>
            <a:br>
              <a:rPr lang="ru-RU" sz="2000" i="1" dirty="0" smtClean="0"/>
            </a:br>
            <a:endParaRPr lang="ru-RU" sz="20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357166"/>
            <a:ext cx="7772400" cy="914400"/>
          </a:xfrm>
        </p:spPr>
        <p:txBody>
          <a:bodyPr/>
          <a:lstStyle/>
          <a:p>
            <a:r>
              <a:rPr lang="ru-RU" dirty="0" smtClean="0">
                <a:latin typeface="Bodoni MT" pitchFamily="18" charset="0"/>
              </a:rPr>
              <a:t>              </a:t>
            </a:r>
            <a:r>
              <a:rPr lang="de-DE" dirty="0" smtClean="0">
                <a:latin typeface="Bodoni MT" pitchFamily="18" charset="0"/>
              </a:rPr>
              <a:t>Der dritte Platz</a:t>
            </a:r>
            <a:r>
              <a:rPr lang="ru-RU" dirty="0" smtClean="0">
                <a:latin typeface="Bodoni MT" pitchFamily="18" charset="0"/>
              </a:rPr>
              <a:t> -</a:t>
            </a:r>
            <a:br>
              <a:rPr lang="ru-RU" dirty="0" smtClean="0">
                <a:latin typeface="Bodoni MT" pitchFamily="18" charset="0"/>
              </a:rPr>
            </a:br>
            <a:endParaRPr lang="ru-RU" dirty="0"/>
          </a:p>
        </p:txBody>
      </p:sp>
      <p:sp>
        <p:nvSpPr>
          <p:cNvPr id="4" name="Прямоугольник 3"/>
          <p:cNvSpPr/>
          <p:nvPr/>
        </p:nvSpPr>
        <p:spPr>
          <a:xfrm>
            <a:off x="2571736" y="1142984"/>
            <a:ext cx="2857520" cy="646331"/>
          </a:xfrm>
          <a:prstGeom prst="rect">
            <a:avLst/>
          </a:prstGeom>
        </p:spPr>
        <p:txBody>
          <a:bodyPr wrap="square">
            <a:spAutoFit/>
          </a:bodyPr>
          <a:lstStyle/>
          <a:p>
            <a:r>
              <a:rPr lang="ru-RU" sz="3600" b="1" dirty="0" smtClean="0">
                <a:latin typeface="Bodoni MT" pitchFamily="18" charset="0"/>
              </a:rPr>
              <a:t>«</a:t>
            </a:r>
            <a:r>
              <a:rPr lang="de-DE" sz="3600" b="1" dirty="0" smtClean="0">
                <a:latin typeface="Bodoni MT" pitchFamily="18" charset="0"/>
              </a:rPr>
              <a:t>Das Boot</a:t>
            </a:r>
            <a:r>
              <a:rPr lang="ru-RU" sz="3600" b="1" dirty="0" smtClean="0">
                <a:latin typeface="Bodoni MT" pitchFamily="18" charset="0"/>
              </a:rPr>
              <a:t>»</a:t>
            </a:r>
            <a:r>
              <a:rPr lang="de-DE" sz="3600" dirty="0" smtClean="0">
                <a:latin typeface="Bodoni MT" pitchFamily="18" charset="0"/>
              </a:rPr>
              <a:t> </a:t>
            </a:r>
            <a:endParaRPr lang="ru-RU" sz="3600" dirty="0"/>
          </a:p>
        </p:txBody>
      </p:sp>
      <p:pic>
        <p:nvPicPr>
          <p:cNvPr id="3074" name="Picture 2" descr="C:\Documents and Settings\Angelina\Рабочий стол\Новая папка\музыка из\DasBoot.jpg"/>
          <p:cNvPicPr>
            <a:picLocks noGrp="1" noChangeAspect="1" noChangeArrowheads="1"/>
          </p:cNvPicPr>
          <p:nvPr>
            <p:ph idx="1"/>
          </p:nvPr>
        </p:nvPicPr>
        <p:blipFill>
          <a:blip r:embed="rId3" cstate="print"/>
          <a:srcRect/>
          <a:stretch>
            <a:fillRect/>
          </a:stretch>
        </p:blipFill>
        <p:spPr bwMode="auto">
          <a:xfrm>
            <a:off x="1571604" y="1928802"/>
            <a:ext cx="5424037" cy="46355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57224" y="571480"/>
            <a:ext cx="7929618" cy="5357850"/>
          </a:xfrm>
        </p:spPr>
        <p:txBody>
          <a:bodyPr>
            <a:normAutofit fontScale="62500" lnSpcReduction="20000"/>
          </a:bodyPr>
          <a:lstStyle/>
          <a:p>
            <a:r>
              <a:rPr lang="de-DE" sz="4000" dirty="0" smtClean="0">
                <a:latin typeface="Bodoni MT" pitchFamily="18" charset="0"/>
              </a:rPr>
              <a:t>Das Genre: der Krieg, das Drama</a:t>
            </a:r>
          </a:p>
          <a:p>
            <a:r>
              <a:rPr lang="de-DE" sz="4000" dirty="0" smtClean="0">
                <a:latin typeface="Bodoni MT" pitchFamily="18" charset="0"/>
              </a:rPr>
              <a:t>Das Jahr der Ausgabe: 1981 </a:t>
            </a:r>
          </a:p>
          <a:p>
            <a:r>
              <a:rPr lang="de-DE" sz="4000" dirty="0" smtClean="0">
                <a:latin typeface="Bodoni MT" pitchFamily="18" charset="0"/>
              </a:rPr>
              <a:t>Der Regisseur: Wolfgang </a:t>
            </a:r>
            <a:r>
              <a:rPr lang="de-DE" sz="4000" dirty="0" err="1" smtClean="0">
                <a:latin typeface="Bodoni MT" pitchFamily="18" charset="0"/>
              </a:rPr>
              <a:t>Peterse</a:t>
            </a:r>
            <a:endParaRPr lang="ru-RU" sz="4000" dirty="0" smtClean="0"/>
          </a:p>
          <a:p>
            <a:pPr>
              <a:buNone/>
            </a:pPr>
            <a:r>
              <a:rPr lang="ru-RU" sz="4000" dirty="0" smtClean="0">
                <a:latin typeface="Bodoni MT" pitchFamily="18" charset="0"/>
              </a:rPr>
              <a:t>     </a:t>
            </a:r>
          </a:p>
          <a:p>
            <a:pPr>
              <a:buNone/>
            </a:pPr>
            <a:r>
              <a:rPr lang="ru-RU" sz="4000" dirty="0" smtClean="0">
                <a:latin typeface="Bodoni MT" pitchFamily="18" charset="0"/>
              </a:rPr>
              <a:t>      </a:t>
            </a:r>
            <a:r>
              <a:rPr lang="de-DE" sz="4000" dirty="0" smtClean="0">
                <a:latin typeface="Bodoni MT" pitchFamily="18" charset="0"/>
              </a:rPr>
              <a:t>Die Beschreibung des Filmes:</a:t>
            </a:r>
            <a:endParaRPr lang="ru-RU" sz="4000" dirty="0" smtClean="0"/>
          </a:p>
          <a:p>
            <a:pPr>
              <a:buNone/>
            </a:pPr>
            <a:r>
              <a:rPr lang="ru-RU" sz="4000" b="1" dirty="0" smtClean="0"/>
              <a:t>      </a:t>
            </a:r>
          </a:p>
          <a:p>
            <a:pPr>
              <a:buNone/>
            </a:pPr>
            <a:r>
              <a:rPr lang="ru-RU" sz="4000" b="1" dirty="0" smtClean="0">
                <a:latin typeface="Bodoni MT" pitchFamily="18" charset="0"/>
              </a:rPr>
              <a:t>    </a:t>
            </a:r>
            <a:r>
              <a:rPr lang="de-DE" sz="4000" b="1" dirty="0" smtClean="0">
                <a:latin typeface="Bodoni MT" pitchFamily="18" charset="0"/>
              </a:rPr>
              <a:t>Das Boot</a:t>
            </a:r>
            <a:r>
              <a:rPr lang="de-DE" sz="4000" dirty="0" smtClean="0">
                <a:latin typeface="Bodoni MT" pitchFamily="18" charset="0"/>
              </a:rPr>
              <a:t>  ist die Verfilmung des gleichnamigen Romans</a:t>
            </a:r>
            <a:r>
              <a:rPr lang="ru-RU" sz="4000" dirty="0" smtClean="0"/>
              <a:t> </a:t>
            </a:r>
            <a:r>
              <a:rPr lang="de-DE" sz="4000" dirty="0" smtClean="0">
                <a:latin typeface="Bodoni MT" pitchFamily="18" charset="0"/>
              </a:rPr>
              <a:t>von Lothar-Günther Buch heim</a:t>
            </a:r>
            <a:r>
              <a:rPr lang="ru-RU" sz="4000" dirty="0" smtClean="0"/>
              <a:t> </a:t>
            </a:r>
            <a:r>
              <a:rPr lang="de-DE" sz="4000" dirty="0" smtClean="0">
                <a:latin typeface="Bodoni MT" pitchFamily="18" charset="0"/>
              </a:rPr>
              <a:t>unter der Regie von</a:t>
            </a:r>
            <a:r>
              <a:rPr lang="ru-RU" sz="4000" dirty="0" smtClean="0"/>
              <a:t> </a:t>
            </a:r>
            <a:r>
              <a:rPr lang="de-DE" sz="4000" dirty="0" smtClean="0">
                <a:latin typeface="Bodoni MT" pitchFamily="18" charset="0"/>
              </a:rPr>
              <a:t> Wolfgang Petersen.</a:t>
            </a:r>
            <a:endParaRPr lang="ru-RU" sz="4000" dirty="0" smtClean="0"/>
          </a:p>
          <a:p>
            <a:pPr>
              <a:buNone/>
            </a:pPr>
            <a:r>
              <a:rPr lang="de-DE" sz="4000" dirty="0" smtClean="0">
                <a:latin typeface="Bodoni MT" pitchFamily="18" charset="0"/>
              </a:rPr>
              <a:t> </a:t>
            </a:r>
            <a:r>
              <a:rPr lang="ru-RU" sz="4000" dirty="0" smtClean="0"/>
              <a:t>     </a:t>
            </a:r>
            <a:r>
              <a:rPr lang="de-DE" sz="4000" dirty="0" smtClean="0">
                <a:latin typeface="Bodoni MT" pitchFamily="18" charset="0"/>
              </a:rPr>
              <a:t>Der Film spielt im Zweiten Weltkrieg</a:t>
            </a:r>
            <a:r>
              <a:rPr lang="ru-RU" sz="4000" dirty="0" smtClean="0"/>
              <a:t> </a:t>
            </a:r>
            <a:r>
              <a:rPr lang="de-DE" sz="4000" dirty="0" smtClean="0">
                <a:latin typeface="Bodoni MT" pitchFamily="18" charset="0"/>
              </a:rPr>
              <a:t>im Jahr 1941. Die</a:t>
            </a:r>
            <a:r>
              <a:rPr lang="ru-RU" sz="4000" dirty="0" smtClean="0"/>
              <a:t> </a:t>
            </a:r>
            <a:r>
              <a:rPr lang="de-DE" sz="4000" dirty="0" smtClean="0">
                <a:latin typeface="Bodoni MT" pitchFamily="18" charset="0"/>
              </a:rPr>
              <a:t>deutschen U-Boote haben die Aufgabe, im Atlantik Handelsschiffe zu versenken, die England mit kriegswichtigen Gütern versorgen. Jedoch wird die Schlacht härter, weil diese Schiffe immer effektiver von Zerstörern</a:t>
            </a:r>
            <a:r>
              <a:rPr lang="ru-RU" sz="4000" dirty="0" smtClean="0"/>
              <a:t> </a:t>
            </a:r>
            <a:r>
              <a:rPr lang="de-DE" sz="4000" dirty="0" smtClean="0">
                <a:latin typeface="Bodoni MT" pitchFamily="18" charset="0"/>
              </a:rPr>
              <a:t>geschützt werden.</a:t>
            </a:r>
            <a:endParaRPr lang="ru-RU" sz="4000" dirty="0" smtClean="0"/>
          </a:p>
          <a:p>
            <a:pPr>
              <a:buNone/>
            </a:pPr>
            <a:endParaRPr lang="ru-RU"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14290"/>
            <a:ext cx="7772400" cy="914400"/>
          </a:xfrm>
        </p:spPr>
        <p:txBody>
          <a:bodyPr/>
          <a:lstStyle/>
          <a:p>
            <a:r>
              <a:rPr lang="ru-RU" dirty="0" smtClean="0">
                <a:latin typeface="Bodoni MT" pitchFamily="18" charset="0"/>
              </a:rPr>
              <a:t> </a:t>
            </a:r>
            <a:r>
              <a:rPr lang="de-DE" dirty="0" smtClean="0">
                <a:latin typeface="Bodoni MT" pitchFamily="18" charset="0"/>
              </a:rPr>
              <a:t>Die persönliche Meinung</a:t>
            </a:r>
            <a:endParaRPr lang="ru-RU" dirty="0"/>
          </a:p>
        </p:txBody>
      </p:sp>
      <p:sp>
        <p:nvSpPr>
          <p:cNvPr id="3" name="Содержимое 2"/>
          <p:cNvSpPr>
            <a:spLocks noGrp="1"/>
          </p:cNvSpPr>
          <p:nvPr>
            <p:ph idx="1"/>
          </p:nvPr>
        </p:nvSpPr>
        <p:spPr>
          <a:xfrm>
            <a:off x="1142976" y="1071546"/>
            <a:ext cx="6615130" cy="3286148"/>
          </a:xfrm>
        </p:spPr>
        <p:txBody>
          <a:bodyPr>
            <a:normAutofit fontScale="92500" lnSpcReduction="20000"/>
          </a:bodyPr>
          <a:lstStyle/>
          <a:p>
            <a:pPr>
              <a:buNone/>
            </a:pPr>
            <a:r>
              <a:rPr lang="en-US" dirty="0" smtClean="0"/>
              <a:t>     </a:t>
            </a:r>
            <a:r>
              <a:rPr lang="de-DE" dirty="0" smtClean="0"/>
              <a:t>Der große Film über den großen Krieg. Es ursprünglich, das Geschenk. Die Unterwasseratmosphäre ist sehr deutlich übergeben, als ob Sie sich in ihr unabhängig befinden.</a:t>
            </a:r>
          </a:p>
          <a:p>
            <a:pPr>
              <a:buNone/>
            </a:pPr>
            <a:r>
              <a:rPr lang="en-US" dirty="0" err="1" smtClean="0"/>
              <a:t>Drei</a:t>
            </a:r>
            <a:r>
              <a:rPr lang="en-US" dirty="0" smtClean="0"/>
              <a:t>  </a:t>
            </a:r>
            <a:r>
              <a:rPr lang="en-US" dirty="0" err="1" smtClean="0"/>
              <a:t>Stunden</a:t>
            </a:r>
            <a:r>
              <a:rPr lang="en-US" dirty="0" smtClean="0"/>
              <a:t> </a:t>
            </a:r>
            <a:r>
              <a:rPr lang="de-DE" dirty="0" smtClean="0"/>
              <a:t>Uhr der Betrachtung sind wie eine Minute gegangen...</a:t>
            </a:r>
            <a:endParaRPr lang="en-US" dirty="0" smtClean="0"/>
          </a:p>
          <a:p>
            <a:pPr>
              <a:buNone/>
            </a:pPr>
            <a:r>
              <a:rPr lang="en-US" dirty="0" smtClean="0"/>
              <a:t>    </a:t>
            </a:r>
          </a:p>
        </p:txBody>
      </p:sp>
      <p:pic>
        <p:nvPicPr>
          <p:cNvPr id="4098" name="Picture 2" descr="C:\Documents and Settings\Angelina\Рабочий стол\Новая папка\музыка из\das-boot-splash2.jpg"/>
          <p:cNvPicPr>
            <a:picLocks noChangeAspect="1" noChangeArrowheads="1"/>
          </p:cNvPicPr>
          <p:nvPr/>
        </p:nvPicPr>
        <p:blipFill>
          <a:blip r:embed="rId3" cstate="print"/>
          <a:srcRect/>
          <a:stretch>
            <a:fillRect/>
          </a:stretch>
        </p:blipFill>
        <p:spPr bwMode="auto">
          <a:xfrm>
            <a:off x="3857620" y="3714728"/>
            <a:ext cx="4714908" cy="314327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smtClean="0">
                <a:latin typeface="Bodoni MT" pitchFamily="18" charset="0"/>
              </a:rPr>
              <a:t>              Der zweite Platz</a:t>
            </a:r>
            <a:r>
              <a:rPr lang="ru-RU" dirty="0" smtClean="0">
                <a:latin typeface="Bodoni MT" pitchFamily="18" charset="0"/>
              </a:rPr>
              <a:t> - </a:t>
            </a:r>
            <a:r>
              <a:rPr lang="de-DE" dirty="0" smtClean="0">
                <a:latin typeface="Bodoni MT" pitchFamily="18" charset="0"/>
              </a:rPr>
              <a:t/>
            </a:r>
            <a:br>
              <a:rPr lang="de-DE" dirty="0" smtClean="0">
                <a:latin typeface="Bodoni MT" pitchFamily="18" charset="0"/>
              </a:rPr>
            </a:br>
            <a:r>
              <a:rPr lang="ru-RU" b="1" dirty="0" smtClean="0"/>
              <a:t> </a:t>
            </a:r>
            <a:r>
              <a:rPr lang="ru-RU" sz="3600" b="1" dirty="0" smtClean="0"/>
              <a:t>«</a:t>
            </a:r>
            <a:r>
              <a:rPr lang="ru-RU" sz="3600" b="1" dirty="0" err="1" smtClean="0"/>
              <a:t>Knockin</a:t>
            </a:r>
            <a:r>
              <a:rPr lang="ru-RU" sz="3600" b="1" dirty="0" smtClean="0"/>
              <a:t>’ </a:t>
            </a:r>
            <a:r>
              <a:rPr lang="ru-RU" sz="3600" b="1" dirty="0" err="1" smtClean="0"/>
              <a:t>on</a:t>
            </a:r>
            <a:r>
              <a:rPr lang="ru-RU" sz="3600" b="1" dirty="0" smtClean="0"/>
              <a:t> </a:t>
            </a:r>
            <a:r>
              <a:rPr lang="ru-RU" sz="3600" b="1" dirty="0" err="1" smtClean="0"/>
              <a:t>Heaven’s</a:t>
            </a:r>
            <a:r>
              <a:rPr lang="ru-RU" sz="3600" b="1" dirty="0" smtClean="0"/>
              <a:t> </a:t>
            </a:r>
            <a:r>
              <a:rPr lang="ru-RU" sz="3600" b="1" dirty="0" err="1" smtClean="0"/>
              <a:t>Door</a:t>
            </a:r>
            <a:r>
              <a:rPr lang="ru-RU" sz="3600" b="1" dirty="0" smtClean="0"/>
              <a:t>»</a:t>
            </a:r>
            <a:endParaRPr lang="ru-RU" sz="3600" dirty="0"/>
          </a:p>
        </p:txBody>
      </p:sp>
      <p:pic>
        <p:nvPicPr>
          <p:cNvPr id="5122" name="Picture 2" descr="C:\Documents and Settings\Angelina\Рабочий стол\Новая папка\музыка из\biser.info_6132975649465d37ae828_t.jpg"/>
          <p:cNvPicPr>
            <a:picLocks noGrp="1" noChangeAspect="1" noChangeArrowheads="1"/>
          </p:cNvPicPr>
          <p:nvPr>
            <p:ph idx="1"/>
          </p:nvPr>
        </p:nvPicPr>
        <p:blipFill>
          <a:blip r:embed="rId3" cstate="print"/>
          <a:srcRect/>
          <a:stretch>
            <a:fillRect/>
          </a:stretch>
        </p:blipFill>
        <p:spPr bwMode="auto">
          <a:xfrm>
            <a:off x="928662" y="1928778"/>
            <a:ext cx="7755768" cy="492922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285728"/>
            <a:ext cx="7715304" cy="6572272"/>
          </a:xfrm>
        </p:spPr>
        <p:txBody>
          <a:bodyPr>
            <a:normAutofit fontScale="77500" lnSpcReduction="20000"/>
          </a:bodyPr>
          <a:lstStyle/>
          <a:p>
            <a:r>
              <a:rPr lang="ru-RU" dirty="0" smtClean="0"/>
              <a:t>Erscheinungsjahr– 1997</a:t>
            </a:r>
          </a:p>
          <a:p>
            <a:r>
              <a:rPr lang="ru-RU" dirty="0" smtClean="0"/>
              <a:t>Länge - 89 Minuten</a:t>
            </a:r>
            <a:endParaRPr lang="ru-RU" u="sng" dirty="0" smtClean="0"/>
          </a:p>
          <a:p>
            <a:r>
              <a:rPr lang="ru-RU" dirty="0" smtClean="0"/>
              <a:t>Regie - Thomas  Jahn</a:t>
            </a:r>
          </a:p>
          <a:p>
            <a:pPr>
              <a:buNone/>
            </a:pPr>
            <a:r>
              <a:rPr lang="ru-RU" sz="3200" dirty="0" smtClean="0">
                <a:latin typeface="Bodoni MT" pitchFamily="18" charset="0"/>
              </a:rPr>
              <a:t>        </a:t>
            </a:r>
          </a:p>
          <a:p>
            <a:pPr>
              <a:buNone/>
            </a:pPr>
            <a:r>
              <a:rPr lang="ru-RU" sz="3200" dirty="0" smtClean="0">
                <a:latin typeface="Bodoni MT" pitchFamily="18" charset="0"/>
              </a:rPr>
              <a:t>      </a:t>
            </a:r>
            <a:r>
              <a:rPr lang="de-DE" sz="3200" dirty="0" smtClean="0">
                <a:latin typeface="Bodoni MT" pitchFamily="18" charset="0"/>
              </a:rPr>
              <a:t>Die Beschreibung des Filmes:</a:t>
            </a:r>
            <a:endParaRPr lang="ru-RU" sz="3200" dirty="0" smtClean="0">
              <a:latin typeface="Bodoni MT" pitchFamily="18" charset="0"/>
            </a:endParaRPr>
          </a:p>
          <a:p>
            <a:pPr>
              <a:buNone/>
            </a:pPr>
            <a:r>
              <a:rPr lang="ru-RU" dirty="0" smtClean="0"/>
              <a:t>     </a:t>
            </a:r>
          </a:p>
          <a:p>
            <a:pPr>
              <a:buNone/>
            </a:pPr>
            <a:r>
              <a:rPr lang="ru-RU" dirty="0" smtClean="0"/>
              <a:t>        </a:t>
            </a:r>
            <a:r>
              <a:rPr lang="de-DE" dirty="0" smtClean="0">
                <a:latin typeface="Bodoni MT" pitchFamily="18" charset="0"/>
              </a:rPr>
              <a:t>Rudi </a:t>
            </a:r>
            <a:r>
              <a:rPr lang="ru-RU" dirty="0" smtClean="0"/>
              <a:t> </a:t>
            </a:r>
            <a:r>
              <a:rPr lang="de-DE" dirty="0" err="1" smtClean="0">
                <a:latin typeface="Bodoni MT" pitchFamily="18" charset="0"/>
              </a:rPr>
              <a:t>Wurlitzer</a:t>
            </a:r>
            <a:r>
              <a:rPr lang="de-DE" dirty="0" smtClean="0">
                <a:latin typeface="Bodoni MT" pitchFamily="18" charset="0"/>
              </a:rPr>
              <a:t> hat Knochenkrebs. In der „</a:t>
            </a:r>
            <a:r>
              <a:rPr lang="de-DE" dirty="0" err="1" smtClean="0">
                <a:latin typeface="Bodoni MT" pitchFamily="18" charset="0"/>
              </a:rPr>
              <a:t>Abnippelstation</a:t>
            </a:r>
            <a:r>
              <a:rPr lang="de-DE" dirty="0" smtClean="0">
                <a:latin typeface="Bodoni MT" pitchFamily="18" charset="0"/>
              </a:rPr>
              <a:t>“ eines Krankenhauses trifft er auf Martin Brest. Martin hat einen inoperablen, todbringenden Hirntumor. Zusammen fassen sie den Entschluss, dass sie ihre letzten Tage auf keinen Fall so verbringen wollen; außerdem überzeugt Martin Rudi, dass dieser das Meer gesehen haben muss, bevor er stirbt. Sie nehmen eine bereitstehende Flasche </a:t>
            </a:r>
            <a:r>
              <a:rPr lang="de-DE" dirty="0" err="1" smtClean="0">
                <a:latin typeface="Bodoni MT" pitchFamily="18" charset="0"/>
              </a:rPr>
              <a:t>Tequila</a:t>
            </a:r>
            <a:r>
              <a:rPr lang="de-DE" dirty="0" smtClean="0">
                <a:latin typeface="Bodoni MT" pitchFamily="18" charset="0"/>
              </a:rPr>
              <a:t> mit und klauen im Parkhaus des Krankenhauses einen Mercedes 230 SL-Cabrio in </a:t>
            </a:r>
            <a:r>
              <a:rPr lang="de-DE" dirty="0" err="1" smtClean="0">
                <a:latin typeface="Bodoni MT" pitchFamily="18" charset="0"/>
              </a:rPr>
              <a:t>Babyblau</a:t>
            </a:r>
            <a:r>
              <a:rPr lang="de-DE" dirty="0" smtClean="0">
                <a:latin typeface="Bodoni MT" pitchFamily="18" charset="0"/>
              </a:rPr>
              <a:t>. Was beide nicht wissen: Das Auto gehört den Gangstern Henk und Abdul, die von ihrem Chef Frankie den Auftrag bekommen haben, das Auto zu </a:t>
            </a:r>
            <a:r>
              <a:rPr lang="de-DE" dirty="0" err="1" smtClean="0">
                <a:latin typeface="Bodoni MT" pitchFamily="18" charset="0"/>
              </a:rPr>
              <a:t>Curtiz</a:t>
            </a:r>
            <a:r>
              <a:rPr lang="de-DE" dirty="0" smtClean="0">
                <a:latin typeface="Bodoni MT" pitchFamily="18" charset="0"/>
              </a:rPr>
              <a:t> zu fahren. Frankie schuldet ihm noch eine Million</a:t>
            </a:r>
            <a:r>
              <a:rPr lang="ru-RU" dirty="0" smtClean="0"/>
              <a:t> </a:t>
            </a:r>
            <a:r>
              <a:rPr lang="de-DE" dirty="0" smtClean="0">
                <a:latin typeface="Bodoni MT" pitchFamily="18" charset="0"/>
              </a:rPr>
              <a:t>Mark, die er im Kofferraum des Mercedes deponiert hat.</a:t>
            </a: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Bodoni MT" pitchFamily="18" charset="0"/>
              </a:rPr>
              <a:t>    </a:t>
            </a:r>
            <a:r>
              <a:rPr lang="de-DE" dirty="0" smtClean="0">
                <a:latin typeface="Bodoni MT" pitchFamily="18" charset="0"/>
              </a:rPr>
              <a:t>Die persönliche Meinung</a:t>
            </a:r>
            <a:endParaRPr lang="ru-RU" dirty="0"/>
          </a:p>
        </p:txBody>
      </p:sp>
      <p:pic>
        <p:nvPicPr>
          <p:cNvPr id="6146" name="Picture 2" descr="C:\Documents and Settings\Angelina\Рабочий стол\Новая папка\музыка из\920372.jpg"/>
          <p:cNvPicPr>
            <a:picLocks noGrp="1" noChangeAspect="1" noChangeArrowheads="1"/>
          </p:cNvPicPr>
          <p:nvPr>
            <p:ph idx="1"/>
          </p:nvPr>
        </p:nvPicPr>
        <p:blipFill>
          <a:blip r:embed="rId3" cstate="print"/>
          <a:srcRect/>
          <a:stretch>
            <a:fillRect/>
          </a:stretch>
        </p:blipFill>
        <p:spPr bwMode="auto">
          <a:xfrm>
            <a:off x="428596" y="3071810"/>
            <a:ext cx="8511262" cy="3617286"/>
          </a:xfrm>
          <a:prstGeom prst="rect">
            <a:avLst/>
          </a:prstGeom>
          <a:noFill/>
        </p:spPr>
      </p:pic>
      <p:sp>
        <p:nvSpPr>
          <p:cNvPr id="5" name="Прямоугольник 4"/>
          <p:cNvSpPr/>
          <p:nvPr/>
        </p:nvSpPr>
        <p:spPr>
          <a:xfrm>
            <a:off x="1285852" y="1428736"/>
            <a:ext cx="5786478" cy="646331"/>
          </a:xfrm>
          <a:prstGeom prst="rect">
            <a:avLst/>
          </a:prstGeom>
        </p:spPr>
        <p:txBody>
          <a:bodyPr wrap="square">
            <a:spAutoFit/>
          </a:bodyPr>
          <a:lstStyle/>
          <a:p>
            <a:r>
              <a:rPr lang="ru-RU" dirty="0" smtClean="0"/>
              <a:t>«</a:t>
            </a:r>
            <a:r>
              <a:rPr lang="de-DE" dirty="0" smtClean="0"/>
              <a:t>Das schnelle Auto, Million Geldes im Gepäckraum und nur eine Woche des Lebens</a:t>
            </a:r>
            <a:r>
              <a:rPr lang="ru-RU" dirty="0" smtClean="0"/>
              <a:t>»</a:t>
            </a:r>
            <a:endParaRPr lang="ru-RU" dirty="0"/>
          </a:p>
        </p:txBody>
      </p:sp>
      <p:sp>
        <p:nvSpPr>
          <p:cNvPr id="6" name="Прямоугольник 5"/>
          <p:cNvSpPr/>
          <p:nvPr/>
        </p:nvSpPr>
        <p:spPr>
          <a:xfrm>
            <a:off x="1285852" y="2214555"/>
            <a:ext cx="5857916" cy="642942"/>
          </a:xfrm>
          <a:prstGeom prst="rect">
            <a:avLst/>
          </a:prstGeom>
        </p:spPr>
        <p:txBody>
          <a:bodyPr wrap="square">
            <a:spAutoFit/>
          </a:bodyPr>
          <a:lstStyle/>
          <a:p>
            <a:r>
              <a:rPr lang="de-DE" dirty="0" smtClean="0">
                <a:latin typeface="Bodoni MT" pitchFamily="18" charset="0"/>
              </a:rPr>
              <a:t>Traurig und zur auch Zeit der gute Film über die gegenwärtige Freundschaft</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Bodoni MT" pitchFamily="18" charset="0"/>
              </a:rPr>
              <a:t>                 </a:t>
            </a:r>
            <a:r>
              <a:rPr lang="de-DE" dirty="0" smtClean="0">
                <a:latin typeface="Bodoni MT" pitchFamily="18" charset="0"/>
              </a:rPr>
              <a:t>Der erste Platz</a:t>
            </a:r>
            <a:r>
              <a:rPr lang="ru-RU" dirty="0" smtClean="0">
                <a:latin typeface="Bodoni MT" pitchFamily="18" charset="0"/>
              </a:rPr>
              <a:t> - </a:t>
            </a:r>
            <a:br>
              <a:rPr lang="ru-RU" dirty="0" smtClean="0">
                <a:latin typeface="Bodoni MT" pitchFamily="18" charset="0"/>
              </a:rPr>
            </a:br>
            <a:r>
              <a:rPr lang="ru-RU" b="1" dirty="0" smtClean="0"/>
              <a:t>       </a:t>
            </a:r>
            <a:r>
              <a:rPr lang="ru-RU" sz="3600" b="1" dirty="0" smtClean="0"/>
              <a:t>«Der Pianist» </a:t>
            </a:r>
            <a:endParaRPr lang="ru-RU" sz="3600" dirty="0"/>
          </a:p>
        </p:txBody>
      </p:sp>
      <p:pic>
        <p:nvPicPr>
          <p:cNvPr id="7170" name="Picture 2" descr="C:\Documents and Settings\Angelina\Рабочий стол\Новая папка\музыка из\B0001E5TSI.02.LZZZZZZZ.jpg"/>
          <p:cNvPicPr>
            <a:picLocks noGrp="1" noChangeAspect="1" noChangeArrowheads="1"/>
          </p:cNvPicPr>
          <p:nvPr>
            <p:ph idx="1"/>
          </p:nvPr>
        </p:nvPicPr>
        <p:blipFill>
          <a:blip r:embed="rId3" cstate="print"/>
          <a:srcRect/>
          <a:stretch>
            <a:fillRect/>
          </a:stretch>
        </p:blipFill>
        <p:spPr bwMode="auto">
          <a:xfrm>
            <a:off x="2428860" y="1808162"/>
            <a:ext cx="4500594" cy="504983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14348" y="357166"/>
            <a:ext cx="8072494" cy="6215106"/>
          </a:xfrm>
        </p:spPr>
        <p:txBody>
          <a:bodyPr>
            <a:noAutofit/>
          </a:bodyPr>
          <a:lstStyle/>
          <a:p>
            <a:r>
              <a:rPr lang="ru-RU" sz="2000" dirty="0" smtClean="0"/>
              <a:t>Erscheinungsjahr – 2002</a:t>
            </a:r>
          </a:p>
          <a:p>
            <a:r>
              <a:rPr lang="ru-RU" sz="2000" dirty="0" smtClean="0"/>
              <a:t>Länge - 143 Minuten</a:t>
            </a:r>
          </a:p>
          <a:p>
            <a:r>
              <a:rPr lang="ru-RU" sz="2000" dirty="0" smtClean="0"/>
              <a:t>Regie - </a:t>
            </a:r>
            <a:r>
              <a:rPr lang="ru-RU" sz="2000" dirty="0" err="1" smtClean="0"/>
              <a:t>Roman</a:t>
            </a:r>
            <a:r>
              <a:rPr lang="ru-RU" sz="2000" dirty="0" smtClean="0"/>
              <a:t> </a:t>
            </a:r>
            <a:r>
              <a:rPr lang="ru-RU" sz="2000" dirty="0" err="1" smtClean="0"/>
              <a:t>Polański</a:t>
            </a:r>
            <a:endParaRPr lang="ru-RU" sz="2000" dirty="0" smtClean="0"/>
          </a:p>
          <a:p>
            <a:pPr>
              <a:buNone/>
            </a:pPr>
            <a:r>
              <a:rPr lang="ru-RU" sz="2000" dirty="0" smtClean="0"/>
              <a:t>       </a:t>
            </a:r>
          </a:p>
          <a:p>
            <a:pPr>
              <a:buNone/>
            </a:pPr>
            <a:r>
              <a:rPr lang="ru-RU" sz="2000" dirty="0" smtClean="0">
                <a:latin typeface="Bodoni MT" pitchFamily="18" charset="0"/>
              </a:rPr>
              <a:t>      </a:t>
            </a:r>
            <a:r>
              <a:rPr lang="de-DE" sz="2000" dirty="0" smtClean="0">
                <a:latin typeface="Bodoni MT" pitchFamily="18" charset="0"/>
              </a:rPr>
              <a:t>Die Beschreibung des Filmes:</a:t>
            </a:r>
            <a:endParaRPr lang="ru-RU" sz="2000" dirty="0" smtClean="0"/>
          </a:p>
          <a:p>
            <a:pPr>
              <a:buNone/>
            </a:pPr>
            <a:r>
              <a:rPr lang="ru-RU" sz="2000" dirty="0" smtClean="0"/>
              <a:t>       </a:t>
            </a:r>
            <a:r>
              <a:rPr lang="de-DE" sz="2000" dirty="0" smtClean="0"/>
              <a:t>Der Film ist nach der Autobiografie Wladislaws </a:t>
            </a:r>
            <a:r>
              <a:rPr lang="de-DE" sz="2000" dirty="0" err="1" smtClean="0"/>
              <a:t>Schpilmana</a:t>
            </a:r>
            <a:r>
              <a:rPr lang="de-DE" sz="2000" dirty="0" smtClean="0"/>
              <a:t>, einen der besten Klavierspieler Polens in 30 Jahren des vorigen Jahrhunderts abgenommen. Die Hauptfigur des Filmes beschäftigt sich mit der Kunst, bis das Territorium Polens die Nazis einnehmen. Das Leben aller Juden ändert sich: sie unterbringen ins Warschauer Getto. </a:t>
            </a:r>
            <a:r>
              <a:rPr lang="de-DE" sz="2000" dirty="0" err="1" smtClean="0"/>
              <a:t>Шпильман</a:t>
            </a:r>
            <a:r>
              <a:rPr lang="de-DE" sz="2000" dirty="0" smtClean="0"/>
              <a:t> zeigt es sich vom einzigen Menschen aus der Familie, der die Katastrophe erlebt hat. Im Film ist das Leben des Juden in okkupiertem Polen von innen, den Augen der Hauptfigur gezeigt, die ständig erzwungen ist sich zu verbergen, die Wohnungen zu tauschen, sowie, solche Lebensweise zu führen, damit niemand, dass die Nachbarwohnung wohn- verdächtigt hat. Dank dem, dass sich </a:t>
            </a:r>
            <a:r>
              <a:rPr lang="de-DE" sz="2000" dirty="0" err="1" smtClean="0"/>
              <a:t>Schpilman</a:t>
            </a:r>
            <a:r>
              <a:rPr lang="de-DE" sz="2000" dirty="0" smtClean="0"/>
              <a:t> — die nationale Berühmtheit, befinden, wer ihm fertig ist zu helfen, aber doch schützt die Berühmtheit es vor dem Verrat nicht.</a:t>
            </a:r>
            <a:endParaRPr lang="ru-RU"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smtClean="0">
                <a:latin typeface="Bodoni MT" pitchFamily="18" charset="0"/>
              </a:rPr>
              <a:t>Die persönliche Meinung</a:t>
            </a:r>
            <a:endParaRPr lang="ru-RU" dirty="0"/>
          </a:p>
        </p:txBody>
      </p:sp>
      <p:pic>
        <p:nvPicPr>
          <p:cNvPr id="8194" name="Picture 2" descr="C:\Documents and Settings\Angelina\Рабочий стол\Новая папка\музыка из\films-pianist.jpg"/>
          <p:cNvPicPr>
            <a:picLocks noGrp="1" noChangeAspect="1" noChangeArrowheads="1"/>
          </p:cNvPicPr>
          <p:nvPr>
            <p:ph idx="1"/>
          </p:nvPr>
        </p:nvPicPr>
        <p:blipFill>
          <a:blip r:embed="rId3" cstate="print"/>
          <a:srcRect/>
          <a:stretch>
            <a:fillRect/>
          </a:stretch>
        </p:blipFill>
        <p:spPr bwMode="auto">
          <a:xfrm>
            <a:off x="642910" y="1142984"/>
            <a:ext cx="4429156" cy="2978608"/>
          </a:xfrm>
          <a:prstGeom prst="rect">
            <a:avLst/>
          </a:prstGeom>
          <a:noFill/>
        </p:spPr>
      </p:pic>
      <p:sp>
        <p:nvSpPr>
          <p:cNvPr id="5" name="Прямоугольник 4"/>
          <p:cNvSpPr/>
          <p:nvPr/>
        </p:nvSpPr>
        <p:spPr>
          <a:xfrm>
            <a:off x="3428992" y="3571876"/>
            <a:ext cx="5286380" cy="2308324"/>
          </a:xfrm>
          <a:prstGeom prst="rect">
            <a:avLst/>
          </a:prstGeom>
        </p:spPr>
        <p:txBody>
          <a:bodyPr wrap="square">
            <a:spAutoFit/>
          </a:bodyPr>
          <a:lstStyle/>
          <a:p>
            <a:r>
              <a:rPr lang="de-DE" dirty="0" smtClean="0">
                <a:latin typeface="Bodoni MT" pitchFamily="18" charset="0"/>
              </a:rPr>
              <a:t>Es ist der einfach ergreifende Film über den menschlichen Zustand. Mir ist Polen, einschließlich Warschau immer noch interessant, die eine meiner Lieblingsstädte jetzt ist. Ich vergöttere </a:t>
            </a:r>
            <a:r>
              <a:rPr lang="de-DE" dirty="0" err="1" smtClean="0">
                <a:latin typeface="Bodoni MT" pitchFamily="18" charset="0"/>
              </a:rPr>
              <a:t>Schopen</a:t>
            </a:r>
            <a:r>
              <a:rPr lang="de-DE" dirty="0" smtClean="0">
                <a:latin typeface="Bodoni MT" pitchFamily="18" charset="0"/>
              </a:rPr>
              <a:t> immer noch. Und das alles dank dem Film. Ich kann nicht sagen, dass ich es mag. Er  ist würdig der großen Worte. Der starke Film, der den Eindruck auf lange Zeit zurückgibt.</a:t>
            </a:r>
            <a:endParaRPr lang="de-DE" dirty="0">
              <a:latin typeface="Bodoni MT"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243</TotalTime>
  <Words>411</Words>
  <Application>Microsoft Office PowerPoint</Application>
  <PresentationFormat>Экран (4:3)</PresentationFormat>
  <Paragraphs>45</Paragraphs>
  <Slides>10</Slides>
  <Notes>10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10</vt:i4>
      </vt:variant>
    </vt:vector>
  </HeadingPairs>
  <TitlesOfParts>
    <vt:vector size="19" baseType="lpstr">
      <vt:lpstr>Bodoni MT</vt:lpstr>
      <vt:lpstr>Calibri</vt:lpstr>
      <vt:lpstr>Consolas</vt:lpstr>
      <vt:lpstr>Corbel</vt:lpstr>
      <vt:lpstr>Times New Roman</vt:lpstr>
      <vt:lpstr>Wingdings</vt:lpstr>
      <vt:lpstr>Wingdings 2</vt:lpstr>
      <vt:lpstr>Wingdings 3</vt:lpstr>
      <vt:lpstr>Метро</vt:lpstr>
      <vt:lpstr>Die besten deutschen Filme der letzten Jahrzehnte.    Die Materialien sind von den Webseiten genommen:  http://de.wikipedia.org/wiki/Der_Pianist  http://de.wikipedia.org/wiki/Knockin’_on_Heaven’s_Door_(Film)  http://de.wikipedia.org/wiki/Das_Boot  http://en.wikipedia.org/wiki/Stalingrad_(film) </vt:lpstr>
      <vt:lpstr>              Der dritte Platz - </vt:lpstr>
      <vt:lpstr>Презентация PowerPoint</vt:lpstr>
      <vt:lpstr> Die persönliche Meinung</vt:lpstr>
      <vt:lpstr>              Der zweite Platz -   «Knockin’ on Heaven’s Door»</vt:lpstr>
      <vt:lpstr>Презентация PowerPoint</vt:lpstr>
      <vt:lpstr>    Die persönliche Meinung</vt:lpstr>
      <vt:lpstr>                 Der erste Platz -         «Der Pianist» </vt:lpstr>
      <vt:lpstr>Презентация PowerPoint</vt:lpstr>
      <vt:lpstr>Die persönliche Meinung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Анастасия Измайлова</dc:creator>
  <cp:lastModifiedBy>Анастасия Измайлова</cp:lastModifiedBy>
  <cp:revision>30</cp:revision>
  <dcterms:modified xsi:type="dcterms:W3CDTF">2014-12-16T16:35:51Z</dcterms:modified>
</cp:coreProperties>
</file>