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0099"/>
    <a:srgbClr val="66FFFF"/>
    <a:srgbClr val="CC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2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FCE37D-F0AA-44C8-B8B8-4B9868686E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CC541F-15B5-49F1-A66C-BCEB5DF857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DB427F-46B7-421F-A65E-B830025AF3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A65C6-CA9F-4CE7-8267-BFBD251152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489280-2921-43AD-896A-64B86A32A2A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ED7B79-EBEE-445B-B1AC-2AD391D78CA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363759-81DE-40B8-9015-9DA23B83ED3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444F7E-11F6-4824-AEF3-7A63600D03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E80FD0-552F-40C4-826C-CA28EFC577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AC0AA-A8F7-4AB6-A2B6-DF4CC0D33E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D3E54-7105-4527-AD03-A7AE211EC1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100000">
              <a:srgbClr val="66FF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6AD952C-3AD9-4439-BDBA-67D2F535D56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трясогуз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3600450" cy="1782762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1331640" y="2204864"/>
            <a:ext cx="6553200" cy="2016696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Пернатые</a:t>
            </a:r>
            <a:endParaRPr lang="ru-RU" sz="3600" kern="10" dirty="0">
              <a:ln w="9525">
                <a:solidFill>
                  <a:srgbClr val="000099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054" name="Picture 6" descr="синиц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4652963"/>
            <a:ext cx="2449513" cy="1997075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2055" name="Picture 7" descr="поползен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1500" y="260350"/>
            <a:ext cx="2305050" cy="2085975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удо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557338"/>
            <a:ext cx="2449512" cy="2592387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4103" name="Picture 7" descr="стриж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188913"/>
            <a:ext cx="2447925" cy="2276475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4101" name="Picture 5" descr="свиристел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838" y="1484313"/>
            <a:ext cx="2449512" cy="2592387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4102" name="Picture 6" descr="скворец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260350"/>
            <a:ext cx="1878013" cy="2303463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4104" name="Picture 8" descr="дятел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288" y="2060575"/>
            <a:ext cx="1425575" cy="3240088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4105" name="Picture 9" descr="зяблик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638" y="4437063"/>
            <a:ext cx="2952750" cy="2170112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4106" name="Picture 10" descr="щегол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03350" y="4149725"/>
            <a:ext cx="2181225" cy="2492375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b="1">
                <a:solidFill>
                  <a:srgbClr val="CC0000"/>
                </a:solidFill>
              </a:rPr>
              <a:t>Общие признаки птиц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679950"/>
          </a:xfrm>
        </p:spPr>
        <p:txBody>
          <a:bodyPr/>
          <a:lstStyle/>
          <a:p>
            <a:pPr>
              <a:buClr>
                <a:srgbClr val="CC0000"/>
              </a:buClr>
              <a:buFont typeface="Wingdings" pitchFamily="2" charset="2"/>
              <a:buChar char="ü"/>
            </a:pPr>
            <a:r>
              <a:rPr lang="ru-RU" sz="3600" b="1">
                <a:solidFill>
                  <a:srgbClr val="000099"/>
                </a:solidFill>
              </a:rPr>
              <a:t>Перьевой покров</a:t>
            </a:r>
          </a:p>
          <a:p>
            <a:pPr>
              <a:buClr>
                <a:srgbClr val="CC0000"/>
              </a:buClr>
              <a:buFont typeface="Wingdings" pitchFamily="2" charset="2"/>
              <a:buChar char="ü"/>
            </a:pPr>
            <a:r>
              <a:rPr lang="ru-RU" sz="3600" b="1">
                <a:solidFill>
                  <a:srgbClr val="000099"/>
                </a:solidFill>
              </a:rPr>
              <a:t>Передние конечности – крылья</a:t>
            </a:r>
          </a:p>
          <a:p>
            <a:pPr>
              <a:buClr>
                <a:srgbClr val="CC0000"/>
              </a:buClr>
              <a:buFont typeface="Wingdings" pitchFamily="2" charset="2"/>
              <a:buChar char="ü"/>
            </a:pPr>
            <a:r>
              <a:rPr lang="ru-RU" sz="3600" b="1">
                <a:solidFill>
                  <a:srgbClr val="000099"/>
                </a:solidFill>
              </a:rPr>
              <a:t>Теплокровные (</a:t>
            </a:r>
            <a:r>
              <a:rPr lang="en-US" sz="3600" b="1">
                <a:solidFill>
                  <a:srgbClr val="000099"/>
                </a:solidFill>
              </a:rPr>
              <a:t>t=40)</a:t>
            </a:r>
          </a:p>
          <a:p>
            <a:pPr>
              <a:buClr>
                <a:srgbClr val="CC0000"/>
              </a:buClr>
              <a:buFont typeface="Wingdings" pitchFamily="2" charset="2"/>
              <a:buChar char="ü"/>
            </a:pPr>
            <a:r>
              <a:rPr lang="ru-RU" sz="3600" b="1">
                <a:solidFill>
                  <a:srgbClr val="000099"/>
                </a:solidFill>
              </a:rPr>
              <a:t>Высокий уровень обмена веществ</a:t>
            </a:r>
          </a:p>
          <a:p>
            <a:pPr>
              <a:buClr>
                <a:srgbClr val="CC0000"/>
              </a:buClr>
              <a:buFont typeface="Wingdings" pitchFamily="2" charset="2"/>
              <a:buChar char="ü"/>
            </a:pPr>
            <a:r>
              <a:rPr lang="ru-RU" sz="3600" b="1">
                <a:solidFill>
                  <a:srgbClr val="000099"/>
                </a:solidFill>
              </a:rPr>
              <a:t>Активны в течении всего 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черный дрозд"/>
          <p:cNvPicPr>
            <a:picLocks noChangeAspect="1" noChangeArrowheads="1"/>
          </p:cNvPicPr>
          <p:nvPr/>
        </p:nvPicPr>
        <p:blipFill>
          <a:blip r:embed="rId2" cstate="print"/>
          <a:srcRect l="2361" r="4720"/>
          <a:stretch>
            <a:fillRect/>
          </a:stretch>
        </p:blipFill>
        <p:spPr bwMode="auto">
          <a:xfrm>
            <a:off x="1547813" y="765175"/>
            <a:ext cx="5688012" cy="5446713"/>
          </a:xfrm>
          <a:prstGeom prst="rect">
            <a:avLst/>
          </a:prstGeom>
          <a:solidFill>
            <a:srgbClr val="CCFFFF"/>
          </a:solidFill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3419475" y="188913"/>
            <a:ext cx="2017713" cy="6477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голова</a:t>
            </a: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4787900" y="836613"/>
            <a:ext cx="863600" cy="50482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1547813" y="981075"/>
            <a:ext cx="1944687" cy="5762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шея</a:t>
            </a: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3492500" y="1341438"/>
            <a:ext cx="2159000" cy="57467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6588125" y="260350"/>
            <a:ext cx="1800225" cy="5762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глаза</a:t>
            </a:r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6156325" y="836613"/>
            <a:ext cx="576263" cy="50482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6804025" y="2781300"/>
            <a:ext cx="2016125" cy="5762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туловище</a:t>
            </a:r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6084888" y="3141663"/>
            <a:ext cx="719137" cy="287337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1547813" y="2492375"/>
            <a:ext cx="2160587" cy="5762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крыло</a:t>
            </a:r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468313" y="3644900"/>
            <a:ext cx="1727200" cy="5762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хвост</a:t>
            </a: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6443663" y="5661025"/>
            <a:ext cx="2232025" cy="5762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ноги</a:t>
            </a:r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>
            <a:off x="3635375" y="3068638"/>
            <a:ext cx="1223963" cy="36036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>
            <a:off x="1979613" y="4221163"/>
            <a:ext cx="863600" cy="64770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 flipH="1" flipV="1">
            <a:off x="4932363" y="5300663"/>
            <a:ext cx="1727200" cy="36036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6948488" y="1700213"/>
            <a:ext cx="1800225" cy="5540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клюв</a:t>
            </a:r>
          </a:p>
        </p:txBody>
      </p:sp>
      <p:sp>
        <p:nvSpPr>
          <p:cNvPr id="5141" name="Line 21"/>
          <p:cNvSpPr>
            <a:spLocks noChangeShapeType="1"/>
          </p:cNvSpPr>
          <p:nvPr/>
        </p:nvSpPr>
        <p:spPr bwMode="auto">
          <a:xfrm flipH="1" flipV="1">
            <a:off x="6804025" y="1268413"/>
            <a:ext cx="360363" cy="43180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1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1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animBg="1"/>
      <p:bldP spid="5127" grpId="0" animBg="1"/>
      <p:bldP spid="5128" grpId="0" animBg="1"/>
      <p:bldP spid="5129" grpId="0" animBg="1"/>
      <p:bldP spid="5130" grpId="0" animBg="1"/>
      <p:bldP spid="5131" grpId="0" animBg="1"/>
      <p:bldP spid="5132" grpId="0" animBg="1"/>
      <p:bldP spid="5133" grpId="0" animBg="1"/>
      <p:bldP spid="5134" grpId="0" animBg="1"/>
      <p:bldP spid="5135" grpId="0" animBg="1"/>
      <p:bldP spid="5136" grpId="0" animBg="1"/>
      <p:bldP spid="5137" grpId="0" animBg="1"/>
      <p:bldP spid="5138" grpId="0" animBg="1"/>
      <p:bldP spid="5139" grpId="0" animBg="1"/>
      <p:bldP spid="5140" grpId="0" animBg="1"/>
      <p:bldP spid="51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клюв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04813"/>
            <a:ext cx="2376487" cy="1639887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6150" name="Picture 6" descr="клюв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333375"/>
            <a:ext cx="2663825" cy="1252538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6152" name="Picture 8" descr="клюв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565400"/>
            <a:ext cx="2520950" cy="2408238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6153" name="Picture 9" descr="клюв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5300663"/>
            <a:ext cx="3095625" cy="1208087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6154" name="Picture 10" descr="клюв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8888" y="5229225"/>
            <a:ext cx="3095625" cy="123825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6155" name="Picture 11" descr="клюв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788" y="692150"/>
            <a:ext cx="2447925" cy="1751013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6156" name="Picture 12" descr="клюв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2138" y="2492375"/>
            <a:ext cx="2808287" cy="1979613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6157" name="Picture 13" descr="клюв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0788" y="2997200"/>
            <a:ext cx="2339975" cy="19304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клюв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5963" y="404813"/>
            <a:ext cx="2952750" cy="2274887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7173" name="Picture 5" descr="клюв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565400"/>
            <a:ext cx="2663825" cy="21971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7174" name="Picture 6" descr="клюв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4149725"/>
            <a:ext cx="2663825" cy="1798638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7175" name="Picture 7" descr="клюв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425" y="3213100"/>
            <a:ext cx="2681288" cy="1354138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7176" name="Picture 8" descr="клюв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5229225"/>
            <a:ext cx="2951163" cy="1357313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7177" name="Picture 9" descr="клюв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850" y="5229225"/>
            <a:ext cx="2592388" cy="1425575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7178" name="Picture 10" descr="клюв 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0825" y="404813"/>
            <a:ext cx="2663825" cy="1665287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7179" name="Picture 11" descr="клюв1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92500" y="549275"/>
            <a:ext cx="1701800" cy="29845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P2060125"/>
          <p:cNvPicPr>
            <a:picLocks noChangeAspect="1" noChangeArrowheads="1"/>
          </p:cNvPicPr>
          <p:nvPr/>
        </p:nvPicPr>
        <p:blipFill>
          <a:blip r:embed="rId2" cstate="print">
            <a:lum contrast="36000"/>
          </a:blip>
          <a:srcRect l="13741" t="32462" r="9152" b="20946"/>
          <a:stretch>
            <a:fillRect/>
          </a:stretch>
        </p:blipFill>
        <p:spPr bwMode="auto">
          <a:xfrm>
            <a:off x="395288" y="1233488"/>
            <a:ext cx="8353425" cy="3778250"/>
          </a:xfrm>
          <a:prstGeom prst="rect">
            <a:avLst/>
          </a:prstGeom>
          <a:noFill/>
        </p:spPr>
      </p:pic>
      <p:sp>
        <p:nvSpPr>
          <p:cNvPr id="8198" name="AutoShape 6"/>
          <p:cNvSpPr>
            <a:spLocks/>
          </p:cNvSpPr>
          <p:nvPr/>
        </p:nvSpPr>
        <p:spPr bwMode="auto">
          <a:xfrm rot="16200000">
            <a:off x="1870075" y="3754438"/>
            <a:ext cx="649288" cy="2735262"/>
          </a:xfrm>
          <a:prstGeom prst="leftBrace">
            <a:avLst>
              <a:gd name="adj1" fmla="val 35106"/>
              <a:gd name="adj2" fmla="val 51565"/>
            </a:avLst>
          </a:prstGeom>
          <a:noFill/>
          <a:ln w="28575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323850" y="5661025"/>
            <a:ext cx="4752975" cy="7921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Контурное покровное перо</a:t>
            </a: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3851275" y="333375"/>
            <a:ext cx="2665413" cy="503238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Пуховое перо</a:t>
            </a:r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5148263" y="836613"/>
            <a:ext cx="0" cy="107950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6227763" y="3789363"/>
            <a:ext cx="2376487" cy="576262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пух</a:t>
            </a:r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 flipV="1">
            <a:off x="7451725" y="2420938"/>
            <a:ext cx="0" cy="136842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P2060124"/>
          <p:cNvPicPr>
            <a:picLocks noChangeAspect="1" noChangeArrowheads="1"/>
          </p:cNvPicPr>
          <p:nvPr/>
        </p:nvPicPr>
        <p:blipFill>
          <a:blip r:embed="rId2" cstate="print">
            <a:lum bright="6000" contrast="24000"/>
          </a:blip>
          <a:srcRect l="14685" t="11070" r="13744" b="62294"/>
          <a:stretch>
            <a:fillRect/>
          </a:stretch>
        </p:blipFill>
        <p:spPr bwMode="auto">
          <a:xfrm>
            <a:off x="323850" y="1412875"/>
            <a:ext cx="8280400" cy="2305050"/>
          </a:xfrm>
          <a:prstGeom prst="rect">
            <a:avLst/>
          </a:prstGeom>
          <a:noFill/>
        </p:spPr>
      </p:pic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547813" y="404813"/>
            <a:ext cx="5761037" cy="6477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Контурное покровное перо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395288" y="4149725"/>
            <a:ext cx="2159000" cy="5746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очин</a:t>
            </a: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1403350" y="2565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 flipV="1">
            <a:off x="1403350" y="2565400"/>
            <a:ext cx="0" cy="158432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3203575" y="4581525"/>
            <a:ext cx="2305050" cy="5762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ствол</a:t>
            </a: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 flipV="1">
            <a:off x="4356100" y="2349500"/>
            <a:ext cx="0" cy="223202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6084888" y="5084763"/>
            <a:ext cx="2159000" cy="576262"/>
          </a:xfrm>
          <a:prstGeom prst="rect">
            <a:avLst/>
          </a:prstGeom>
          <a:solidFill>
            <a:schemeClr val="bg1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опахало</a:t>
            </a:r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 flipV="1">
            <a:off x="7308850" y="3068638"/>
            <a:ext cx="0" cy="2016125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43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Wingdings</vt:lpstr>
      <vt:lpstr>Оформление по умолчанию</vt:lpstr>
      <vt:lpstr>Слайд 1</vt:lpstr>
      <vt:lpstr>Слайд 2</vt:lpstr>
      <vt:lpstr>Общие признаки птиц</vt:lpstr>
      <vt:lpstr>Слайд 4</vt:lpstr>
      <vt:lpstr>Слайд 5</vt:lpstr>
      <vt:lpstr>Слайд 6</vt:lpstr>
      <vt:lpstr>Слайд 7</vt:lpstr>
      <vt:lpstr>Слайд 8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acceptor</cp:lastModifiedBy>
  <cp:revision>3</cp:revision>
  <dcterms:created xsi:type="dcterms:W3CDTF">2009-04-22T17:36:39Z</dcterms:created>
  <dcterms:modified xsi:type="dcterms:W3CDTF">2014-10-13T16:03:19Z</dcterms:modified>
</cp:coreProperties>
</file>