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7" r:id="rId9"/>
    <p:sldId id="262" r:id="rId10"/>
    <p:sldId id="263" r:id="rId11"/>
    <p:sldId id="265" r:id="rId12"/>
    <p:sldId id="264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AB3AE-9C79-4078-A132-9C68BB5F5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58152-B79B-4F66-B17B-4B935BB5B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220BE-C591-49E5-B4F8-76D80C03A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D1499-8292-47DA-A136-71A9D015E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0CDF0-4B6D-48A8-B880-BC38D2E91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34550-5AD9-4914-A673-7765318AC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65B22-CBD2-4D88-B661-0CCF0F18E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65B16-BDAA-4E4B-BCCF-299D24A5A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64379-F806-493D-9A5F-C1D9B43A3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A1A7D-4B72-4495-A37A-8E84F5FDF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2AA33-42D0-4B58-A0A7-80BC27AB3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3046D00-1E6E-4247-A372-947816249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latin typeface="Arial Black" pitchFamily="34" charset="0"/>
              </a:rPr>
              <a:t>Органы растений: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/>
          <a:p>
            <a:pPr eaLnBrk="1" hangingPunct="1"/>
            <a:r>
              <a:rPr lang="ru-RU" b="1" dirty="0" smtClean="0"/>
              <a:t>корень, почка, лист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Какие виды корней изображены на рисунке?</a:t>
            </a:r>
          </a:p>
        </p:txBody>
      </p:sp>
      <p:pic>
        <p:nvPicPr>
          <p:cNvPr id="3075" name="Picture 4" descr="1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371600"/>
            <a:ext cx="39195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smtClean="0"/>
              <a:t>Совокупность всех корней одного растения - …...............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705600" y="533400"/>
            <a:ext cx="2239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корневая система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04800" y="1524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tx2"/>
                </a:solidFill>
              </a:rPr>
              <a:t>Типы корневых систем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H="1">
            <a:off x="2362200" y="2362200"/>
            <a:ext cx="11430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5029200" y="2362200"/>
            <a:ext cx="9906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7176" name="Picture 8" descr="Копия 1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200400"/>
            <a:ext cx="12969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Копия Копия 1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3200400"/>
            <a:ext cx="157956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371600" y="5334000"/>
            <a:ext cx="155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Стержневая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5257800" y="5334000"/>
            <a:ext cx="154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Мочковатая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838200" y="5715000"/>
            <a:ext cx="2763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Двудольные растений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4876800" y="5638800"/>
            <a:ext cx="2932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Однодольные растений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1524000" y="6172200"/>
            <a:ext cx="1058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Фасоль</a:t>
            </a: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5410200" y="6096000"/>
            <a:ext cx="1214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Пшеница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3" grpId="0"/>
      <p:bldP spid="7174" grpId="0" animBg="1"/>
      <p:bldP spid="7175" grpId="0" animBg="1"/>
      <p:bldP spid="7178" grpId="0"/>
      <p:bldP spid="7179" grpId="0"/>
      <p:bldP spid="7180" grpId="0"/>
      <p:bldP spid="7181" grpId="0"/>
      <p:bldP spid="7182" grpId="0"/>
      <p:bldP spid="71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810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tx2"/>
                </a:solidFill>
              </a:rPr>
              <a:t>Значение корней:</a:t>
            </a: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381000" y="1371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>
              <a:buFontTx/>
              <a:buAutoNum type="arabicParenR"/>
            </a:pPr>
            <a:r>
              <a:rPr lang="ru-RU" sz="2400" b="1">
                <a:solidFill>
                  <a:schemeClr val="tx2"/>
                </a:solidFill>
              </a:rPr>
              <a:t>Минеральное (почвенное) питание растений</a:t>
            </a:r>
            <a:br>
              <a:rPr lang="ru-RU" sz="2400" b="1">
                <a:solidFill>
                  <a:schemeClr val="tx2"/>
                </a:solidFill>
              </a:rPr>
            </a:br>
            <a:r>
              <a:rPr lang="ru-RU" sz="2400" b="1">
                <a:solidFill>
                  <a:schemeClr val="tx2"/>
                </a:solidFill>
              </a:rPr>
              <a:t>Укрепление растений в почве</a:t>
            </a:r>
            <a:br>
              <a:rPr lang="ru-RU" sz="2400" b="1">
                <a:solidFill>
                  <a:schemeClr val="tx2"/>
                </a:solidFill>
              </a:rPr>
            </a:br>
            <a:r>
              <a:rPr lang="ru-RU" sz="2400" b="1">
                <a:solidFill>
                  <a:schemeClr val="tx2"/>
                </a:solidFill>
              </a:rPr>
              <a:t>Отложение запасных питательных веществ</a:t>
            </a:r>
            <a:br>
              <a:rPr lang="ru-RU" sz="2400" b="1">
                <a:solidFill>
                  <a:schemeClr val="tx2"/>
                </a:solidFill>
              </a:rPr>
            </a:br>
            <a:r>
              <a:rPr lang="ru-RU" sz="2400" b="1">
                <a:solidFill>
                  <a:schemeClr val="tx2"/>
                </a:solidFill>
              </a:rPr>
              <a:t>Вегетативное размножение растений</a:t>
            </a:r>
          </a:p>
        </p:txBody>
      </p:sp>
      <p:pic>
        <p:nvPicPr>
          <p:cNvPr id="8209" name="Picture 17" descr="1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95600"/>
            <a:ext cx="30162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4572000" y="4800600"/>
            <a:ext cx="3805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придаточные почки нам корнях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 flipV="1">
            <a:off x="2895600" y="4724400"/>
            <a:ext cx="16764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H="1">
            <a:off x="2743200" y="5029200"/>
            <a:ext cx="1828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1219200" y="2667000"/>
            <a:ext cx="5867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208" grpId="0"/>
      <p:bldP spid="8210" grpId="0"/>
      <p:bldP spid="8211" grpId="0" animBg="1"/>
      <p:bldP spid="8212" grpId="0" animBg="1"/>
      <p:bldP spid="82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/>
              <a:t>Видоизменения корней:</a:t>
            </a:r>
          </a:p>
        </p:txBody>
      </p:sp>
      <p:pic>
        <p:nvPicPr>
          <p:cNvPr id="9220" name="Picture 4" descr="Копия 1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95400"/>
            <a:ext cx="17526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295400" y="2819400"/>
            <a:ext cx="163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Корнеплоды</a:t>
            </a:r>
          </a:p>
        </p:txBody>
      </p:sp>
      <p:pic>
        <p:nvPicPr>
          <p:cNvPr id="9222" name="Picture 6" descr="Копия Копия 10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295400"/>
            <a:ext cx="26670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486400" y="2743200"/>
            <a:ext cx="2173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Корневые шишки</a:t>
            </a:r>
          </a:p>
        </p:txBody>
      </p:sp>
      <p:pic>
        <p:nvPicPr>
          <p:cNvPr id="9224" name="Picture 8" descr="Копия Копия Копия 10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3352800"/>
            <a:ext cx="533400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304800" y="4267200"/>
            <a:ext cx="251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Дыхательные корни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1295400" y="4114800"/>
            <a:ext cx="12192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2819400" y="4495800"/>
            <a:ext cx="2230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Ходульные корни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V="1">
            <a:off x="3581400" y="4419600"/>
            <a:ext cx="381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6019800" y="4495800"/>
            <a:ext cx="2262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Воздушные корни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 flipV="1">
            <a:off x="5715000" y="4495800"/>
            <a:ext cx="381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381000" y="6248400"/>
            <a:ext cx="2493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Втягивающие корни</a:t>
            </a:r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V="1">
            <a:off x="1066800" y="5791200"/>
            <a:ext cx="9144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324600" y="6248400"/>
            <a:ext cx="2651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Столбовидные корни</a:t>
            </a:r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 flipH="1" flipV="1">
            <a:off x="5486400" y="6019800"/>
            <a:ext cx="9906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  <p:bldP spid="9225" grpId="0"/>
      <p:bldP spid="9226" grpId="0" animBg="1"/>
      <p:bldP spid="9227" grpId="0"/>
      <p:bldP spid="9228" grpId="0" animBg="1"/>
      <p:bldP spid="9229" grpId="0"/>
      <p:bldP spid="9230" grpId="0" animBg="1"/>
      <p:bldP spid="9231" grpId="0"/>
      <p:bldP spid="9232" grpId="0" animBg="1"/>
      <p:bldP spid="9233" grpId="0"/>
      <p:bldP spid="92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algn="l" eaLnBrk="1" hangingPunct="1"/>
            <a:r>
              <a:rPr lang="ru-RU" sz="2400" smtClean="0"/>
              <a:t>Какие органы цветкового растения изображены на рисунке?</a:t>
            </a:r>
          </a:p>
        </p:txBody>
      </p:sp>
      <p:pic>
        <p:nvPicPr>
          <p:cNvPr id="7171" name="Picture 4" descr="1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25558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4800600" y="4724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 flipH="1">
            <a:off x="2895600" y="5029200"/>
            <a:ext cx="1828800" cy="30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4038600" y="3886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 flipH="1" flipV="1">
            <a:off x="2362200" y="3581400"/>
            <a:ext cx="1752600" cy="533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41148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 flipH="1" flipV="1">
            <a:off x="3200400" y="2590800"/>
            <a:ext cx="914400" cy="4572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Rectangle 11"/>
          <p:cNvSpPr>
            <a:spLocks noChangeArrowheads="1"/>
          </p:cNvSpPr>
          <p:nvPr/>
        </p:nvSpPr>
        <p:spPr bwMode="auto">
          <a:xfrm>
            <a:off x="4038600" y="1447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7179" name="Line 12"/>
          <p:cNvSpPr>
            <a:spLocks noChangeShapeType="1"/>
          </p:cNvSpPr>
          <p:nvPr/>
        </p:nvSpPr>
        <p:spPr bwMode="auto">
          <a:xfrm flipH="1" flipV="1">
            <a:off x="2743200" y="1676400"/>
            <a:ext cx="1295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0" name="AutoShape 13"/>
          <p:cNvSpPr>
            <a:spLocks/>
          </p:cNvSpPr>
          <p:nvPr/>
        </p:nvSpPr>
        <p:spPr bwMode="auto">
          <a:xfrm>
            <a:off x="4495800" y="1524000"/>
            <a:ext cx="304800" cy="2895600"/>
          </a:xfrm>
          <a:prstGeom prst="rightBrace">
            <a:avLst>
              <a:gd name="adj1" fmla="val 79167"/>
              <a:gd name="adj2" fmla="val 50000"/>
            </a:avLst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Rectangle 14"/>
          <p:cNvSpPr>
            <a:spLocks noChangeArrowheads="1"/>
          </p:cNvSpPr>
          <p:nvPr/>
        </p:nvSpPr>
        <p:spPr bwMode="auto">
          <a:xfrm>
            <a:off x="4953000" y="2743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4343400" y="51816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корень</a:t>
            </a: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3581400" y="4267200"/>
            <a:ext cx="110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стебель</a:t>
            </a: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3429000" y="3200400"/>
            <a:ext cx="709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лист</a:t>
            </a: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3657600" y="1828800"/>
            <a:ext cx="960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цветок</a:t>
            </a: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5334000" y="2819400"/>
            <a:ext cx="82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побег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800" y="427038"/>
            <a:ext cx="83978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/>
              <a:t>Что представляет собой побег?</a:t>
            </a:r>
          </a:p>
          <a:p>
            <a:endParaRPr lang="ru-RU" sz="2400"/>
          </a:p>
          <a:p>
            <a:r>
              <a:rPr lang="ru-RU" sz="2400"/>
              <a:t>1)стебель с расположенными на нем листьями и почками</a:t>
            </a:r>
          </a:p>
          <a:p>
            <a:r>
              <a:rPr lang="ru-RU" sz="2400"/>
              <a:t>2)видоизмененный корень</a:t>
            </a:r>
          </a:p>
          <a:p>
            <a:r>
              <a:rPr lang="ru-RU" sz="2400"/>
              <a:t>3)конус нарастания</a:t>
            </a:r>
          </a:p>
          <a:p>
            <a:r>
              <a:rPr lang="ru-RU" sz="2400"/>
              <a:t>4)часть корня с корневыми волосками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304800" y="1600200"/>
            <a:ext cx="8153400" cy="0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81000" y="685800"/>
            <a:ext cx="72517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/>
              <a:t>С помощью стебля осуществляется связь между:</a:t>
            </a:r>
          </a:p>
          <a:p>
            <a:endParaRPr lang="ru-RU" sz="2400"/>
          </a:p>
          <a:p>
            <a:r>
              <a:rPr lang="ru-RU" sz="2400"/>
              <a:t>1)главным и боковыми корнями      </a:t>
            </a:r>
          </a:p>
          <a:p>
            <a:r>
              <a:rPr lang="ru-RU" sz="2400"/>
              <a:t>2)цветками и насекомыми</a:t>
            </a:r>
          </a:p>
          <a:p>
            <a:r>
              <a:rPr lang="ru-RU" sz="2400"/>
              <a:t>3)корнями и листьями                  </a:t>
            </a:r>
          </a:p>
          <a:p>
            <a:r>
              <a:rPr lang="ru-RU" sz="2400"/>
              <a:t>4)листьями и воздушной средой</a:t>
            </a: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457200" y="2590800"/>
            <a:ext cx="3200400" cy="0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9220" name="Picture 6" descr="1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447800"/>
            <a:ext cx="25558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algn="l" eaLnBrk="1" hangingPunct="1"/>
            <a:r>
              <a:rPr lang="ru-RU" sz="2400" smtClean="0"/>
              <a:t>Какие части побега изображены на схеме?</a:t>
            </a:r>
          </a:p>
        </p:txBody>
      </p:sp>
      <p:grpSp>
        <p:nvGrpSpPr>
          <p:cNvPr id="10243" name="Group 27"/>
          <p:cNvGrpSpPr>
            <a:grpSpLocks/>
          </p:cNvGrpSpPr>
          <p:nvPr/>
        </p:nvGrpSpPr>
        <p:grpSpPr bwMode="auto">
          <a:xfrm>
            <a:off x="2895600" y="1066800"/>
            <a:ext cx="2971800" cy="5334000"/>
            <a:chOff x="432" y="672"/>
            <a:chExt cx="1872" cy="3360"/>
          </a:xfrm>
        </p:grpSpPr>
        <p:sp>
          <p:nvSpPr>
            <p:cNvPr id="10261" name="Line 19"/>
            <p:cNvSpPr>
              <a:spLocks noChangeShapeType="1"/>
            </p:cNvSpPr>
            <p:nvPr/>
          </p:nvSpPr>
          <p:spPr bwMode="auto">
            <a:xfrm>
              <a:off x="1248" y="912"/>
              <a:ext cx="0" cy="312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20"/>
            <p:cNvSpPr>
              <a:spLocks noChangeShapeType="1"/>
            </p:cNvSpPr>
            <p:nvPr/>
          </p:nvSpPr>
          <p:spPr bwMode="auto">
            <a:xfrm flipH="1">
              <a:off x="1248" y="2880"/>
              <a:ext cx="240" cy="2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Oval 21"/>
            <p:cNvSpPr>
              <a:spLocks noChangeArrowheads="1"/>
            </p:cNvSpPr>
            <p:nvPr/>
          </p:nvSpPr>
          <p:spPr bwMode="auto">
            <a:xfrm rot="-1544187">
              <a:off x="1440" y="2448"/>
              <a:ext cx="864" cy="43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4" name="Oval 22"/>
            <p:cNvSpPr>
              <a:spLocks noChangeArrowheads="1"/>
            </p:cNvSpPr>
            <p:nvPr/>
          </p:nvSpPr>
          <p:spPr bwMode="auto">
            <a:xfrm rot="-3814192">
              <a:off x="1202" y="2830"/>
              <a:ext cx="288" cy="100"/>
            </a:xfrm>
            <a:prstGeom prst="ellipse">
              <a:avLst/>
            </a:prstGeom>
            <a:solidFill>
              <a:srgbClr val="993300"/>
            </a:solidFill>
            <a:ln w="95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5" name="Line 23"/>
            <p:cNvSpPr>
              <a:spLocks noChangeShapeType="1"/>
            </p:cNvSpPr>
            <p:nvPr/>
          </p:nvSpPr>
          <p:spPr bwMode="auto">
            <a:xfrm flipH="1" flipV="1">
              <a:off x="960" y="2016"/>
              <a:ext cx="288" cy="2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Oval 24"/>
            <p:cNvSpPr>
              <a:spLocks noChangeArrowheads="1"/>
            </p:cNvSpPr>
            <p:nvPr/>
          </p:nvSpPr>
          <p:spPr bwMode="auto">
            <a:xfrm rot="2719472">
              <a:off x="216" y="1512"/>
              <a:ext cx="864" cy="43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7" name="Oval 25"/>
            <p:cNvSpPr>
              <a:spLocks noChangeArrowheads="1"/>
            </p:cNvSpPr>
            <p:nvPr/>
          </p:nvSpPr>
          <p:spPr bwMode="auto">
            <a:xfrm rot="-6388209">
              <a:off x="1010" y="2014"/>
              <a:ext cx="288" cy="100"/>
            </a:xfrm>
            <a:prstGeom prst="ellipse">
              <a:avLst/>
            </a:prstGeom>
            <a:solidFill>
              <a:srgbClr val="993300"/>
            </a:solidFill>
            <a:ln w="95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8" name="Oval 26"/>
            <p:cNvSpPr>
              <a:spLocks noChangeArrowheads="1"/>
            </p:cNvSpPr>
            <p:nvPr/>
          </p:nvSpPr>
          <p:spPr bwMode="auto">
            <a:xfrm rot="-5400000">
              <a:off x="1106" y="766"/>
              <a:ext cx="288" cy="100"/>
            </a:xfrm>
            <a:prstGeom prst="ellipse">
              <a:avLst/>
            </a:prstGeom>
            <a:solidFill>
              <a:srgbClr val="993300"/>
            </a:solidFill>
            <a:ln w="95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4" name="Rectangle 28"/>
          <p:cNvSpPr>
            <a:spLocks noChangeArrowheads="1"/>
          </p:cNvSpPr>
          <p:nvPr/>
        </p:nvSpPr>
        <p:spPr bwMode="auto">
          <a:xfrm>
            <a:off x="6324600" y="4953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245" name="Line 29"/>
          <p:cNvSpPr>
            <a:spLocks noChangeShapeType="1"/>
          </p:cNvSpPr>
          <p:nvPr/>
        </p:nvSpPr>
        <p:spPr bwMode="auto">
          <a:xfrm flipH="1" flipV="1">
            <a:off x="4191000" y="5029200"/>
            <a:ext cx="2057400" cy="228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6" name="Rectangle 31"/>
          <p:cNvSpPr>
            <a:spLocks noChangeArrowheads="1"/>
          </p:cNvSpPr>
          <p:nvPr/>
        </p:nvSpPr>
        <p:spPr bwMode="auto">
          <a:xfrm>
            <a:off x="5562600" y="2590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247" name="Line 32"/>
          <p:cNvSpPr>
            <a:spLocks noChangeShapeType="1"/>
          </p:cNvSpPr>
          <p:nvPr/>
        </p:nvSpPr>
        <p:spPr bwMode="auto">
          <a:xfrm flipH="1">
            <a:off x="4191000" y="2895600"/>
            <a:ext cx="1447800" cy="685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8" name="Rectangle 33"/>
          <p:cNvSpPr>
            <a:spLocks noChangeArrowheads="1"/>
          </p:cNvSpPr>
          <p:nvPr/>
        </p:nvSpPr>
        <p:spPr bwMode="auto">
          <a:xfrm>
            <a:off x="3352800" y="4038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0249" name="AutoShape 34"/>
          <p:cNvSpPr>
            <a:spLocks/>
          </p:cNvSpPr>
          <p:nvPr/>
        </p:nvSpPr>
        <p:spPr bwMode="auto">
          <a:xfrm flipH="1">
            <a:off x="3733800" y="3657600"/>
            <a:ext cx="381000" cy="1295400"/>
          </a:xfrm>
          <a:prstGeom prst="rightBrace">
            <a:avLst>
              <a:gd name="adj1" fmla="val 26476"/>
              <a:gd name="adj2" fmla="val 48519"/>
            </a:avLst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AutoShape 35"/>
          <p:cNvSpPr>
            <a:spLocks/>
          </p:cNvSpPr>
          <p:nvPr/>
        </p:nvSpPr>
        <p:spPr bwMode="auto">
          <a:xfrm rot="-3494431">
            <a:off x="4353719" y="3966369"/>
            <a:ext cx="174625" cy="439737"/>
          </a:xfrm>
          <a:prstGeom prst="rightBracket">
            <a:avLst>
              <a:gd name="adj" fmla="val 0"/>
            </a:avLst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Rectangle 36"/>
          <p:cNvSpPr>
            <a:spLocks noChangeArrowheads="1"/>
          </p:cNvSpPr>
          <p:nvPr/>
        </p:nvSpPr>
        <p:spPr bwMode="auto">
          <a:xfrm>
            <a:off x="4419600" y="3657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0252" name="Line 37"/>
          <p:cNvSpPr>
            <a:spLocks noChangeShapeType="1"/>
          </p:cNvSpPr>
          <p:nvPr/>
        </p:nvSpPr>
        <p:spPr bwMode="auto">
          <a:xfrm flipH="1">
            <a:off x="4343400" y="4419600"/>
            <a:ext cx="2743200" cy="762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3" name="Rectangle 38"/>
          <p:cNvSpPr>
            <a:spLocks noChangeArrowheads="1"/>
          </p:cNvSpPr>
          <p:nvPr/>
        </p:nvSpPr>
        <p:spPr bwMode="auto">
          <a:xfrm>
            <a:off x="7162800" y="4191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0254" name="Line 39"/>
          <p:cNvSpPr>
            <a:spLocks noChangeShapeType="1"/>
          </p:cNvSpPr>
          <p:nvPr/>
        </p:nvSpPr>
        <p:spPr bwMode="auto">
          <a:xfrm flipH="1">
            <a:off x="4267200" y="1295400"/>
            <a:ext cx="1219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5" name="Rectangle 40"/>
          <p:cNvSpPr>
            <a:spLocks noChangeArrowheads="1"/>
          </p:cNvSpPr>
          <p:nvPr/>
        </p:nvSpPr>
        <p:spPr bwMode="auto">
          <a:xfrm>
            <a:off x="5562600" y="1066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6705600" y="5029200"/>
            <a:ext cx="696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узел</a:t>
            </a: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1752600" y="4114800"/>
            <a:ext cx="158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междоузлие</a:t>
            </a: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4724400" y="3429000"/>
            <a:ext cx="1660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пазуха листа</a:t>
            </a:r>
          </a:p>
        </p:txBody>
      </p:sp>
      <p:sp>
        <p:nvSpPr>
          <p:cNvPr id="11308" name="Rectangle 44"/>
          <p:cNvSpPr>
            <a:spLocks noChangeArrowheads="1"/>
          </p:cNvSpPr>
          <p:nvPr/>
        </p:nvSpPr>
        <p:spPr bwMode="auto">
          <a:xfrm>
            <a:off x="6858000" y="4495800"/>
            <a:ext cx="202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пазушная почка</a:t>
            </a:r>
          </a:p>
        </p:txBody>
      </p:sp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5943600" y="10668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верхушечная почка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228600" y="274638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>
                <a:solidFill>
                  <a:schemeClr val="tx2"/>
                </a:solidFill>
              </a:rPr>
              <a:t>Расположение листьев (почек) на стебле</a:t>
            </a:r>
          </a:p>
        </p:txBody>
      </p:sp>
      <p:grpSp>
        <p:nvGrpSpPr>
          <p:cNvPr id="11267" name="Group 17"/>
          <p:cNvGrpSpPr>
            <a:grpSpLocks/>
          </p:cNvGrpSpPr>
          <p:nvPr/>
        </p:nvGrpSpPr>
        <p:grpSpPr bwMode="auto">
          <a:xfrm>
            <a:off x="990600" y="1828800"/>
            <a:ext cx="1447800" cy="2895600"/>
            <a:chOff x="624" y="1152"/>
            <a:chExt cx="912" cy="1824"/>
          </a:xfrm>
        </p:grpSpPr>
        <p:sp>
          <p:nvSpPr>
            <p:cNvPr id="11298" name="Line 6"/>
            <p:cNvSpPr>
              <a:spLocks noChangeShapeType="1"/>
            </p:cNvSpPr>
            <p:nvPr/>
          </p:nvSpPr>
          <p:spPr bwMode="auto">
            <a:xfrm>
              <a:off x="959" y="1160"/>
              <a:ext cx="0" cy="1816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Line 7"/>
            <p:cNvSpPr>
              <a:spLocks noChangeShapeType="1"/>
            </p:cNvSpPr>
            <p:nvPr/>
          </p:nvSpPr>
          <p:spPr bwMode="auto">
            <a:xfrm flipH="1">
              <a:off x="959" y="2305"/>
              <a:ext cx="98" cy="1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Oval 8"/>
            <p:cNvSpPr>
              <a:spLocks noChangeArrowheads="1"/>
            </p:cNvSpPr>
            <p:nvPr/>
          </p:nvSpPr>
          <p:spPr bwMode="auto">
            <a:xfrm rot="-1816453">
              <a:off x="1008" y="2064"/>
              <a:ext cx="498" cy="203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1" name="Line 10"/>
            <p:cNvSpPr>
              <a:spLocks noChangeShapeType="1"/>
            </p:cNvSpPr>
            <p:nvPr/>
          </p:nvSpPr>
          <p:spPr bwMode="auto">
            <a:xfrm flipH="1" flipV="1">
              <a:off x="841" y="1803"/>
              <a:ext cx="118" cy="139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02" name="Oval 11"/>
            <p:cNvSpPr>
              <a:spLocks noChangeArrowheads="1"/>
            </p:cNvSpPr>
            <p:nvPr/>
          </p:nvSpPr>
          <p:spPr bwMode="auto">
            <a:xfrm rot="2719472">
              <a:off x="461" y="1546"/>
              <a:ext cx="503" cy="177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3" name="Line 14"/>
            <p:cNvSpPr>
              <a:spLocks noChangeShapeType="1"/>
            </p:cNvSpPr>
            <p:nvPr/>
          </p:nvSpPr>
          <p:spPr bwMode="auto">
            <a:xfrm flipH="1">
              <a:off x="959" y="1355"/>
              <a:ext cx="98" cy="1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04" name="Oval 15"/>
            <p:cNvSpPr>
              <a:spLocks noChangeArrowheads="1"/>
            </p:cNvSpPr>
            <p:nvPr/>
          </p:nvSpPr>
          <p:spPr bwMode="auto">
            <a:xfrm rot="-1544187">
              <a:off x="1008" y="1152"/>
              <a:ext cx="528" cy="18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68" name="Group 30"/>
          <p:cNvGrpSpPr>
            <a:grpSpLocks/>
          </p:cNvGrpSpPr>
          <p:nvPr/>
        </p:nvGrpSpPr>
        <p:grpSpPr bwMode="auto">
          <a:xfrm>
            <a:off x="3657600" y="1447800"/>
            <a:ext cx="1524000" cy="3200400"/>
            <a:chOff x="2304" y="912"/>
            <a:chExt cx="960" cy="2016"/>
          </a:xfrm>
        </p:grpSpPr>
        <p:sp>
          <p:nvSpPr>
            <p:cNvPr id="11287" name="Line 19"/>
            <p:cNvSpPr>
              <a:spLocks noChangeShapeType="1"/>
            </p:cNvSpPr>
            <p:nvPr/>
          </p:nvSpPr>
          <p:spPr bwMode="auto">
            <a:xfrm>
              <a:off x="2687" y="1112"/>
              <a:ext cx="0" cy="1816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88" name="Line 20"/>
            <p:cNvSpPr>
              <a:spLocks noChangeShapeType="1"/>
            </p:cNvSpPr>
            <p:nvPr/>
          </p:nvSpPr>
          <p:spPr bwMode="auto">
            <a:xfrm flipH="1">
              <a:off x="2687" y="2257"/>
              <a:ext cx="98" cy="1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Oval 21"/>
            <p:cNvSpPr>
              <a:spLocks noChangeArrowheads="1"/>
            </p:cNvSpPr>
            <p:nvPr/>
          </p:nvSpPr>
          <p:spPr bwMode="auto">
            <a:xfrm rot="-1816453">
              <a:off x="2736" y="2016"/>
              <a:ext cx="498" cy="203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90" name="Group 26"/>
            <p:cNvGrpSpPr>
              <a:grpSpLocks/>
            </p:cNvGrpSpPr>
            <p:nvPr/>
          </p:nvGrpSpPr>
          <p:grpSpPr bwMode="auto">
            <a:xfrm>
              <a:off x="2304" y="1824"/>
              <a:ext cx="358" cy="523"/>
              <a:chOff x="2304" y="1824"/>
              <a:chExt cx="358" cy="523"/>
            </a:xfrm>
          </p:grpSpPr>
          <p:sp>
            <p:nvSpPr>
              <p:cNvPr id="11296" name="Line 22"/>
              <p:cNvSpPr>
                <a:spLocks noChangeShapeType="1"/>
              </p:cNvSpPr>
              <p:nvPr/>
            </p:nvSpPr>
            <p:spPr bwMode="auto">
              <a:xfrm flipH="1" flipV="1">
                <a:off x="2544" y="2208"/>
                <a:ext cx="118" cy="139"/>
              </a:xfrm>
              <a:prstGeom prst="line">
                <a:avLst/>
              </a:prstGeom>
              <a:noFill/>
              <a:ln w="76200">
                <a:solidFill>
                  <a:srgbClr val="339966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97" name="Oval 23"/>
              <p:cNvSpPr>
                <a:spLocks noChangeArrowheads="1"/>
              </p:cNvSpPr>
              <p:nvPr/>
            </p:nvSpPr>
            <p:spPr bwMode="auto">
              <a:xfrm rot="2719472">
                <a:off x="2141" y="1987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91" name="Line 24"/>
            <p:cNvSpPr>
              <a:spLocks noChangeShapeType="1"/>
            </p:cNvSpPr>
            <p:nvPr/>
          </p:nvSpPr>
          <p:spPr bwMode="auto">
            <a:xfrm flipH="1">
              <a:off x="2687" y="1307"/>
              <a:ext cx="98" cy="140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92" name="Oval 25"/>
            <p:cNvSpPr>
              <a:spLocks noChangeArrowheads="1"/>
            </p:cNvSpPr>
            <p:nvPr/>
          </p:nvSpPr>
          <p:spPr bwMode="auto">
            <a:xfrm rot="-1544187">
              <a:off x="2736" y="1104"/>
              <a:ext cx="528" cy="18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93" name="Group 27"/>
            <p:cNvGrpSpPr>
              <a:grpSpLocks/>
            </p:cNvGrpSpPr>
            <p:nvPr/>
          </p:nvGrpSpPr>
          <p:grpSpPr bwMode="auto">
            <a:xfrm>
              <a:off x="2304" y="912"/>
              <a:ext cx="358" cy="523"/>
              <a:chOff x="2304" y="1824"/>
              <a:chExt cx="358" cy="523"/>
            </a:xfrm>
          </p:grpSpPr>
          <p:sp>
            <p:nvSpPr>
              <p:cNvPr id="11294" name="Line 28"/>
              <p:cNvSpPr>
                <a:spLocks noChangeShapeType="1"/>
              </p:cNvSpPr>
              <p:nvPr/>
            </p:nvSpPr>
            <p:spPr bwMode="auto">
              <a:xfrm flipH="1" flipV="1">
                <a:off x="2544" y="2208"/>
                <a:ext cx="118" cy="139"/>
              </a:xfrm>
              <a:prstGeom prst="line">
                <a:avLst/>
              </a:prstGeom>
              <a:noFill/>
              <a:ln w="76200">
                <a:solidFill>
                  <a:srgbClr val="339966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95" name="Oval 29"/>
              <p:cNvSpPr>
                <a:spLocks noChangeArrowheads="1"/>
              </p:cNvSpPr>
              <p:nvPr/>
            </p:nvSpPr>
            <p:spPr bwMode="auto">
              <a:xfrm rot="2719472">
                <a:off x="2141" y="1987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1269" name="Group 51"/>
          <p:cNvGrpSpPr>
            <a:grpSpLocks/>
          </p:cNvGrpSpPr>
          <p:nvPr/>
        </p:nvGrpSpPr>
        <p:grpSpPr bwMode="auto">
          <a:xfrm>
            <a:off x="6400800" y="1600200"/>
            <a:ext cx="1524000" cy="3124200"/>
            <a:chOff x="4032" y="1008"/>
            <a:chExt cx="960" cy="1968"/>
          </a:xfrm>
        </p:grpSpPr>
        <p:sp>
          <p:nvSpPr>
            <p:cNvPr id="11276" name="Line 32"/>
            <p:cNvSpPr>
              <a:spLocks noChangeShapeType="1"/>
            </p:cNvSpPr>
            <p:nvPr/>
          </p:nvSpPr>
          <p:spPr bwMode="auto">
            <a:xfrm>
              <a:off x="4511" y="1160"/>
              <a:ext cx="0" cy="1816"/>
            </a:xfrm>
            <a:prstGeom prst="line">
              <a:avLst/>
            </a:prstGeom>
            <a:noFill/>
            <a:ln w="762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277" name="Group 45"/>
            <p:cNvGrpSpPr>
              <a:grpSpLocks/>
            </p:cNvGrpSpPr>
            <p:nvPr/>
          </p:nvGrpSpPr>
          <p:grpSpPr bwMode="auto">
            <a:xfrm>
              <a:off x="4032" y="1920"/>
              <a:ext cx="960" cy="662"/>
              <a:chOff x="4032" y="1920"/>
              <a:chExt cx="960" cy="662"/>
            </a:xfrm>
          </p:grpSpPr>
          <p:sp>
            <p:nvSpPr>
              <p:cNvPr id="11283" name="Oval 34"/>
              <p:cNvSpPr>
                <a:spLocks noChangeArrowheads="1"/>
              </p:cNvSpPr>
              <p:nvPr/>
            </p:nvSpPr>
            <p:spPr bwMode="auto">
              <a:xfrm rot="-1816453">
                <a:off x="4464" y="2112"/>
                <a:ext cx="498" cy="203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4" name="Oval 37"/>
              <p:cNvSpPr>
                <a:spLocks noChangeArrowheads="1"/>
              </p:cNvSpPr>
              <p:nvPr/>
            </p:nvSpPr>
            <p:spPr bwMode="auto">
              <a:xfrm rot="2719472">
                <a:off x="4061" y="2083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5" name="Oval 43"/>
              <p:cNvSpPr>
                <a:spLocks noChangeArrowheads="1"/>
              </p:cNvSpPr>
              <p:nvPr/>
            </p:nvSpPr>
            <p:spPr bwMode="auto">
              <a:xfrm rot="-2016221">
                <a:off x="4032" y="2400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6" name="Oval 44"/>
              <p:cNvSpPr>
                <a:spLocks noChangeArrowheads="1"/>
              </p:cNvSpPr>
              <p:nvPr/>
            </p:nvSpPr>
            <p:spPr bwMode="auto">
              <a:xfrm rot="1613264">
                <a:off x="4464" y="2400"/>
                <a:ext cx="528" cy="18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278" name="Group 46"/>
            <p:cNvGrpSpPr>
              <a:grpSpLocks/>
            </p:cNvGrpSpPr>
            <p:nvPr/>
          </p:nvGrpSpPr>
          <p:grpSpPr bwMode="auto">
            <a:xfrm>
              <a:off x="4032" y="1008"/>
              <a:ext cx="960" cy="662"/>
              <a:chOff x="4032" y="1920"/>
              <a:chExt cx="960" cy="662"/>
            </a:xfrm>
          </p:grpSpPr>
          <p:sp>
            <p:nvSpPr>
              <p:cNvPr id="11279" name="Oval 47"/>
              <p:cNvSpPr>
                <a:spLocks noChangeArrowheads="1"/>
              </p:cNvSpPr>
              <p:nvPr/>
            </p:nvSpPr>
            <p:spPr bwMode="auto">
              <a:xfrm rot="-1816453">
                <a:off x="4464" y="2112"/>
                <a:ext cx="498" cy="203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0" name="Oval 48"/>
              <p:cNvSpPr>
                <a:spLocks noChangeArrowheads="1"/>
              </p:cNvSpPr>
              <p:nvPr/>
            </p:nvSpPr>
            <p:spPr bwMode="auto">
              <a:xfrm rot="2719472">
                <a:off x="4061" y="2083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1" name="Oval 49"/>
              <p:cNvSpPr>
                <a:spLocks noChangeArrowheads="1"/>
              </p:cNvSpPr>
              <p:nvPr/>
            </p:nvSpPr>
            <p:spPr bwMode="auto">
              <a:xfrm rot="-2016221">
                <a:off x="4032" y="2400"/>
                <a:ext cx="503" cy="177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2" name="Oval 50"/>
              <p:cNvSpPr>
                <a:spLocks noChangeArrowheads="1"/>
              </p:cNvSpPr>
              <p:nvPr/>
            </p:nvSpPr>
            <p:spPr bwMode="auto">
              <a:xfrm rot="1613264">
                <a:off x="4464" y="2400"/>
                <a:ext cx="528" cy="18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838200" y="4953000"/>
            <a:ext cx="1400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очередное</a:t>
            </a:r>
          </a:p>
        </p:txBody>
      </p:sp>
      <p:sp>
        <p:nvSpPr>
          <p:cNvPr id="12341" name="Rectangle 53"/>
          <p:cNvSpPr>
            <a:spLocks noChangeArrowheads="1"/>
          </p:cNvSpPr>
          <p:nvPr/>
        </p:nvSpPr>
        <p:spPr bwMode="auto">
          <a:xfrm>
            <a:off x="3505200" y="4953000"/>
            <a:ext cx="1655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супротивное</a:t>
            </a:r>
          </a:p>
        </p:txBody>
      </p:sp>
      <p:sp>
        <p:nvSpPr>
          <p:cNvPr id="12342" name="Rectangle 54"/>
          <p:cNvSpPr>
            <a:spLocks noChangeArrowheads="1"/>
          </p:cNvSpPr>
          <p:nvPr/>
        </p:nvSpPr>
        <p:spPr bwMode="auto">
          <a:xfrm>
            <a:off x="6477000" y="4876800"/>
            <a:ext cx="1514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мутовчатое</a:t>
            </a:r>
          </a:p>
        </p:txBody>
      </p:sp>
      <p:sp>
        <p:nvSpPr>
          <p:cNvPr id="11273" name="Rectangle 55"/>
          <p:cNvSpPr>
            <a:spLocks noChangeArrowheads="1"/>
          </p:cNvSpPr>
          <p:nvPr/>
        </p:nvSpPr>
        <p:spPr bwMode="auto">
          <a:xfrm>
            <a:off x="1828800" y="426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1274" name="Rectangle 56"/>
          <p:cNvSpPr>
            <a:spLocks noChangeArrowheads="1"/>
          </p:cNvSpPr>
          <p:nvPr/>
        </p:nvSpPr>
        <p:spPr bwMode="auto">
          <a:xfrm>
            <a:off x="4495800" y="426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275" name="Rectangle 57"/>
          <p:cNvSpPr>
            <a:spLocks noChangeArrowheads="1"/>
          </p:cNvSpPr>
          <p:nvPr/>
        </p:nvSpPr>
        <p:spPr bwMode="auto">
          <a:xfrm>
            <a:off x="7391400" y="4343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40" grpId="0"/>
      <p:bldP spid="12341" grpId="0"/>
      <p:bldP spid="123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28600" y="274638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>
                <a:solidFill>
                  <a:schemeClr val="tx2"/>
                </a:solidFill>
              </a:rPr>
              <a:t>Расположение листьев растений</a:t>
            </a:r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3657600" y="4953000"/>
            <a:ext cx="224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листовая мозаика</a:t>
            </a:r>
          </a:p>
        </p:txBody>
      </p:sp>
      <p:pic>
        <p:nvPicPr>
          <p:cNvPr id="12292" name="Picture 41" descr="10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52600"/>
            <a:ext cx="44958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228600" y="274638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>
                <a:solidFill>
                  <a:schemeClr val="tx2"/>
                </a:solidFill>
              </a:rPr>
              <a:t>Виды почек</a:t>
            </a:r>
          </a:p>
        </p:txBody>
      </p:sp>
      <p:pic>
        <p:nvPicPr>
          <p:cNvPr id="13315" name="Picture 5" descr="Копия Копия 10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447800"/>
            <a:ext cx="20034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Копия 10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447800"/>
            <a:ext cx="21986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581400" y="3733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68580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295400" y="4343400"/>
            <a:ext cx="299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вегетативная (листовая)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800600" y="4343400"/>
            <a:ext cx="3141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генеративная (цветочная)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/>
      <p:bldP spid="133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914400" y="1066800"/>
            <a:ext cx="50752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/>
              <a:t>Почка — это:</a:t>
            </a:r>
          </a:p>
          <a:p>
            <a:endParaRPr lang="ru-RU" sz="2400"/>
          </a:p>
          <a:p>
            <a:r>
              <a:rPr lang="ru-RU" sz="2400"/>
              <a:t>1)часть стебля                                 </a:t>
            </a:r>
          </a:p>
          <a:p>
            <a:r>
              <a:rPr lang="ru-RU" sz="2400"/>
              <a:t>2)зачаточный побег</a:t>
            </a:r>
          </a:p>
          <a:p>
            <a:r>
              <a:rPr lang="ru-RU" sz="2400"/>
              <a:t>3)завязь с семязачатками              </a:t>
            </a:r>
          </a:p>
          <a:p>
            <a:r>
              <a:rPr lang="ru-RU" sz="2400"/>
              <a:t>4)черешок и листовая пластинка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838200" y="2514600"/>
            <a:ext cx="3352800" cy="0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4340" name="Picture 6" descr="Копия Копия 10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990600"/>
            <a:ext cx="20034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85775" y="884238"/>
            <a:ext cx="8113713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/>
            <a:r>
              <a:rPr lang="ru-RU" sz="2400" b="1" u="sng"/>
              <a:t>Конус нарастания</a:t>
            </a:r>
            <a:r>
              <a:rPr lang="ru-RU" sz="2400"/>
              <a:t> стебля растений образован тканью:</a:t>
            </a:r>
          </a:p>
          <a:p>
            <a:pPr marL="342900" indent="-342900"/>
            <a:endParaRPr lang="ru-RU" sz="2400"/>
          </a:p>
          <a:p>
            <a:pPr marL="342900" indent="-342900">
              <a:buFontTx/>
              <a:buAutoNum type="arabicParenR"/>
            </a:pPr>
            <a:r>
              <a:rPr lang="ru-RU" sz="2400"/>
              <a:t>покровной	              </a:t>
            </a:r>
          </a:p>
          <a:p>
            <a:pPr marL="342900" indent="-342900">
              <a:buFontTx/>
              <a:buAutoNum type="arabicParenR"/>
            </a:pPr>
            <a:r>
              <a:rPr lang="ru-RU" sz="2400"/>
              <a:t>образовательной</a:t>
            </a:r>
          </a:p>
          <a:p>
            <a:pPr marL="342900" indent="-342900"/>
            <a:r>
              <a:rPr lang="ru-RU" sz="2400"/>
              <a:t>3) основной	             </a:t>
            </a:r>
          </a:p>
          <a:p>
            <a:pPr marL="342900" indent="-342900"/>
            <a:r>
              <a:rPr lang="ru-RU" sz="2400"/>
              <a:t>4) проводящей</a:t>
            </a:r>
          </a:p>
          <a:p>
            <a:pPr marL="342900" indent="-342900"/>
            <a:endParaRPr lang="ru-RU" sz="240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2362200"/>
            <a:ext cx="3352800" cy="0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5364" name="Picture 5" descr="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752600"/>
            <a:ext cx="29924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199</Words>
  <Application>Microsoft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Оформление по умолчанию</vt:lpstr>
      <vt:lpstr>Органы растений:</vt:lpstr>
      <vt:lpstr>Какие виды корней изображены на рисунке?</vt:lpstr>
      <vt:lpstr>Совокупность всех корней одного растения - …...............</vt:lpstr>
      <vt:lpstr>Слайд 4</vt:lpstr>
      <vt:lpstr>Видоизменения корней:</vt:lpstr>
      <vt:lpstr>Какие органы цветкового растения изображены на рисунке?</vt:lpstr>
      <vt:lpstr>Слайд 7</vt:lpstr>
      <vt:lpstr>Слайд 8</vt:lpstr>
      <vt:lpstr>Какие части побега изображены на схеме?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acceptor</dc:creator>
  <cp:lastModifiedBy>acceptor</cp:lastModifiedBy>
  <cp:revision>8</cp:revision>
  <cp:lastPrinted>1601-01-01T00:00:00Z</cp:lastPrinted>
  <dcterms:created xsi:type="dcterms:W3CDTF">1601-01-01T00:00:00Z</dcterms:created>
  <dcterms:modified xsi:type="dcterms:W3CDTF">2014-09-05T14:04:02Z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