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2" r:id="rId2"/>
    <p:sldId id="257" r:id="rId3"/>
    <p:sldId id="256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660066"/>
    <a:srgbClr val="6600CC"/>
    <a:srgbClr val="CC0000"/>
    <a:srgbClr val="001000"/>
    <a:srgbClr val="003300"/>
    <a:srgbClr val="00006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7" autoAdjust="0"/>
    <p:restoredTop sz="94660"/>
  </p:normalViewPr>
  <p:slideViewPr>
    <p:cSldViewPr>
      <p:cViewPr varScale="1">
        <p:scale>
          <a:sx n="38" d="100"/>
          <a:sy n="38" d="100"/>
        </p:scale>
        <p:origin x="30" y="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8AC86A-7626-4CC7-B3CA-C25FF6128A8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497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1C71D84-C7A0-4204-B604-D1632434684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250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667597-7457-4EA7-AEC0-60535746A35C}" type="slidenum">
              <a:rPr lang="ru-RU"/>
              <a:pPr/>
              <a:t>1</a:t>
            </a:fld>
            <a:endParaRPr lang="ru-RU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306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47B81-4BDF-4E32-9BE6-C34748655E30}" type="slidenum">
              <a:rPr lang="ru-RU"/>
              <a:pPr/>
              <a:t>2</a:t>
            </a:fld>
            <a:endParaRPr lang="ru-RU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046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C3F3CC-08A0-4C4B-8F5C-7060AA4FE206}" type="slidenum">
              <a:rPr lang="ru-RU"/>
              <a:pPr/>
              <a:t>3</a:t>
            </a:fld>
            <a:endParaRPr lang="ru-RU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763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7EEF57-DE59-4941-A2E2-6F7323A73BF8}" type="slidenum">
              <a:rPr lang="ru-RU"/>
              <a:pPr/>
              <a:t>4</a:t>
            </a:fld>
            <a:endParaRPr lang="ru-RU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505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66801E-3029-4CF9-A9D0-A83184E8B38A}" type="slidenum">
              <a:rPr lang="ru-RU"/>
              <a:pPr/>
              <a:t>5</a:t>
            </a:fld>
            <a:endParaRPr lang="ru-RU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593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D81EA-4DC3-440A-87BE-903BBD214E7A}" type="slidenum">
              <a:rPr lang="ru-RU"/>
              <a:pPr/>
              <a:t>6</a:t>
            </a:fld>
            <a:endParaRPr lang="ru-RU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+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091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28F182-24C3-43B3-A13C-0419C9B81EE4}" type="slidenum">
              <a:rPr lang="ru-RU"/>
              <a:pPr/>
              <a:t>7</a:t>
            </a:fld>
            <a:endParaRPr lang="ru-RU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385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60BA8-EC2C-4D9E-8608-7F90572EC91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50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4419E-B647-4D8B-B96C-6F8FD64825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75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F2FDD-CF92-44C7-8D78-F3F9CEADC3D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1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00D8D7-9E36-4A43-A57C-25CF77210E2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520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AFCD4-4B41-402C-B379-48BA5EC9C9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2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8D37A-1A81-499B-9B1E-D5BD4D9AEDB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46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95326-B758-48FA-BEFA-DBAD0AFD81F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16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7A1C9-EDB1-4A86-83AE-10AF7B05D2D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44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0BDA9-CE4F-4B3A-8488-FA7B7EF0E2E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1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F87D5-630A-4FE8-B905-241CB9E32F1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38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B8A64-0A14-4113-9D3F-C2B827AB530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769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DEBE8A-F2A8-4BB3-9F60-BEA4957DD89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4" name="Picture 4" descr="Ряб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BELLFL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96898">
            <a:off x="3063081" y="257969"/>
            <a:ext cx="4672013" cy="784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971550" y="1628775"/>
            <a:ext cx="6913563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Past Progressive</a:t>
            </a:r>
            <a:endParaRPr lang="ru-RU" sz="80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02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Ряб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835150" y="549275"/>
            <a:ext cx="5213350" cy="900113"/>
          </a:xfrm>
          <a:prstGeom prst="rect">
            <a:avLst/>
          </a:prstGeom>
          <a:solidFill>
            <a:srgbClr val="00FFFF"/>
          </a:solidFill>
          <a:ln w="76200">
            <a:solidFill>
              <a:srgbClr val="0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Past</a:t>
            </a:r>
            <a:r>
              <a:rPr lang="en-US" sz="4800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8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Progressive</a:t>
            </a:r>
            <a:endParaRPr lang="ru-RU" sz="4800" b="1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900113" y="1773238"/>
            <a:ext cx="7524750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Описывает события и действия, происходившие в прошлом в точно указанный момент. </a:t>
            </a:r>
            <a:endParaRPr lang="en-US" b="1"/>
          </a:p>
          <a:p>
            <a:pPr>
              <a:spcBef>
                <a:spcPct val="50000"/>
              </a:spcBef>
            </a:pPr>
            <a:r>
              <a:rPr lang="ru-RU" b="1"/>
              <a:t>Такие действия, как правило, продолжительны и наглядны.</a:t>
            </a:r>
            <a:endParaRPr lang="en-US" b="1"/>
          </a:p>
          <a:p>
            <a:pPr>
              <a:spcBef>
                <a:spcPct val="50000"/>
              </a:spcBef>
            </a:pPr>
            <a:r>
              <a:rPr lang="ru-RU" b="1"/>
              <a:t> Ключевые слова: </a:t>
            </a:r>
            <a:endParaRPr lang="en-US" b="1"/>
          </a:p>
          <a:p>
            <a:pPr>
              <a:spcBef>
                <a:spcPct val="50000"/>
              </a:spcBef>
            </a:pPr>
            <a:r>
              <a:rPr lang="en-US" b="1"/>
              <a:t>at that moment in the past</a:t>
            </a:r>
            <a:r>
              <a:rPr lang="ru-RU" b="1"/>
              <a:t>  (в тот момент времени в прошлом).</a:t>
            </a:r>
          </a:p>
        </p:txBody>
      </p:sp>
      <p:pic>
        <p:nvPicPr>
          <p:cNvPr id="4103" name="Picture 7" descr="CRCTR0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573463"/>
            <a:ext cx="2160588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VIOL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365625"/>
            <a:ext cx="20891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FLOWER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2555875" cy="220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4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4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Ряб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042988" y="1412875"/>
            <a:ext cx="6840537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Момент времени в прошлом может быть выражен:</a:t>
            </a:r>
          </a:p>
          <a:p>
            <a:pPr>
              <a:spcBef>
                <a:spcPct val="50000"/>
              </a:spcBef>
            </a:pPr>
            <a:r>
              <a:rPr lang="ru-RU" b="1"/>
              <a:t>а) точным указанием времени, когда происходило действие:</a:t>
            </a:r>
          </a:p>
          <a:p>
            <a:pPr>
              <a:spcBef>
                <a:spcPct val="50000"/>
              </a:spcBef>
            </a:pPr>
            <a:r>
              <a:rPr lang="en-US" b="1"/>
              <a:t>Linda was watching TV at 10 o'clock yesterday. – </a:t>
            </a:r>
          </a:p>
          <a:p>
            <a:pPr>
              <a:spcBef>
                <a:spcPct val="50000"/>
              </a:spcBef>
            </a:pPr>
            <a:r>
              <a:rPr lang="ru-RU" b="1"/>
              <a:t>Линда смотрела телевизор вчера в десять вечера.</a:t>
            </a: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 flipV="1">
            <a:off x="1042988" y="5084763"/>
            <a:ext cx="6049962" cy="73025"/>
          </a:xfrm>
          <a:prstGeom prst="line">
            <a:avLst/>
          </a:prstGeom>
          <a:noFill/>
          <a:ln w="76200">
            <a:solidFill>
              <a:srgbClr val="00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6" name="AutoShape 8"/>
          <p:cNvSpPr>
            <a:spLocks/>
          </p:cNvSpPr>
          <p:nvPr/>
        </p:nvSpPr>
        <p:spPr bwMode="auto">
          <a:xfrm rot="5400000">
            <a:off x="3636963" y="3213100"/>
            <a:ext cx="935038" cy="2808287"/>
          </a:xfrm>
          <a:prstGeom prst="leftBrace">
            <a:avLst>
              <a:gd name="adj1" fmla="val 11374"/>
              <a:gd name="adj2" fmla="val 50000"/>
            </a:avLst>
          </a:prstGeom>
          <a:noFill/>
          <a:ln w="444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124075" y="3644900"/>
            <a:ext cx="46085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Linda </a:t>
            </a:r>
            <a:r>
              <a:rPr lang="en-US" b="1">
                <a:solidFill>
                  <a:srgbClr val="CC0000"/>
                </a:solidFill>
              </a:rPr>
              <a:t>was watching</a:t>
            </a:r>
            <a:r>
              <a:rPr lang="en-US" b="1"/>
              <a:t> TV</a:t>
            </a:r>
            <a:endParaRPr lang="ru-RU" b="1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4932363" y="4365625"/>
            <a:ext cx="0" cy="1223963"/>
          </a:xfrm>
          <a:prstGeom prst="line">
            <a:avLst/>
          </a:prstGeom>
          <a:noFill/>
          <a:ln w="44450">
            <a:solidFill>
              <a:srgbClr val="00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4067175" y="5805488"/>
            <a:ext cx="2232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at 10 o'clock </a:t>
            </a:r>
            <a:endParaRPr lang="ru-RU" b="1"/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7019925" y="3644900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Now</a:t>
            </a:r>
            <a:endParaRPr lang="ru-RU" b="1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>
            <a:off x="7451725" y="4076700"/>
            <a:ext cx="0" cy="11525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539750" y="3789363"/>
            <a:ext cx="20875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660066"/>
                </a:solidFill>
              </a:rPr>
              <a:t>Past Progressive</a:t>
            </a:r>
            <a:endParaRPr lang="ru-RU" b="1">
              <a:solidFill>
                <a:srgbClr val="660066"/>
              </a:solidFill>
            </a:endParaRP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468313" y="5373688"/>
            <a:ext cx="20875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660066"/>
                </a:solidFill>
              </a:rPr>
              <a:t>Past Simple</a:t>
            </a:r>
            <a:endParaRPr lang="ru-RU" b="1">
              <a:solidFill>
                <a:srgbClr val="660066"/>
              </a:solidFill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2268538" y="404813"/>
            <a:ext cx="3554412" cy="655637"/>
          </a:xfrm>
          <a:prstGeom prst="rect">
            <a:avLst/>
          </a:prstGeom>
          <a:solidFill>
            <a:srgbClr val="00FFFF"/>
          </a:solidFill>
          <a:ln w="76200">
            <a:solidFill>
              <a:srgbClr val="0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Past</a:t>
            </a:r>
            <a:r>
              <a:rPr lang="en-US" sz="3200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Progressive</a:t>
            </a:r>
            <a:endParaRPr lang="ru-RU" sz="3200" b="1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 descr="Ряб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187450" y="908050"/>
            <a:ext cx="6911975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b) </a:t>
            </a:r>
            <a:r>
              <a:rPr lang="ru-RU" b="1"/>
              <a:t>другим глаголом в </a:t>
            </a:r>
            <a:r>
              <a:rPr lang="en-US" b="1"/>
              <a:t>Past Simple</a:t>
            </a:r>
            <a:r>
              <a:rPr lang="ru-RU" b="1"/>
              <a:t>:</a:t>
            </a:r>
            <a:endParaRPr lang="en-US" b="1"/>
          </a:p>
          <a:p>
            <a:pPr>
              <a:spcBef>
                <a:spcPct val="50000"/>
              </a:spcBef>
            </a:pPr>
            <a:r>
              <a:rPr lang="ru-RU" b="1"/>
              <a:t> </a:t>
            </a:r>
            <a:r>
              <a:rPr lang="en-US" b="1"/>
              <a:t>Linda was watching TV when her friends came. – </a:t>
            </a:r>
          </a:p>
          <a:p>
            <a:pPr>
              <a:spcBef>
                <a:spcPct val="50000"/>
              </a:spcBef>
            </a:pPr>
            <a:r>
              <a:rPr lang="ru-RU" b="1"/>
              <a:t>Линда смотрела телевизор, когда пришли ее друзья.</a:t>
            </a: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V="1">
            <a:off x="1042988" y="4724400"/>
            <a:ext cx="6049962" cy="73025"/>
          </a:xfrm>
          <a:prstGeom prst="line">
            <a:avLst/>
          </a:prstGeom>
          <a:noFill/>
          <a:ln w="76200">
            <a:solidFill>
              <a:srgbClr val="00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7" name="AutoShape 7"/>
          <p:cNvSpPr>
            <a:spLocks/>
          </p:cNvSpPr>
          <p:nvPr/>
        </p:nvSpPr>
        <p:spPr bwMode="auto">
          <a:xfrm rot="5400000">
            <a:off x="3636963" y="2852738"/>
            <a:ext cx="935037" cy="2808287"/>
          </a:xfrm>
          <a:prstGeom prst="leftBrace">
            <a:avLst>
              <a:gd name="adj1" fmla="val 11374"/>
              <a:gd name="adj2" fmla="val 50000"/>
            </a:avLst>
          </a:prstGeom>
          <a:noFill/>
          <a:ln w="444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4932363" y="3860800"/>
            <a:ext cx="0" cy="1223963"/>
          </a:xfrm>
          <a:prstGeom prst="line">
            <a:avLst/>
          </a:prstGeom>
          <a:noFill/>
          <a:ln w="44450">
            <a:solidFill>
              <a:srgbClr val="00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7092950" y="3500438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Now</a:t>
            </a:r>
            <a:endParaRPr lang="ru-RU" b="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7451725" y="4076700"/>
            <a:ext cx="0" cy="11525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3222625" y="3246438"/>
            <a:ext cx="2698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Linda </a:t>
            </a:r>
            <a:r>
              <a:rPr lang="en-US" b="1">
                <a:solidFill>
                  <a:srgbClr val="CC0000"/>
                </a:solidFill>
              </a:rPr>
              <a:t>was watching</a:t>
            </a:r>
            <a:r>
              <a:rPr lang="en-US" b="1"/>
              <a:t> TV</a:t>
            </a:r>
            <a:endParaRPr lang="ru-RU" b="1"/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539750" y="3284538"/>
            <a:ext cx="2038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Past Progressive</a:t>
            </a:r>
            <a:endParaRPr lang="ru-RU" b="1">
              <a:solidFill>
                <a:srgbClr val="660066"/>
              </a:solidFill>
            </a:endParaRP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755650" y="5229225"/>
            <a:ext cx="1479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660066"/>
                </a:solidFill>
              </a:rPr>
              <a:t>Past Simple</a:t>
            </a:r>
            <a:endParaRPr lang="ru-RU" b="1">
              <a:solidFill>
                <a:srgbClr val="660066"/>
              </a:solidFill>
            </a:endParaRP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3924300" y="5445125"/>
            <a:ext cx="3024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her friends </a:t>
            </a:r>
            <a:r>
              <a:rPr lang="en-US" b="1">
                <a:solidFill>
                  <a:srgbClr val="CC0000"/>
                </a:solidFill>
              </a:rPr>
              <a:t>came</a:t>
            </a:r>
            <a:r>
              <a:rPr lang="en-US" b="1"/>
              <a:t>.</a:t>
            </a: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2" name="Picture 4" descr="Ряб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258888" y="1844675"/>
            <a:ext cx="7058025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3300"/>
                </a:solidFill>
              </a:rPr>
              <a:t>Model</a:t>
            </a:r>
            <a:r>
              <a:rPr lang="ru-RU" sz="2000" b="1">
                <a:solidFill>
                  <a:srgbClr val="003300"/>
                </a:solidFill>
              </a:rPr>
              <a:t>:</a:t>
            </a:r>
            <a:r>
              <a:rPr lang="ru-RU" sz="2000" b="1"/>
              <a:t> </a:t>
            </a:r>
            <a:endParaRPr lang="en-US" sz="2000" b="1"/>
          </a:p>
          <a:p>
            <a:pPr>
              <a:spcBef>
                <a:spcPct val="50000"/>
              </a:spcBef>
            </a:pPr>
            <a:r>
              <a:rPr lang="en-US" sz="2000" b="1"/>
              <a:t>We were walking along the street </a:t>
            </a:r>
            <a:r>
              <a:rPr lang="en-US" sz="2000" b="1" u="sng">
                <a:solidFill>
                  <a:srgbClr val="000066"/>
                </a:solidFill>
              </a:rPr>
              <a:t>when we saw James</a:t>
            </a:r>
            <a:r>
              <a:rPr lang="en-US" sz="2000" u="sng"/>
              <a:t>.</a:t>
            </a:r>
          </a:p>
          <a:p>
            <a:pPr>
              <a:spcBef>
                <a:spcPct val="50000"/>
              </a:spcBef>
            </a:pPr>
            <a:endParaRPr lang="en-US" sz="2000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000" b="1"/>
              <a:t>It was raining when we went out in the street. 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000" b="1"/>
              <a:t>I was doing my homework when the film started.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000" b="1"/>
              <a:t>At 2 o'clock yesterday I was waiting for you at the station.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2000" b="1"/>
              <a:t>I was listening to my favourite song at 11 o'clock. </a:t>
            </a:r>
            <a:endParaRPr lang="ru-RU" sz="2000" b="1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403350" y="333375"/>
            <a:ext cx="51847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CC0000"/>
                </a:solidFill>
              </a:rPr>
              <a:t>Найдите и </a:t>
            </a:r>
            <a:r>
              <a:rPr lang="ru-RU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подчеркните</a:t>
            </a:r>
            <a:r>
              <a:rPr lang="ru-RU" sz="2400" b="1">
                <a:solidFill>
                  <a:srgbClr val="CC0000"/>
                </a:solidFill>
              </a:rPr>
              <a:t> в предложениях ключи к городу </a:t>
            </a:r>
            <a:r>
              <a:rPr lang="en-US" sz="2400" b="1">
                <a:solidFill>
                  <a:srgbClr val="CC0000"/>
                </a:solidFill>
              </a:rPr>
              <a:t>Past Progressive.</a:t>
            </a:r>
          </a:p>
          <a:p>
            <a:pPr>
              <a:spcBef>
                <a:spcPct val="50000"/>
              </a:spcBef>
            </a:pPr>
            <a:endParaRPr lang="ru-RU" sz="48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76" name="Picture 8" descr="LOBSTER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3375"/>
            <a:ext cx="2768600" cy="199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71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Ряб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403350" y="404813"/>
            <a:ext cx="67691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Утвердительное предложение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195513" y="1484313"/>
            <a:ext cx="4392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3203575" y="1412875"/>
            <a:ext cx="2735263" cy="2016125"/>
          </a:xfrm>
          <a:prstGeom prst="downArrowCallout">
            <a:avLst>
              <a:gd name="adj1" fmla="val 33917"/>
              <a:gd name="adj2" fmla="val 33917"/>
              <a:gd name="adj3" fmla="val 16667"/>
              <a:gd name="adj4" fmla="val 66667"/>
            </a:avLst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1"/>
          </a:p>
          <a:p>
            <a:pPr algn="ctr"/>
            <a:endParaRPr lang="en-US" b="1"/>
          </a:p>
          <a:p>
            <a:pPr algn="ctr"/>
            <a:r>
              <a:rPr lang="ru-RU" b="1"/>
              <a:t>Помощники </a:t>
            </a:r>
            <a:endParaRPr lang="en-US" b="1"/>
          </a:p>
          <a:p>
            <a:pPr algn="ctr"/>
            <a:endParaRPr lang="en-US" b="1"/>
          </a:p>
          <a:p>
            <a:pPr algn="ctr"/>
            <a:r>
              <a:rPr lang="en-US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WAS</a:t>
            </a:r>
            <a:r>
              <a:rPr lang="en-US" sz="20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en-US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20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WERE</a:t>
            </a:r>
          </a:p>
          <a:p>
            <a:pPr algn="ctr"/>
            <a:endParaRPr lang="en-US" sz="2400" b="1">
              <a:solidFill>
                <a:srgbClr val="660066"/>
              </a:solidFill>
            </a:endParaRPr>
          </a:p>
          <a:p>
            <a:pPr algn="ctr"/>
            <a:r>
              <a:rPr lang="en-US" sz="2800" b="1">
                <a:solidFill>
                  <a:srgbClr val="660066"/>
                </a:solidFill>
              </a:rPr>
              <a:t>+</a:t>
            </a:r>
            <a:endParaRPr lang="ru-RU" sz="2800" b="1">
              <a:solidFill>
                <a:srgbClr val="660066"/>
              </a:solidFill>
            </a:endParaRP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3276600" y="3429000"/>
            <a:ext cx="2520950" cy="935038"/>
          </a:xfrm>
          <a:prstGeom prst="flowChartProcess">
            <a:avLst/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Verb-ing</a:t>
            </a:r>
            <a:endParaRPr lang="ru-RU" sz="2800" b="1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2339975" y="1989138"/>
            <a:ext cx="865188" cy="287337"/>
          </a:xfrm>
          <a:prstGeom prst="leftArrow">
            <a:avLst>
              <a:gd name="adj1" fmla="val 50000"/>
              <a:gd name="adj2" fmla="val 75276"/>
            </a:avLst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 rot="10800000">
            <a:off x="5940425" y="1989138"/>
            <a:ext cx="865188" cy="287337"/>
          </a:xfrm>
          <a:prstGeom prst="leftArrow">
            <a:avLst>
              <a:gd name="adj1" fmla="val 50000"/>
              <a:gd name="adj2" fmla="val 75276"/>
            </a:avLst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539750" y="1773238"/>
            <a:ext cx="1800225" cy="1152525"/>
          </a:xfrm>
          <a:prstGeom prst="rect">
            <a:avLst/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I, he, she, it</a:t>
            </a:r>
            <a:endParaRPr lang="ru-RU" sz="2000" b="1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6804025" y="1628775"/>
            <a:ext cx="1800225" cy="1152525"/>
          </a:xfrm>
          <a:prstGeom prst="rect">
            <a:avLst/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You, we, they</a:t>
            </a:r>
            <a:endParaRPr lang="ru-RU" sz="2000" b="1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1187450" y="5157788"/>
            <a:ext cx="662463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was reading at five o'clock yesterday.</a:t>
            </a:r>
          </a:p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 were reading at five o'clock yesterday.</a:t>
            </a:r>
            <a:endParaRPr lang="ru-RU" sz="2400" b="1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210" name="Picture 18" descr="RSCIENC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284538"/>
            <a:ext cx="25527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1" name="Picture 19" descr="MOUSRE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068638"/>
            <a:ext cx="2195512" cy="18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 tmFilter="0, 0; .2, .5; .8, .5; 1, 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1000" autoRev="1" fill="hold"/>
                                        <p:tgtEl>
                                          <p:spTgt spid="82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 tmFilter="0, 0; .2, .5; .8, .5; 1, 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000" autoRev="1" fill="hold"/>
                                        <p:tgtEl>
                                          <p:spTgt spid="82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9" grpId="0" animBg="1"/>
      <p:bldP spid="8200" grpId="0" animBg="1"/>
      <p:bldP spid="8203" grpId="0" animBg="1"/>
      <p:bldP spid="8204" grpId="0" animBg="1"/>
      <p:bldP spid="8205" grpId="0" animBg="1"/>
      <p:bldP spid="820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0" name="Picture 4" descr="Ряб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476375" y="404813"/>
            <a:ext cx="63357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Отрицательное предложение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3203575" y="1412875"/>
            <a:ext cx="2735263" cy="2016125"/>
          </a:xfrm>
          <a:prstGeom prst="downArrowCallout">
            <a:avLst>
              <a:gd name="adj1" fmla="val 33917"/>
              <a:gd name="adj2" fmla="val 33917"/>
              <a:gd name="adj3" fmla="val 16667"/>
              <a:gd name="adj4" fmla="val 66667"/>
            </a:avLst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1"/>
          </a:p>
          <a:p>
            <a:pPr algn="ctr"/>
            <a:endParaRPr lang="en-US" b="1"/>
          </a:p>
          <a:p>
            <a:pPr algn="ctr"/>
            <a:r>
              <a:rPr lang="ru-RU" b="1"/>
              <a:t>Помощники </a:t>
            </a:r>
            <a:endParaRPr lang="en-US" b="1"/>
          </a:p>
          <a:p>
            <a:pPr algn="ctr"/>
            <a:endParaRPr lang="en-US" b="1"/>
          </a:p>
          <a:p>
            <a:pPr algn="ctr"/>
            <a:r>
              <a:rPr lang="en-US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WAS</a:t>
            </a:r>
            <a:r>
              <a:rPr lang="en-US" sz="20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en-US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20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24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WERE</a:t>
            </a:r>
          </a:p>
          <a:p>
            <a:pPr algn="ctr"/>
            <a:endParaRPr lang="en-US" sz="2400" b="1">
              <a:solidFill>
                <a:srgbClr val="660066"/>
              </a:solidFill>
            </a:endParaRPr>
          </a:p>
          <a:p>
            <a:pPr algn="ctr"/>
            <a:r>
              <a:rPr lang="en-US" sz="2800" b="1">
                <a:solidFill>
                  <a:srgbClr val="660066"/>
                </a:solidFill>
              </a:rPr>
              <a:t>+</a:t>
            </a:r>
            <a:endParaRPr lang="ru-RU" sz="2800" b="1">
              <a:solidFill>
                <a:srgbClr val="660066"/>
              </a:solidFill>
            </a:endParaRPr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3419475" y="5229225"/>
            <a:ext cx="2520950" cy="935038"/>
          </a:xfrm>
          <a:prstGeom prst="flowChartProcess">
            <a:avLst/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Verb-ing</a:t>
            </a:r>
            <a:endParaRPr lang="ru-RU" sz="2800" b="1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3708400" y="3429000"/>
            <a:ext cx="1728788" cy="1008063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not</a:t>
            </a:r>
            <a:endParaRPr lang="ru-RU" sz="2800" b="1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 rot="16200000">
            <a:off x="4283869" y="4653757"/>
            <a:ext cx="720725" cy="287337"/>
          </a:xfrm>
          <a:prstGeom prst="leftArrow">
            <a:avLst>
              <a:gd name="adj1" fmla="val 50000"/>
              <a:gd name="adj2" fmla="val 62707"/>
            </a:avLst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2339975" y="1989138"/>
            <a:ext cx="865188" cy="287337"/>
          </a:xfrm>
          <a:prstGeom prst="leftArrow">
            <a:avLst>
              <a:gd name="adj1" fmla="val 50000"/>
              <a:gd name="adj2" fmla="val 75276"/>
            </a:avLst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 rot="10800000">
            <a:off x="5940425" y="1989138"/>
            <a:ext cx="865188" cy="287337"/>
          </a:xfrm>
          <a:prstGeom prst="leftArrow">
            <a:avLst>
              <a:gd name="adj1" fmla="val 50000"/>
              <a:gd name="adj2" fmla="val 75276"/>
            </a:avLst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250825" y="1773238"/>
            <a:ext cx="2089150" cy="1152525"/>
          </a:xfrm>
          <a:prstGeom prst="rect">
            <a:avLst/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was not = wasn’t </a:t>
            </a:r>
            <a:endParaRPr lang="ru-RU" b="1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804025" y="1700213"/>
            <a:ext cx="2160588" cy="1152525"/>
          </a:xfrm>
          <a:prstGeom prst="rect">
            <a:avLst/>
          </a:prstGeom>
          <a:solidFill>
            <a:srgbClr val="00CCFF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were not = weren’t </a:t>
            </a:r>
            <a:endParaRPr lang="ru-RU" b="1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50825" y="3500438"/>
            <a:ext cx="36004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was not reading at five o'clock yesterday.</a:t>
            </a:r>
            <a:endParaRPr lang="ru-RU" sz="2400" b="1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5435600" y="3500438"/>
            <a:ext cx="35639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 were not reading at five o'clock yesterday.</a:t>
            </a:r>
            <a:endParaRPr lang="ru-RU" sz="2400" b="1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36" name="Picture 20" descr="OCTOPU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4155">
            <a:off x="6372225" y="4652963"/>
            <a:ext cx="259238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7" name="Picture 21" descr="GHAPP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437063"/>
            <a:ext cx="2120900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 tmFilter="0, 0; .2, .5; .8, .5; 1, 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000" autoRev="1" fill="hold"/>
                                        <p:tgtEl>
                                          <p:spTgt spid="92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 tmFilter="0, 0; .2, .5; .8, .5; 1, 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0" autoRev="1" fill="hold"/>
                                        <p:tgtEl>
                                          <p:spTgt spid="92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 animBg="1"/>
      <p:bldP spid="9223" grpId="0" animBg="1"/>
      <p:bldP spid="9224" grpId="0" animBg="1"/>
      <p:bldP spid="9227" grpId="0" animBg="1"/>
      <p:bldP spid="9228" grpId="0" animBg="1"/>
      <p:bldP spid="9229" grpId="0" animBg="1"/>
      <p:bldP spid="9230" grpId="0" animBg="1"/>
      <p:bldP spid="9233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284</Words>
  <Application>Microsoft Office PowerPoint</Application>
  <PresentationFormat>Экран (4:3)</PresentationFormat>
  <Paragraphs>67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Garamond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Uchiha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Sveta</dc:creator>
  <cp:lastModifiedBy>Анастасия Измайлова</cp:lastModifiedBy>
  <cp:revision>9</cp:revision>
  <dcterms:created xsi:type="dcterms:W3CDTF">2008-08-13T03:48:28Z</dcterms:created>
  <dcterms:modified xsi:type="dcterms:W3CDTF">2014-12-09T19:47:16Z</dcterms:modified>
</cp:coreProperties>
</file>