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63" r:id="rId4"/>
    <p:sldId id="258" r:id="rId5"/>
    <p:sldId id="257" r:id="rId6"/>
    <p:sldId id="259" r:id="rId7"/>
    <p:sldId id="260" r:id="rId8"/>
    <p:sldId id="261" r:id="rId9"/>
    <p:sldId id="262" r:id="rId10"/>
    <p:sldId id="264" r:id="rId11"/>
    <p:sldId id="266" r:id="rId12"/>
    <p:sldId id="267" r:id="rId13"/>
    <p:sldId id="270" r:id="rId14"/>
    <p:sldId id="265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5735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2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218E2-3D85-4D12-AE4E-1EDDF3D07C59}" type="datetimeFigureOut">
              <a:rPr lang="ru-RU"/>
              <a:pPr/>
              <a:t>08.08.2015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3E39C-D5CD-44BB-93CB-A8D332EBD33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482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83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9681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303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8298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9350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8266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218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397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1423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0198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526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830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9597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3E39C-D5CD-44BB-93CB-A8D332EBD336}" type="slidenum">
              <a:rPr lang="ru-RU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81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8/8/2015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entacija.bi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a.gov/library/publications/the-world-factbook/rankorder/2147rank.html?countryname=Qatar&amp;countrycode=qa&amp;regionCode=mde&amp;rank=16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a.gov/library/publications/the-world-factbook/rankorder/2002rank.html?countryname=Qatar&amp;countrycode=qa&amp;regionCode=mde&amp;rank=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8%D0%B0%D1%80%D0%B8%D0%B0%D1%82" TargetMode="External"/><Relationship Id="rId3" Type="http://schemas.openxmlformats.org/officeDocument/2006/relationships/hyperlink" Target="https://ru.wikipedia.org/wiki/%D0%9A%D0%BE%D0%BD%D1%81%D1%82%D0%B8%D1%82%D1%83%D1%86%D0%B8%D1%8F" TargetMode="External"/><Relationship Id="rId7" Type="http://schemas.openxmlformats.org/officeDocument/2006/relationships/hyperlink" Target="https://ru.wikipedia.org/wiki/%D0%AD%D0%BC%D0%B8%D1%8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E%D0%BD%D1%81%D1%82%D0%B8%D1%82%D1%83%D1%86%D0%B8%D0%BE%D0%BD%D0%BD%D0%B0%D1%8F_%D0%BC%D0%BE%D0%BD%D0%B0%D1%80%D1%85%D0%B8%D1%8F" TargetMode="External"/><Relationship Id="rId5" Type="http://schemas.openxmlformats.org/officeDocument/2006/relationships/hyperlink" Target="https://ru.wikipedia.org/wiki/2003_%D0%B3%D0%BE%D0%B4" TargetMode="External"/><Relationship Id="rId4" Type="http://schemas.openxmlformats.org/officeDocument/2006/relationships/hyperlink" Target="https://ru.wikipedia.org/wiki/29_%D0%B0%D0%BF%D1%80%D0%B5%D0%BB%D1%8F" TargetMode="External"/><Relationship Id="rId9" Type="http://schemas.openxmlformats.org/officeDocument/2006/relationships/hyperlink" Target="https://ru.wikipedia.org/wiki/%D0%90%D1%80%D0%B0%D0%B1%D1%81%D0%BA%D0%B8%D0%B9_%D1%8F%D0%B7%D1%8B%D0%BA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1%81%D0%BC%D0%B0%D0%BD%D1%81%D0%BA%D0%B0%D1%8F_%D0%B8%D0%BC%D0%BF%D0%B5%D1%80%D0%B8%D1%8F" TargetMode="External"/><Relationship Id="rId13" Type="http://schemas.openxmlformats.org/officeDocument/2006/relationships/hyperlink" Target="https://ru.wikipedia.org/wiki/16_%D0%B0%D0%BF%D1%80%D0%B5%D0%BB%D1%8F" TargetMode="External"/><Relationship Id="rId3" Type="http://schemas.openxmlformats.org/officeDocument/2006/relationships/hyperlink" Target="https://ru.wikipedia.org/wiki/%D0%90%D1%80%D0%B0%D0%B1%D1%81%D0%BA%D0%B8%D0%B9_%D1%85%D0%B0%D0%BB%D0%B8%D1%84%D0%B0%D1%82" TargetMode="External"/><Relationship Id="rId7" Type="http://schemas.openxmlformats.org/officeDocument/2006/relationships/hyperlink" Target="https://ru.wikipedia.org/wiki/XVI_%D0%B2%D0%B5%D0%BA" TargetMode="External"/><Relationship Id="rId12" Type="http://schemas.openxmlformats.org/officeDocument/2006/relationships/hyperlink" Target="https://ru.wikipedia.org/wiki/%D0%90%D0%BB%D1%8C-%D0%94%D0%B6%D0%B0%D0%B7%D0%B8%D1%80%D0%B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1%D0%B0%D1%85%D1%80%D0%B5%D0%B9%D0%BD" TargetMode="External"/><Relationship Id="rId11" Type="http://schemas.openxmlformats.org/officeDocument/2006/relationships/hyperlink" Target="https://ru.wikipedia.org/wiki/%D0%9F%D1%80%D0%BE%D1%82%D0%B5%D0%BA%D1%82%D0%BE%D1%80%D0%B0%D1%82" TargetMode="External"/><Relationship Id="rId5" Type="http://schemas.openxmlformats.org/officeDocument/2006/relationships/hyperlink" Target="https://ru.wikipedia.org/wiki/XIV_%D0%B2%D0%B5%D0%BA" TargetMode="External"/><Relationship Id="rId10" Type="http://schemas.openxmlformats.org/officeDocument/2006/relationships/hyperlink" Target="https://ru.wikipedia.org/wiki/1971_%D0%B3%D0%BE%D0%B4" TargetMode="External"/><Relationship Id="rId4" Type="http://schemas.openxmlformats.org/officeDocument/2006/relationships/hyperlink" Target="https://ru.wikipedia.org/wiki/XIII_%D0%B2%D0%B5%D0%BA" TargetMode="External"/><Relationship Id="rId9" Type="http://schemas.openxmlformats.org/officeDocument/2006/relationships/hyperlink" Target="https://ru.wikipedia.org/wiki/1916_%D0%B3%D0%BE%D0%B4" TargetMode="External"/><Relationship Id="rId14" Type="http://schemas.openxmlformats.org/officeDocument/2006/relationships/hyperlink" Target="https://ru.wikipedia.org/wiki/2012_%D0%B3%D0%BE%D0%B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F%D0%B8%D1%81%D0%BE%D0%BA_%D1%81%D1%82%D1%80%D0%B0%D0%BD_%D0%BF%D0%BE_%D0%92%D0%92%D0%9F_(%D0%9F%D0%9F%D0%A1)_%D0%BD%D0%B0_%D0%B4%D1%83%D1%88%D1%83_%D0%BD%D0%B0%D1%81%D0%B5%D0%BB%D0%B5%D0%BD%D0%B8%D1%8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a.gov/library/publications/the-world-factbook/docs/notesanddefs.html?fieldkey=2117&amp;alphaletter=P&amp;term=Pipelines" TargetMode="External"/><Relationship Id="rId7" Type="http://schemas.openxmlformats.org/officeDocument/2006/relationships/hyperlink" Target="https://www.cia.gov/library/publications/the-world-factbook/rankorder/2053rank.html?countryname=Qatar&amp;countrycode=qa&amp;regionCode=mde&amp;rank=17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ia.gov/library/publications/the-world-factbook/docs/notesanddefs.html?fieldkey=2053&amp;alphaletter=A&amp;term=Airports" TargetMode="External"/><Relationship Id="rId5" Type="http://schemas.openxmlformats.org/officeDocument/2006/relationships/hyperlink" Target="https://www.cia.gov/library/publications/the-world-factbook/rankorder/2085rank.html?countryname=Qatar&amp;countrycode=qa&amp;regionCode=mde&amp;rank=135" TargetMode="External"/><Relationship Id="rId4" Type="http://schemas.openxmlformats.org/officeDocument/2006/relationships/hyperlink" Target="https://www.cia.gov/library/publications/the-world-factbook/docs/notesanddefs.html?fieldkey=2085&amp;alphaletter=R&amp;term=Roadways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/>
              <a:t>Катар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189" y="5409126"/>
            <a:ext cx="37625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Подготовил: </a:t>
            </a:r>
            <a:r>
              <a:rPr lang="ru-RU" dirty="0" err="1" smtClean="0"/>
              <a:t>Валиуллин</a:t>
            </a:r>
            <a:r>
              <a:rPr lang="ru-RU" dirty="0" smtClean="0"/>
              <a:t> </a:t>
            </a:r>
            <a:r>
              <a:rPr lang="ru-RU" dirty="0" err="1" smtClean="0"/>
              <a:t>Гадель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Студент 3 курса, группа 8121</a:t>
            </a:r>
          </a:p>
          <a:p>
            <a:r>
              <a:rPr lang="tt-RU" dirty="0" smtClean="0"/>
              <a:t>Направление мировая экономика</a:t>
            </a:r>
            <a:endParaRPr lang="ru-RU" dirty="0" smtClean="0"/>
          </a:p>
          <a:p>
            <a:r>
              <a:rPr lang="ru-RU" dirty="0"/>
              <a:t>е</a:t>
            </a:r>
            <a:r>
              <a:rPr lang="en-US" dirty="0" smtClean="0"/>
              <a:t>-mail</a:t>
            </a:r>
            <a:r>
              <a:rPr lang="ru-RU" dirty="0" smtClean="0"/>
              <a:t>:</a:t>
            </a:r>
            <a:r>
              <a:rPr lang="en-US" dirty="0"/>
              <a:t>gadel4ik@gmail.com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6488668"/>
            <a:ext cx="2302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https://prezentacija.biz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85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flag-katar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2346" y="2426443"/>
            <a:ext cx="5614273" cy="3158778"/>
          </a:xfrm>
        </p:spPr>
      </p:pic>
      <p:pic>
        <p:nvPicPr>
          <p:cNvPr id="5" name="Рисунок 4" descr="qatar_coat_of_arm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009" y="2366858"/>
            <a:ext cx="3696718" cy="369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333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Trebuchet MS"/>
              </a:rPr>
              <a:t>Экономика-географическое положение.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Ближний Восток, полуостров омывается Персидским заливом и Саудовской Аравии.</a:t>
            </a:r>
          </a:p>
          <a:p>
            <a:r>
              <a:rPr lang="ru-RU" sz="2800" b="1">
                <a:solidFill>
                  <a:srgbClr val="0C0C0C"/>
                </a:solidFill>
                <a:latin typeface="Times New Roman" charset="0"/>
                <a:ea typeface="Verdana" charset="0"/>
                <a:cs typeface="Times New Roman" charset="0"/>
              </a:rPr>
              <a:t>Всего: </a:t>
            </a:r>
            <a:r>
              <a:rPr lang="ru-RU" sz="2800">
                <a:solidFill>
                  <a:srgbClr val="0C0C0C"/>
                </a:solidFill>
                <a:latin typeface="Times New Roman" charset="0"/>
                <a:cs typeface="Times New Roman" charset="0"/>
              </a:rPr>
              <a:t>11586 кв км</a:t>
            </a:r>
          </a:p>
          <a:p>
            <a:r>
              <a:rPr lang="ru-RU" sz="2800" b="1">
                <a:solidFill>
                  <a:srgbClr val="0C0C0C"/>
                </a:solidFill>
                <a:latin typeface="Times New Roman" charset="0"/>
                <a:ea typeface="Verdana" charset="0"/>
                <a:cs typeface="Times New Roman" charset="0"/>
              </a:rPr>
              <a:t>Место страны в мире: </a:t>
            </a:r>
            <a:r>
              <a:rPr lang="ru-RU" sz="2800">
                <a:solidFill>
                  <a:srgbClr val="0C0C0C"/>
                </a:solidFill>
                <a:latin typeface="Times New Roman" charset="0"/>
                <a:cs typeface="Times New Roman" charset="0"/>
                <a:hlinkClick r:id="rId3"/>
              </a:rPr>
              <a:t>166</a:t>
            </a:r>
          </a:p>
          <a:p>
            <a:r>
              <a:rPr lang="ru-RU" sz="2800" b="1">
                <a:solidFill>
                  <a:srgbClr val="0C0C0C"/>
                </a:solidFill>
                <a:latin typeface="Times New Roman" charset="0"/>
                <a:ea typeface="Verdana" charset="0"/>
                <a:cs typeface="Times New Roman" charset="0"/>
              </a:rPr>
              <a:t>Земельный участок: </a:t>
            </a:r>
            <a:r>
              <a:rPr lang="ru-RU" sz="2800">
                <a:solidFill>
                  <a:srgbClr val="0C0C0C"/>
                </a:solidFill>
                <a:latin typeface="Times New Roman" charset="0"/>
                <a:cs typeface="Times New Roman" charset="0"/>
              </a:rPr>
              <a:t>11586 кв км</a:t>
            </a:r>
          </a:p>
          <a:p>
            <a:endParaRPr lang="ru-RU"/>
          </a:p>
        </p:txBody>
      </p:sp>
      <p:pic>
        <p:nvPicPr>
          <p:cNvPr id="4" name="Рисунок 3" descr="Рельеф_Катара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403" y="2808405"/>
            <a:ext cx="3403328" cy="383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010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Население и уровень системы образования.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>
                <a:solidFill>
                  <a:srgbClr val="0C0C0C"/>
                </a:solidFill>
                <a:latin typeface="Times New Roman"/>
                <a:cs typeface="Times New Roman"/>
              </a:rPr>
              <a:t>Этнические группы: Арабская 40%, индийский 18%, Пакистана 18%, Ирана 10%, другие 14%</a:t>
            </a:r>
          </a:p>
          <a:p>
            <a:r>
              <a:rPr lang="ru-RU">
                <a:solidFill>
                  <a:srgbClr val="0C0C0C"/>
                </a:solidFill>
                <a:latin typeface="Times New Roman"/>
                <a:ea typeface="Verdana" charset="0"/>
                <a:cs typeface="Times New Roman"/>
              </a:rPr>
              <a:t>Темпы роста населения: </a:t>
            </a:r>
            <a:r>
              <a:rPr lang="ru-RU">
                <a:solidFill>
                  <a:srgbClr val="0C0C0C"/>
                </a:solidFill>
                <a:latin typeface="Times New Roman"/>
                <a:cs typeface="Times New Roman"/>
              </a:rPr>
              <a:t>3.58%(2014 г.).</a:t>
            </a:r>
            <a:r>
              <a:rPr lang="ru-RU">
                <a:solidFill>
                  <a:srgbClr val="0C0C0C"/>
                </a:solidFill>
                <a:latin typeface="Times New Roman"/>
                <a:ea typeface="Verdana" charset="0"/>
                <a:cs typeface="Times New Roman"/>
              </a:rPr>
              <a:t>Место страны в мире </a:t>
            </a:r>
            <a:r>
              <a:rPr lang="ru-RU">
                <a:solidFill>
                  <a:srgbClr val="0C0C0C"/>
                </a:solidFill>
                <a:latin typeface="Times New Roman"/>
                <a:cs typeface="Times New Roman"/>
              </a:rPr>
              <a:t>5.</a:t>
            </a:r>
            <a:endParaRPr lang="ru-RU">
              <a:solidFill>
                <a:srgbClr val="0C0C0C"/>
              </a:solidFill>
              <a:latin typeface="Times New Roman"/>
              <a:cs typeface="Times New Roman"/>
              <a:hlinkClick r:id="rId3"/>
            </a:endParaRPr>
          </a:p>
          <a:p>
            <a:r>
              <a:rPr lang="ru-RU">
                <a:solidFill>
                  <a:srgbClr val="0C0C0C"/>
                </a:solidFill>
                <a:latin typeface="Times New Roman"/>
                <a:ea typeface="Verdana" charset="0"/>
                <a:cs typeface="Times New Roman"/>
              </a:rPr>
              <a:t>По данным Фонда Организации Объединенных Наций в области народонаселения общая численность </a:t>
            </a:r>
            <a:r>
              <a:rPr lang="ru-RU">
                <a:solidFill>
                  <a:srgbClr val="0C0C0C"/>
                </a:solidFill>
                <a:latin typeface="Times New Roman"/>
                <a:cs typeface="Times New Roman"/>
              </a:rPr>
              <a:t>населения Катара в 2014 году составила 1,9 млн человек, </a:t>
            </a:r>
            <a:r>
              <a:rPr lang="ru-RU">
                <a:solidFill>
                  <a:srgbClr val="0C0C0C"/>
                </a:solidFill>
                <a:latin typeface="Times New Roman"/>
                <a:ea typeface="Verdana" charset="0"/>
                <a:cs typeface="Times New Roman"/>
              </a:rPr>
              <a:t>в том числе 1,4 млн мужчин и 0,5 млн женщин; доля городского населения 96 %, темп </a:t>
            </a:r>
            <a:r>
              <a:rPr lang="ru-RU">
                <a:solidFill>
                  <a:srgbClr val="0C0C0C"/>
                </a:solidFill>
                <a:latin typeface="Times New Roman"/>
                <a:cs typeface="Times New Roman"/>
              </a:rPr>
              <a:t>роста населения в 2010—2015 годах составит 2,9 %, ожидаемая продолжительность жизни составит 79 лет для мужчин и 78 лет для женщин.</a:t>
            </a:r>
          </a:p>
          <a:p>
            <a:endParaRPr lang="ru-RU">
              <a:solidFill>
                <a:srgbClr val="707070"/>
              </a:solidFill>
              <a:latin typeface="Arial" charset="0"/>
              <a:cs typeface="Arial" charset="0"/>
            </a:endParaRPr>
          </a:p>
          <a:p>
            <a:endParaRPr lang="ru-RU">
              <a:solidFill>
                <a:srgbClr val="70707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01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Государственное устройство.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>
                <a:solidFill>
                  <a:srgbClr val="0C0C0C"/>
                </a:solidFill>
                <a:latin typeface="Trebuchet MS" charset="0"/>
              </a:rPr>
              <a:t>Согласно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3"/>
              </a:rPr>
              <a:t>конституции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, принятой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4"/>
              </a:rPr>
              <a:t>29 апреля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5"/>
              </a:rPr>
              <a:t>2003 года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, Катар является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6"/>
              </a:rPr>
              <a:t>конституционная монархия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.</a:t>
            </a:r>
          </a:p>
          <a:p>
            <a:r>
              <a:rPr lang="ru-RU">
                <a:solidFill>
                  <a:srgbClr val="0C0C0C"/>
                </a:solidFill>
                <a:latin typeface="Trebuchet MS" charset="0"/>
                <a:hlinkClick r:id="rId7"/>
              </a:rPr>
              <a:t>Эмир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назначает премьер-министра, членов Совета министров и Консультативного совета. Власть эмира ограничена только рамками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8"/>
              </a:rPr>
              <a:t>шариата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.</a:t>
            </a:r>
          </a:p>
          <a:p>
            <a:r>
              <a:rPr lang="ru-RU" i="1">
                <a:solidFill>
                  <a:srgbClr val="0C0C0C"/>
                </a:solidFill>
                <a:latin typeface="Trebuchet MS" charset="0"/>
              </a:rPr>
              <a:t>Действует Консультативный совет (</a:t>
            </a:r>
            <a:r>
              <a:rPr lang="ru-RU" i="1">
                <a:solidFill>
                  <a:srgbClr val="0C0C0C"/>
                </a:solidFill>
                <a:latin typeface="Trebuchet MS" charset="0"/>
                <a:hlinkClick r:id="rId9"/>
              </a:rPr>
              <a:t>араб.</a:t>
            </a:r>
            <a:r>
              <a:rPr lang="ru-RU" i="1">
                <a:solidFill>
                  <a:srgbClr val="0C0C0C"/>
                </a:solidFill>
                <a:latin typeface="Trebuchet MS" charset="0"/>
              </a:rPr>
              <a:t> </a:t>
            </a:r>
            <a:r>
              <a:rPr lang="ar-AE" i="1">
                <a:solidFill>
                  <a:srgbClr val="0C0C0C"/>
                </a:solidFill>
                <a:latin typeface="Trebuchet MS" charset="0"/>
              </a:rPr>
              <a:t>مجلس الشورى‎‎, </a:t>
            </a:r>
            <a:r>
              <a:rPr lang="ru-RU" i="1">
                <a:solidFill>
                  <a:srgbClr val="0C0C0C"/>
                </a:solidFill>
                <a:latin typeface="Trebuchet MS" charset="0"/>
              </a:rPr>
              <a:t>Меджлис аш-Шура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), состоящий из 35 членов, которые все назначаются эмиром. В будущем предполагается расширить Консультативный совет до 45 членов, из которых 30 будут избираться.</a:t>
            </a:r>
          </a:p>
          <a:p>
            <a:r>
              <a:rPr lang="ru-RU">
                <a:solidFill>
                  <a:srgbClr val="0C0C0C"/>
                </a:solidFill>
                <a:latin typeface="Trebuchet MS" charset="0"/>
              </a:rPr>
              <a:t>Политических партий в Катаре нет.</a:t>
            </a:r>
          </a:p>
          <a:p>
            <a:endParaRPr lang="ru-RU">
              <a:solidFill>
                <a:srgbClr val="0C0C0C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26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История и место страны мировой экономики.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>
                <a:solidFill>
                  <a:srgbClr val="0C0C0C"/>
                </a:solidFill>
                <a:latin typeface="Trebuchet MS" charset="0"/>
              </a:rPr>
              <a:t>С VII в. в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3"/>
              </a:rPr>
              <a:t>Арабском халифате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. В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4"/>
              </a:rPr>
              <a:t>XIII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-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5"/>
              </a:rPr>
              <a:t>XIV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вв. под властью эмиров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6"/>
              </a:rPr>
              <a:t>Бахрейна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; в нач.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7"/>
              </a:rPr>
              <a:t>XVI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в. — португальцев, затем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8"/>
              </a:rPr>
              <a:t>Османской империи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. В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9"/>
              </a:rPr>
              <a:t>1916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—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10"/>
              </a:rPr>
              <a:t>1971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гг. под британским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11"/>
              </a:rPr>
              <a:t>протекторатом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. Катар — одно из самых «открытых» арабских сообществ. Всемирную известность заслужил базирующийся здесь телеканал «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12"/>
              </a:rPr>
              <a:t>Аль-Джазира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».</a:t>
            </a:r>
          </a:p>
          <a:p>
            <a:r>
              <a:rPr lang="ru-RU">
                <a:solidFill>
                  <a:srgbClr val="0C0C0C"/>
                </a:solidFill>
                <a:latin typeface="Trebuchet MS" charset="0"/>
              </a:rPr>
              <a:t>Имеет дипломатические отношения с Российской Федерацией (установлены с СССР 1 августа 1988 года).</a:t>
            </a:r>
          </a:p>
          <a:p>
            <a:r>
              <a:rPr lang="ru-RU">
                <a:solidFill>
                  <a:srgbClr val="0C0C0C"/>
                </a:solidFill>
                <a:latin typeface="Trebuchet MS" charset="0"/>
                <a:hlinkClick r:id="rId13"/>
              </a:rPr>
              <a:t>16 апреля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</a:t>
            </a:r>
            <a:r>
              <a:rPr lang="ru-RU">
                <a:solidFill>
                  <a:srgbClr val="0C0C0C"/>
                </a:solidFill>
                <a:latin typeface="Trebuchet MS" charset="0"/>
                <a:hlinkClick r:id="rId14"/>
              </a:rPr>
              <a:t>2012 года</a:t>
            </a:r>
            <a:r>
              <a:rPr lang="ru-RU">
                <a:solidFill>
                  <a:srgbClr val="0C0C0C"/>
                </a:solidFill>
                <a:latin typeface="Trebuchet MS" charset="0"/>
              </a:rPr>
              <a:t> произошли столкновения между армией и гвардией эмира, совершена попытка военного переворота, которая провалилась. Об этом сообщил иранский англоязычный телеканал Пресс-ТВ, а также ряд арабских СМИ.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036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Факторы и динамика экономического развития.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C0C0C"/>
                </a:solidFill>
                <a:latin typeface="Times New Roman" charset="0"/>
                <a:cs typeface="Times New Roman" charset="0"/>
              </a:rPr>
              <a:t>С развитием экономики страны региона стали все чаще играть роль экспортеров капитала, преимущественно в ссудной форме, за пределы региона. Так Саудовская Аравия вложила в западные финансовые учреждения более 100 млрд. долл., Кувейт 70-80 млрд. Проценты по вложенным средствам используются для развития социальной сферы, прежде всего здравоохранения, образования, развития коммунальных услуг. Доходы от финансовой деятельности составляют существенные поступления (например, в Кувейте они примерно равны 1/2 экспортной выручке от продажи нефти).</a:t>
            </a:r>
          </a:p>
          <a:p>
            <a:r>
              <a:rPr lang="ru-RU" i="1" dirty="0">
                <a:solidFill>
                  <a:srgbClr val="252525"/>
                </a:solidFill>
                <a:latin typeface="Times New Roman" charset="0"/>
                <a:cs typeface="Times New Roman" charset="0"/>
              </a:rPr>
              <a:t>Добыча нефти и газа дают более 50 % ВВП, 85 % стоимости экспорта и 70 % доходной части государственного бюджета. </a:t>
            </a:r>
            <a:r>
              <a:rPr lang="ru-RU" i="1">
                <a:solidFill>
                  <a:srgbClr val="252525"/>
                </a:solidFill>
                <a:latin typeface="Times New Roman" charset="0"/>
                <a:cs typeface="Times New Roman" charset="0"/>
              </a:rPr>
              <a:t>Нефть и газ сделали Катар первой страной в мире по </a:t>
            </a:r>
            <a:r>
              <a:rPr lang="ru-RU" i="1">
                <a:solidFill>
                  <a:srgbClr val="0B0080"/>
                </a:solidFill>
                <a:latin typeface="Times New Roman" charset="0"/>
                <a:cs typeface="Times New Roman" charset="0"/>
                <a:hlinkClick r:id="rId3"/>
              </a:rPr>
              <a:t>ВВП на душу населения</a:t>
            </a:r>
            <a:r>
              <a:rPr lang="ru-RU" i="1">
                <a:solidFill>
                  <a:srgbClr val="252525"/>
                </a:solidFill>
                <a:latin typeface="Times New Roman" charset="0"/>
                <a:cs typeface="Times New Roman" charset="0"/>
              </a:rPr>
              <a:t>. </a:t>
            </a:r>
            <a:r>
              <a:rPr lang="ru-RU" i="1" dirty="0">
                <a:solidFill>
                  <a:srgbClr val="252525"/>
                </a:solidFill>
                <a:latin typeface="Times New Roman" charset="0"/>
                <a:cs typeface="Times New Roman" charset="0"/>
              </a:rPr>
              <a:t>Сейчас</a:t>
            </a:r>
            <a:r>
              <a:rPr lang="ru-RU" dirty="0">
                <a:solidFill>
                  <a:srgbClr val="252525"/>
                </a:solidFill>
                <a:latin typeface="Times New Roman" charset="0"/>
                <a:cs typeface="Times New Roman" charset="0"/>
              </a:rPr>
              <a:t> экономическая политика Катара сфокусирована на стремлении увеличить частные и иностранные инвестиции в неэнергетический сектор.</a:t>
            </a:r>
          </a:p>
        </p:txBody>
      </p:sp>
    </p:spTree>
    <p:extLst>
      <p:ext uri="{BB962C8B-B14F-4D97-AF65-F5344CB8AC3E}">
        <p14:creationId xmlns:p14="http://schemas.microsoft.com/office/powerpoint/2010/main" xmlns="" val="120870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Государственное регулирование экономики.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>
                <a:solidFill>
                  <a:srgbClr val="0C0C0C"/>
                </a:solidFill>
                <a:latin typeface="Times New Roman"/>
                <a:cs typeface="Times New Roman"/>
              </a:rPr>
              <a:t>Экономическая политика направлена на развитие неассоциированным запасы природного газа Катара и увеличении частных и иностранных инвестиций в не-энергетических секторов, но нефть и газ по-прежнему приходится более 50% ВВП, примерно 85% доходов от экспорта и 50% государственных доходов , Нефть и газ сделали Катар самый высокий в мире страна доход на душу населения и страна с самой низкой безработицей. Доказанные запасы нефти, превышающие 25 млрд баррелей должны позволить продолжение вывода на текущих уровнях в течение примерно 57 лет. Доказанные запасы Катара природного газа превышает 25 триллионов кубических метров, около 13% мирового объема и третий по величине в мире.</a:t>
            </a:r>
          </a:p>
        </p:txBody>
      </p:sp>
    </p:spTree>
    <p:extLst>
      <p:ext uri="{BB962C8B-B14F-4D97-AF65-F5344CB8AC3E}">
        <p14:creationId xmlns:p14="http://schemas.microsoft.com/office/powerpoint/2010/main" xmlns="" val="28367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Отраслевая структура экономики.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>
                <a:solidFill>
                  <a:srgbClr val="333333"/>
                </a:solidFill>
                <a:latin typeface="Verdana" charset="0"/>
                <a:ea typeface="Verdana" charset="0"/>
                <a:cs typeface="Verdana" charset="0"/>
              </a:rPr>
              <a:t>Экономика Катара базируется на добыче и переработке нефти и газа. Разведанные запасы нефти составляют более 900 млн. тонн. Ежегодная добыча составляет 35 млн. тонн из них 20 млн. тонн экспортируются.</a:t>
            </a:r>
          </a:p>
          <a:p>
            <a:r>
              <a:rPr lang="ru-RU">
                <a:solidFill>
                  <a:srgbClr val="333333"/>
                </a:solidFill>
                <a:latin typeface="Verdana" charset="0"/>
                <a:ea typeface="Verdana" charset="0"/>
                <a:cs typeface="Verdana" charset="0"/>
              </a:rPr>
              <a:t>В последние годы все большее значение для будущего экономического развития страны приобретает природный газ, по запасам которого Катар входит в первую пятерку стран мира.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605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Форма хозяйственной деятельности.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>
                <a:solidFill>
                  <a:srgbClr val="333333"/>
                </a:solidFill>
                <a:latin typeface="Verdana" charset="0"/>
                <a:ea typeface="Verdana" charset="0"/>
                <a:cs typeface="Verdana" charset="0"/>
              </a:rPr>
              <a:t>Сельское хозяйство развито слабо и представлено в основном кочевым скотоводством, оазисным земледелием, садоводством. Площадь пригодных для сельского хозяйства земель незначительна. Только северные и центральные районы обладают плодородными землями с естественным растительным покровом и поэтому наиболее пригодны для ведения сельского хозяйства. Основными сельскохозяйственными культурами являются; овощи, финики, фрукты, кукуруза, просо. Сельскохозяйственное производство удовлетворяет внутренние потребности страны в продуктах питания всего на 10%.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2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Транспортная система.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  <a:hlinkClick r:id="rId3"/>
              </a:rPr>
              <a:t>Трубопроводы:</a:t>
            </a:r>
          </a:p>
          <a:p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конденсата 288 км; конденсат / газ 221 км; газа 2383 км; сжиженный нефтяной газ 90 км; масло 745 км; продукты нефтепереработки 103 км (2013)</a:t>
            </a:r>
          </a:p>
          <a:p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  <a:hlinkClick r:id="rId4"/>
              </a:rPr>
              <a:t>Дороги:</a:t>
            </a:r>
          </a:p>
          <a:p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всего: 9830 км (2010)</a:t>
            </a:r>
          </a:p>
          <a:p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Место страны в мире: </a:t>
            </a:r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  <a:hlinkClick r:id="rId5"/>
              </a:rPr>
              <a:t>135</a:t>
            </a:r>
          </a:p>
          <a:p>
            <a:r>
              <a:rPr lang="ru-RU" sz="2800">
                <a:solidFill>
                  <a:srgbClr val="0C0C0C"/>
                </a:solidFill>
                <a:latin typeface="Times New Roman" charset="0"/>
                <a:ea typeface="Verdana" charset="0"/>
                <a:cs typeface="Times New Roman" charset="0"/>
                <a:hlinkClick r:id="rId6"/>
              </a:rPr>
              <a:t>Аэропорты</a:t>
            </a:r>
            <a:r>
              <a:rPr lang="ru-RU" sz="2800">
                <a:solidFill>
                  <a:srgbClr val="0C0C0C"/>
                </a:solidFill>
                <a:latin typeface="Times New Roman" charset="0"/>
                <a:ea typeface="Verdana" charset="0"/>
                <a:cs typeface="Times New Roman" charset="0"/>
              </a:rPr>
              <a:t> :</a:t>
            </a:r>
          </a:p>
          <a:p>
            <a:r>
              <a:rPr lang="ru-RU" sz="2800">
                <a:solidFill>
                  <a:srgbClr val="0C0C0C"/>
                </a:solidFill>
                <a:latin typeface="Times New Roman" charset="0"/>
                <a:cs typeface="Times New Roman" charset="0"/>
              </a:rPr>
              <a:t>6 (2013)</a:t>
            </a:r>
          </a:p>
          <a:p>
            <a:r>
              <a:rPr lang="ru-RU" sz="2800">
                <a:solidFill>
                  <a:srgbClr val="0C0C0C"/>
                </a:solidFill>
                <a:latin typeface="Times New Roman" charset="0"/>
                <a:ea typeface="Verdana" charset="0"/>
                <a:cs typeface="Times New Roman" charset="0"/>
              </a:rPr>
              <a:t>Место страны в мире: </a:t>
            </a:r>
            <a:r>
              <a:rPr lang="ru-RU" sz="2800">
                <a:solidFill>
                  <a:srgbClr val="0C0C0C"/>
                </a:solidFill>
                <a:latin typeface="Times New Roman" charset="0"/>
                <a:cs typeface="Times New Roman" charset="0"/>
                <a:hlinkClick r:id="rId7"/>
              </a:rPr>
              <a:t>178</a:t>
            </a:r>
          </a:p>
          <a:p>
            <a:pPr marL="0" indent="0">
              <a:buNone/>
            </a:pPr>
            <a:endParaRPr lang="ru-RU" sz="2800">
              <a:solidFill>
                <a:srgbClr val="0C0C0C"/>
              </a:solidFill>
              <a:latin typeface="Times New Roman" charset="0"/>
              <a:cs typeface="Times New Roman" charset="0"/>
              <a:hlinkClick r:id="rId7"/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383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Банковская системы и денежный капитал.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>
                <a:latin typeface="Times New Roman" charset="0"/>
                <a:cs typeface="Times New Roman" charset="0"/>
              </a:rPr>
              <a:t>Функции центрального банка возложены на Валютное агентство Катара. В 2005 г. был учреждён Финансовый центр Катара, главной задачей которого является стимулирование проектного финансирования, страхование всех категорий, исламские финансы, инвестиции и инновации. Управление возглавил знаменитый специалист из Новой Зеландии Филипп Торп, который в своё время успешно возглавлял Финансовое управление Великобритании и аналогичное учреждение Дубая. Среди банков особо выделяется Qatar Islamic Bank с собственным капиталом 43 млн. долл., который действует на исламских принципах, запрещающих взимание процента.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141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Внешние экономические связи (экономическое отношение с Россией).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пока ограничиваются торговлей и сотрудничеством в сфере высоких технологий. Экспорт в 2011 г. вырос на треть по сравнению с предыдущим годом и достиг 114 млрд. долл., импорт тоже возрос до 27 млрд. долл. Катар вывозит сжиженный газ, нефтепродукты, сталь, цемент, креветки. Ввозит продукты питания, товары широкого потребления и технологии. Главными торговыми партнёрами являются Япония, США, Южная Корея, Индия, Сингапур, Франция, Саудовская Аравия. Внешний долг в 2011 г. составил 125,6 млрд. долл, или 73,5 % от ВВП.</a:t>
            </a:r>
          </a:p>
          <a:p>
            <a:pPr algn="just"/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В 2004 г. правительство разработало новое законодательство, которое направлено на превращение Катара в международный финансовый центр, конкурирующий с Дубаем и Бахрейном.</a:t>
            </a:r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39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>
                <a:solidFill>
                  <a:srgbClr val="0C0C0C"/>
                </a:solidFill>
                <a:latin typeface="Times New Roman" charset="0"/>
                <a:cs typeface="Times New Roman" charset="0"/>
              </a:rPr>
              <a:t>Дипломатические отношения с Россией были установлены в 1988 г., но лишь в апреле 1998 г. в ходе визита министра иностранных дел Катара в Москву были подписаны соглашения об избежании двойного налогообложения и о сотрудничестве в военной области. Но никакого реального движения товаров и услуг до сих пор нет. В 2010-2011 гг. Россия предложила эмирату множество инвестиционных проектов в нефтегазовой, золоторудной, строительной и иных сферах. Ожидалось, что в случае их реализации объем катарских инвестиций в российскую экономику мог составить порядка 10-12 млрд долл. Доха не приняла участие ни в одном из возможных проектов.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16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1e887f3e546e2aedbf85a423728dc957d15dc2"/>
</p:tagLst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TC104033917[[fn=Берлин]]</Template>
  <TotalTime>18</TotalTime>
  <Words>1147</Words>
  <Application>Microsoft Office PowerPoint</Application>
  <PresentationFormat>Произвольный</PresentationFormat>
  <Paragraphs>63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Берлин</vt:lpstr>
      <vt:lpstr>Катар</vt:lpstr>
      <vt:lpstr>Слайд 2</vt:lpstr>
      <vt:lpstr>Экономика-географическое положение.</vt:lpstr>
      <vt:lpstr>Население и уровень системы образования.</vt:lpstr>
      <vt:lpstr>Государственное устройство.</vt:lpstr>
      <vt:lpstr>История и место страны мировой экономики.</vt:lpstr>
      <vt:lpstr>Факторы и динамика экономического развития.</vt:lpstr>
      <vt:lpstr>Государственное регулирование экономики.</vt:lpstr>
      <vt:lpstr>Отраслевая структура экономики.</vt:lpstr>
      <vt:lpstr>Форма хозяйственной деятельности.</vt:lpstr>
      <vt:lpstr>Транспортная система.</vt:lpstr>
      <vt:lpstr>Банковская системы и денежный капитал.</vt:lpstr>
      <vt:lpstr>Внешние экономические связи (экономическое отношение с Россией). 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 Barborik</dc:creator>
  <cp:lastModifiedBy>nebom zav</cp:lastModifiedBy>
  <cp:revision>12</cp:revision>
  <dcterms:created xsi:type="dcterms:W3CDTF">2013-07-31T16:34:45Z</dcterms:created>
  <dcterms:modified xsi:type="dcterms:W3CDTF">2015-08-08T15:05:14Z</dcterms:modified>
</cp:coreProperties>
</file>