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78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6" r:id="rId12"/>
    <p:sldId id="268" r:id="rId13"/>
    <p:sldId id="267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9" r:id="rId24"/>
    <p:sldId id="280" r:id="rId25"/>
    <p:sldId id="281" r:id="rId26"/>
    <p:sldId id="282" r:id="rId27"/>
    <p:sldId id="283" r:id="rId2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08A24"/>
    <a:srgbClr val="2121E3"/>
    <a:srgbClr val="FF0066"/>
    <a:srgbClr val="D1097B"/>
    <a:srgbClr val="00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7778" autoAdjust="0"/>
    <p:restoredTop sz="94660"/>
  </p:normalViewPr>
  <p:slideViewPr>
    <p:cSldViewPr>
      <p:cViewPr varScale="1">
        <p:scale>
          <a:sx n="28" d="100"/>
          <a:sy n="28" d="100"/>
        </p:scale>
        <p:origin x="34" y="61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6EDEE-33BF-416D-835D-BA19AC176E51}" type="datetimeFigureOut">
              <a:rPr lang="ru-RU" smtClean="0"/>
              <a:pPr/>
              <a:t>30.12.2014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6384EB3B-CB5E-4AA2-858C-3C1292E944F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6EDEE-33BF-416D-835D-BA19AC176E51}" type="datetimeFigureOut">
              <a:rPr lang="ru-RU" smtClean="0"/>
              <a:pPr/>
              <a:t>30.12.2014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6384EB3B-CB5E-4AA2-858C-3C1292E944F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6EDEE-33BF-416D-835D-BA19AC176E51}" type="datetimeFigureOut">
              <a:rPr lang="ru-RU" smtClean="0"/>
              <a:pPr/>
              <a:t>30.12.2014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4EB3B-CB5E-4AA2-858C-3C1292E944F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6EDEE-33BF-416D-835D-BA19AC176E51}" type="datetimeFigureOut">
              <a:rPr lang="ru-RU" smtClean="0"/>
              <a:pPr/>
              <a:t>30.12.2014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4EB3B-CB5E-4AA2-858C-3C1292E944F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6EDEE-33BF-416D-835D-BA19AC176E51}" type="datetimeFigureOut">
              <a:rPr lang="ru-RU" smtClean="0"/>
              <a:pPr/>
              <a:t>30.12.2014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6384EB3B-CB5E-4AA2-858C-3C1292E944F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6EDEE-33BF-416D-835D-BA19AC176E51}" type="datetimeFigureOut">
              <a:rPr lang="ru-RU" smtClean="0"/>
              <a:pPr/>
              <a:t>30.12.2014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4EB3B-CB5E-4AA2-858C-3C1292E944F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6EDEE-33BF-416D-835D-BA19AC176E51}" type="datetimeFigureOut">
              <a:rPr lang="ru-RU" smtClean="0"/>
              <a:pPr/>
              <a:t>30.12.2014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4EB3B-CB5E-4AA2-858C-3C1292E944F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6EDEE-33BF-416D-835D-BA19AC176E51}" type="datetimeFigureOut">
              <a:rPr lang="ru-RU" smtClean="0"/>
              <a:pPr/>
              <a:t>30.12.2014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4EB3B-CB5E-4AA2-858C-3C1292E944F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6EDEE-33BF-416D-835D-BA19AC176E51}" type="datetimeFigureOut">
              <a:rPr lang="ru-RU" smtClean="0"/>
              <a:pPr/>
              <a:t>30.12.2014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4EB3B-CB5E-4AA2-858C-3C1292E944F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6EDEE-33BF-416D-835D-BA19AC176E51}" type="datetimeFigureOut">
              <a:rPr lang="ru-RU" smtClean="0"/>
              <a:pPr/>
              <a:t>30.12.2014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4EB3B-CB5E-4AA2-858C-3C1292E944F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6EDEE-33BF-416D-835D-BA19AC176E51}" type="datetimeFigureOut">
              <a:rPr lang="ru-RU" smtClean="0"/>
              <a:pPr/>
              <a:t>30.12.2014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4EB3B-CB5E-4AA2-858C-3C1292E944F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1936EDEE-33BF-416D-835D-BA19AC176E51}" type="datetimeFigureOut">
              <a:rPr lang="ru-RU" smtClean="0"/>
              <a:pPr/>
              <a:t>30.12.2014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6384EB3B-CB5E-4AA2-858C-3C1292E944F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16.xml"/><Relationship Id="rId3" Type="http://schemas.openxmlformats.org/officeDocument/2006/relationships/slide" Target="slide10.xml"/><Relationship Id="rId7" Type="http://schemas.openxmlformats.org/officeDocument/2006/relationships/slide" Target="slide15.xml"/><Relationship Id="rId2" Type="http://schemas.openxmlformats.org/officeDocument/2006/relationships/slide" Target="slide9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4.xml"/><Relationship Id="rId11" Type="http://schemas.openxmlformats.org/officeDocument/2006/relationships/slide" Target="slide20.xml"/><Relationship Id="rId5" Type="http://schemas.openxmlformats.org/officeDocument/2006/relationships/slide" Target="slide13.xml"/><Relationship Id="rId10" Type="http://schemas.openxmlformats.org/officeDocument/2006/relationships/slide" Target="slide18.xml"/><Relationship Id="rId4" Type="http://schemas.openxmlformats.org/officeDocument/2006/relationships/slide" Target="slide11.xml"/><Relationship Id="rId9" Type="http://schemas.openxmlformats.org/officeDocument/2006/relationships/slide" Target="slide1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slide" Target="slide16.xml"/><Relationship Id="rId3" Type="http://schemas.openxmlformats.org/officeDocument/2006/relationships/slide" Target="slide10.xml"/><Relationship Id="rId7" Type="http://schemas.openxmlformats.org/officeDocument/2006/relationships/slide" Target="slide15.xml"/><Relationship Id="rId2" Type="http://schemas.openxmlformats.org/officeDocument/2006/relationships/slide" Target="slide9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4.xml"/><Relationship Id="rId11" Type="http://schemas.openxmlformats.org/officeDocument/2006/relationships/slide" Target="slide20.xml"/><Relationship Id="rId5" Type="http://schemas.openxmlformats.org/officeDocument/2006/relationships/slide" Target="slide13.xml"/><Relationship Id="rId10" Type="http://schemas.openxmlformats.org/officeDocument/2006/relationships/slide" Target="slide18.xml"/><Relationship Id="rId4" Type="http://schemas.openxmlformats.org/officeDocument/2006/relationships/slide" Target="slide11.xml"/><Relationship Id="rId9" Type="http://schemas.openxmlformats.org/officeDocument/2006/relationships/slide" Target="slide1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" Target="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" Target="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slide" Target="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" Target="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" Target="slide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slide" Target="slide9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" Target="slide8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" Target="slide8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" Target="slide8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" Target="slide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" Target="slide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" Target="slide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28596" y="1857364"/>
            <a:ext cx="8262198" cy="23083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7200" b="1" cap="none" spc="0" dirty="0" smtClean="0">
                <a:ln w="11430"/>
                <a:solidFill>
                  <a:srgbClr val="00CC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Black" pitchFamily="34" charset="0"/>
              </a:rPr>
              <a:t>Как правильно </a:t>
            </a:r>
          </a:p>
          <a:p>
            <a:pPr algn="ctr"/>
            <a:r>
              <a:rPr lang="ru-RU" sz="7200" b="1" cap="none" spc="0" dirty="0" smtClean="0">
                <a:ln w="11430"/>
                <a:solidFill>
                  <a:srgbClr val="00CC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Black" pitchFamily="34" charset="0"/>
              </a:rPr>
              <a:t>задать вопрос</a:t>
            </a:r>
            <a:endParaRPr lang="ru-RU" sz="7200" b="1" cap="none" spc="0" dirty="0">
              <a:ln w="11430"/>
              <a:solidFill>
                <a:srgbClr val="00CC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004027" y="5429264"/>
            <a:ext cx="582063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ru-RU" b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автор: Ерастова Т.В., учитель английского языка</a:t>
            </a:r>
          </a:p>
          <a:p>
            <a:r>
              <a:rPr lang="ru-RU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          МОБУ «Рассветская СОШ им.В.В.Лапина»</a:t>
            </a:r>
          </a:p>
          <a:p>
            <a:r>
              <a:rPr lang="ru-RU" b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          Тульская область, Ленинский район.</a:t>
            </a:r>
            <a:endParaRPr lang="ru-RU" b="1" cap="none" spc="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00034" y="857232"/>
            <a:ext cx="8358246" cy="54476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>
              <a:buFont typeface="Wingdings" pitchFamily="2" charset="2"/>
              <a:buChar char="Ø"/>
            </a:pPr>
            <a:r>
              <a:rPr lang="ru-RU" sz="4000" b="1" cap="none" spc="0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hlinkClick r:id="rId2" action="ppaction://hlinksldjump"/>
              </a:rPr>
              <a:t>Общий вопрос    </a:t>
            </a:r>
            <a:endParaRPr lang="ru-RU" sz="4000" b="1" cap="none" spc="0" dirty="0" smtClean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ru-RU" sz="2800" b="1" cap="none" spc="0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hlinkClick r:id="rId2" action="ppaction://hlinksldjump"/>
              </a:rPr>
              <a:t>определение </a:t>
            </a:r>
            <a:r>
              <a:rPr lang="ru-RU" sz="2800" b="1" cap="none" spc="0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\ </a:t>
            </a:r>
            <a:r>
              <a:rPr lang="ru-RU" sz="2800" b="1" cap="none" spc="0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hlinkClick r:id="rId3" action="ppaction://hlinksldjump"/>
              </a:rPr>
              <a:t>примеры </a:t>
            </a:r>
            <a:r>
              <a:rPr lang="ru-RU" sz="2800" b="1" cap="none" spc="0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</a:t>
            </a:r>
          </a:p>
          <a:p>
            <a:pPr>
              <a:buFont typeface="Wingdings" pitchFamily="2" charset="2"/>
              <a:buChar char="Ø"/>
            </a:pPr>
            <a:r>
              <a:rPr lang="ru-RU" sz="3600" b="1" cap="none" spc="0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hlinkClick r:id="rId4" action="ppaction://hlinksldjump"/>
              </a:rPr>
              <a:t>Специальный вопрос</a:t>
            </a:r>
            <a:r>
              <a:rPr lang="ru-RU" sz="3600" b="1" cap="none" spc="0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</a:p>
          <a:p>
            <a:r>
              <a:rPr lang="ru-RU" sz="36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ru-RU" sz="36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             </a:t>
            </a:r>
            <a:r>
              <a:rPr lang="ru-RU" sz="28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hlinkClick r:id="rId5" action="ppaction://hlinksldjump"/>
              </a:rPr>
              <a:t>определение </a:t>
            </a:r>
            <a:r>
              <a:rPr lang="ru-RU" sz="28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\ </a:t>
            </a:r>
            <a:r>
              <a:rPr lang="ru-RU" sz="28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hlinkClick r:id="rId5" action="ppaction://hlinksldjump"/>
              </a:rPr>
              <a:t>примеры</a:t>
            </a:r>
            <a:endParaRPr lang="ru-RU" sz="2800" b="1" cap="none" spc="0" dirty="0" smtClean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>
              <a:buFont typeface="Wingdings" pitchFamily="2" charset="2"/>
              <a:buChar char="Ø"/>
            </a:pPr>
            <a:r>
              <a:rPr lang="ru-RU" sz="3600" b="1" cap="none" spc="0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hlinkClick r:id="rId6" action="ppaction://hlinksldjump"/>
              </a:rPr>
              <a:t>Альтернативный вопрос</a:t>
            </a:r>
            <a:endParaRPr lang="ru-RU" sz="3600" b="1" cap="none" spc="0" dirty="0" smtClean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r>
              <a:rPr lang="ru-RU" sz="36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               </a:t>
            </a:r>
            <a:r>
              <a:rPr lang="ru-RU" sz="28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hlinkClick r:id="rId6" action="ppaction://hlinksldjump"/>
              </a:rPr>
              <a:t>определение</a:t>
            </a:r>
            <a:r>
              <a:rPr lang="ru-RU" sz="28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\ </a:t>
            </a:r>
            <a:r>
              <a:rPr lang="ru-RU" sz="28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hlinkClick r:id="rId7" action="ppaction://hlinksldjump"/>
              </a:rPr>
              <a:t>примеры</a:t>
            </a:r>
            <a:endParaRPr lang="ru-RU" sz="3600" b="1" cap="none" spc="0" dirty="0" smtClean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>
              <a:buFont typeface="Wingdings" pitchFamily="2" charset="2"/>
              <a:buChar char="Ø"/>
            </a:pPr>
            <a:r>
              <a:rPr lang="ru-RU" sz="3600" b="1" cap="none" spc="0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hlinkClick r:id="rId8" action="ppaction://hlinksldjump"/>
              </a:rPr>
              <a:t>Разделительный вопрос</a:t>
            </a:r>
            <a:endParaRPr lang="ru-RU" sz="3600" b="1" cap="none" spc="0" dirty="0" smtClean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r>
              <a:rPr lang="ru-RU" sz="2800" b="1" cap="none" spc="0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(вопрос «с хвостиком»)        </a:t>
            </a:r>
            <a:r>
              <a:rPr lang="ru-RU" sz="2800" b="1" cap="none" spc="0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hlinkClick r:id="rId8" action="ppaction://hlinksldjump"/>
              </a:rPr>
              <a:t>определение</a:t>
            </a:r>
            <a:r>
              <a:rPr lang="ru-RU" sz="2800" b="1" cap="none" spc="0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\ </a:t>
            </a:r>
            <a:r>
              <a:rPr lang="ru-RU" sz="2800" b="1" cap="none" spc="0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hlinkClick r:id="rId9" action="ppaction://hlinksldjump"/>
              </a:rPr>
              <a:t>примеры</a:t>
            </a:r>
            <a:endParaRPr lang="ru-RU" sz="2800" b="1" cap="none" spc="0" dirty="0" smtClean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>
              <a:buFont typeface="Wingdings" pitchFamily="2" charset="2"/>
              <a:buChar char="Ø"/>
            </a:pPr>
            <a:r>
              <a:rPr lang="ru-RU" sz="3600" b="1" cap="none" spc="0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hlinkClick r:id="rId10" action="ppaction://hlinksldjump"/>
              </a:rPr>
              <a:t>Вопрос к подлежащему</a:t>
            </a:r>
            <a:endParaRPr lang="ru-RU" sz="3600" b="1" cap="none" spc="0" dirty="0" smtClean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r>
              <a:rPr lang="ru-RU" sz="36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                 </a:t>
            </a:r>
            <a:r>
              <a:rPr lang="ru-RU" sz="28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hlinkClick r:id="rId10" action="ppaction://hlinksldjump"/>
              </a:rPr>
              <a:t>определение</a:t>
            </a:r>
            <a:r>
              <a:rPr lang="ru-RU" sz="28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\ </a:t>
            </a:r>
            <a:r>
              <a:rPr lang="ru-RU" sz="28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hlinkClick r:id="rId11" action="ppaction://hlinksldjump"/>
              </a:rPr>
              <a:t>примеры</a:t>
            </a:r>
            <a:endParaRPr lang="ru-RU" sz="3600" b="1" cap="none" spc="0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ru-RU" sz="3600" b="1" dirty="0" smtClean="0"/>
              <a:t>Переводим предложение на русский язык.</a:t>
            </a:r>
          </a:p>
          <a:p>
            <a:pPr lvl="0"/>
            <a:r>
              <a:rPr lang="ru-RU" sz="3600" b="1" dirty="0" smtClean="0"/>
              <a:t>Находим грамматическую основу предложения </a:t>
            </a:r>
            <a:r>
              <a:rPr lang="ru-RU" sz="3600" b="1" i="1" dirty="0" smtClean="0">
                <a:solidFill>
                  <a:srgbClr val="2121E3"/>
                </a:solidFill>
              </a:rPr>
              <a:t>(подлежащее и сказуемое).</a:t>
            </a:r>
          </a:p>
          <a:p>
            <a:pPr lvl="0"/>
            <a:r>
              <a:rPr lang="ru-RU" sz="3600" b="1" dirty="0" smtClean="0"/>
              <a:t>Определяем грамматическое время предложения: </a:t>
            </a:r>
            <a:r>
              <a:rPr lang="ru-RU" sz="3600" b="1" i="1" dirty="0" smtClean="0">
                <a:solidFill>
                  <a:srgbClr val="2121E3"/>
                </a:solidFill>
              </a:rPr>
              <a:t>настоящее, прошедшее или будущее</a:t>
            </a:r>
            <a:r>
              <a:rPr lang="ru-RU" b="1" i="1" dirty="0" smtClean="0">
                <a:solidFill>
                  <a:srgbClr val="2121E3"/>
                </a:solidFill>
              </a:rPr>
              <a:t>.</a:t>
            </a:r>
            <a:endParaRPr lang="ru-RU" b="1" i="1" dirty="0">
              <a:solidFill>
                <a:srgbClr val="2121E3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142984"/>
            <a:ext cx="8686800" cy="5357850"/>
          </a:xfrm>
        </p:spPr>
        <p:txBody>
          <a:bodyPr>
            <a:normAutofit fontScale="92500" lnSpcReduction="20000"/>
          </a:bodyPr>
          <a:lstStyle/>
          <a:p>
            <a:pPr lvl="0">
              <a:buNone/>
            </a:pPr>
            <a:r>
              <a:rPr lang="ru-RU" b="1" i="1" dirty="0" smtClean="0"/>
              <a:t>Если в предложении есть нижеперечисленные слова, то эти слова используем в качестве </a:t>
            </a:r>
            <a:r>
              <a:rPr lang="ru-RU" b="1" i="1" dirty="0" smtClean="0">
                <a:solidFill>
                  <a:srgbClr val="2121E3"/>
                </a:solidFill>
              </a:rPr>
              <a:t>вспомогательных глаголов:</a:t>
            </a:r>
          </a:p>
          <a:p>
            <a:pPr lvl="0"/>
            <a:r>
              <a:rPr lang="ru-RU" b="1" i="1" dirty="0" smtClean="0"/>
              <a:t>формы глагола </a:t>
            </a:r>
            <a:r>
              <a:rPr lang="en-US" b="1" i="1" dirty="0" smtClean="0"/>
              <a:t>to be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 </a:t>
            </a:r>
            <a:r>
              <a:rPr lang="ru-RU" i="1" u="sng" dirty="0" smtClean="0"/>
              <a:t>настоящее время: </a:t>
            </a:r>
            <a:r>
              <a:rPr lang="ru-RU" u="sng" dirty="0" smtClean="0"/>
              <a:t> </a:t>
            </a:r>
            <a:r>
              <a:rPr lang="en-US" b="1" dirty="0" smtClean="0">
                <a:solidFill>
                  <a:srgbClr val="FF0000"/>
                </a:solidFill>
              </a:rPr>
              <a:t>am</a:t>
            </a:r>
            <a:r>
              <a:rPr lang="en-US" dirty="0" smtClean="0"/>
              <a:t> </a:t>
            </a:r>
            <a:r>
              <a:rPr lang="ru-RU" dirty="0" smtClean="0"/>
              <a:t> (</a:t>
            </a:r>
            <a:r>
              <a:rPr lang="en-US" dirty="0" smtClean="0"/>
              <a:t>I</a:t>
            </a:r>
            <a:r>
              <a:rPr lang="ru-RU" dirty="0" smtClean="0"/>
              <a:t>), </a:t>
            </a:r>
            <a:r>
              <a:rPr lang="en-US" b="1" dirty="0" smtClean="0">
                <a:solidFill>
                  <a:srgbClr val="FF0000"/>
                </a:solidFill>
              </a:rPr>
              <a:t>is</a:t>
            </a:r>
            <a:r>
              <a:rPr lang="en-US" dirty="0" smtClean="0"/>
              <a:t>  </a:t>
            </a:r>
            <a:r>
              <a:rPr lang="ru-RU" dirty="0" smtClean="0"/>
              <a:t>(3-е л. ед.ч.), </a:t>
            </a:r>
            <a:r>
              <a:rPr lang="en-US" b="1" dirty="0" smtClean="0">
                <a:solidFill>
                  <a:srgbClr val="FF0000"/>
                </a:solidFill>
              </a:rPr>
              <a:t>are</a:t>
            </a:r>
            <a:r>
              <a:rPr lang="en-US" dirty="0" smtClean="0"/>
              <a:t>  </a:t>
            </a:r>
            <a:r>
              <a:rPr lang="ru-RU" dirty="0" smtClean="0"/>
              <a:t>(мн.ч.);</a:t>
            </a:r>
          </a:p>
          <a:p>
            <a:pPr>
              <a:buNone/>
            </a:pPr>
            <a:r>
              <a:rPr lang="ru-RU" i="1" u="sng" dirty="0" smtClean="0"/>
              <a:t>прошедшее время:  </a:t>
            </a:r>
            <a:r>
              <a:rPr lang="en-US" b="1" dirty="0" smtClean="0">
                <a:solidFill>
                  <a:srgbClr val="FF0000"/>
                </a:solidFill>
              </a:rPr>
              <a:t>was</a:t>
            </a:r>
            <a:r>
              <a:rPr lang="ru-RU" dirty="0" smtClean="0"/>
              <a:t> - </a:t>
            </a:r>
            <a:r>
              <a:rPr lang="en-US" dirty="0" smtClean="0"/>
              <a:t>I </a:t>
            </a:r>
            <a:r>
              <a:rPr lang="ru-RU" dirty="0" smtClean="0"/>
              <a:t>и в 3-ем л. ед.ч.; </a:t>
            </a:r>
            <a:r>
              <a:rPr lang="en-US" b="1" dirty="0" smtClean="0">
                <a:solidFill>
                  <a:srgbClr val="FF0000"/>
                </a:solidFill>
              </a:rPr>
              <a:t>were</a:t>
            </a:r>
            <a:r>
              <a:rPr lang="ru-RU" dirty="0" smtClean="0"/>
              <a:t>- мн.ч. </a:t>
            </a:r>
          </a:p>
          <a:p>
            <a:pPr lvl="0"/>
            <a:r>
              <a:rPr lang="ru-RU" b="1" i="1" dirty="0" smtClean="0"/>
              <a:t>модальные глаголы</a:t>
            </a:r>
            <a:r>
              <a:rPr lang="ru-RU" b="1" dirty="0" smtClean="0"/>
              <a:t> </a:t>
            </a:r>
            <a:r>
              <a:rPr lang="ru-RU" dirty="0" smtClean="0"/>
              <a:t>(</a:t>
            </a:r>
            <a:r>
              <a:rPr lang="en-US" b="1" dirty="0" smtClean="0">
                <a:solidFill>
                  <a:srgbClr val="FF0000"/>
                </a:solidFill>
              </a:rPr>
              <a:t>can</a:t>
            </a:r>
            <a:r>
              <a:rPr lang="ru-RU" dirty="0" smtClean="0"/>
              <a:t>- мочь, уметь что-то делать; </a:t>
            </a:r>
            <a:r>
              <a:rPr lang="ru-RU" b="1" dirty="0" smtClean="0">
                <a:solidFill>
                  <a:srgbClr val="FF0000"/>
                </a:solidFill>
              </a:rPr>
              <a:t>с</a:t>
            </a:r>
            <a:r>
              <a:rPr lang="en-US" b="1" dirty="0" err="1" smtClean="0">
                <a:solidFill>
                  <a:srgbClr val="FF0000"/>
                </a:solidFill>
              </a:rPr>
              <a:t>ould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ru-RU" dirty="0" smtClean="0"/>
              <a:t>-мог, умел -форма прошедшего времени от </a:t>
            </a:r>
            <a:r>
              <a:rPr lang="en-US" b="1" u="sng" dirty="0" smtClean="0"/>
              <a:t>can</a:t>
            </a:r>
            <a:r>
              <a:rPr lang="ru-RU" dirty="0" smtClean="0"/>
              <a:t>;  </a:t>
            </a:r>
            <a:r>
              <a:rPr lang="en-US" b="1" dirty="0" smtClean="0">
                <a:solidFill>
                  <a:srgbClr val="FF0000"/>
                </a:solidFill>
              </a:rPr>
              <a:t>must</a:t>
            </a:r>
            <a:r>
              <a:rPr lang="en-US" dirty="0" smtClean="0"/>
              <a:t> </a:t>
            </a:r>
            <a:r>
              <a:rPr lang="ru-RU" dirty="0" smtClean="0"/>
              <a:t>– должен что-то делать; </a:t>
            </a:r>
            <a:r>
              <a:rPr lang="en-US" b="1" dirty="0" smtClean="0">
                <a:solidFill>
                  <a:srgbClr val="FF0000"/>
                </a:solidFill>
              </a:rPr>
              <a:t>may</a:t>
            </a:r>
            <a:r>
              <a:rPr lang="ru-RU" dirty="0" smtClean="0"/>
              <a:t>- можно: разрешение, позволение что-то делать)</a:t>
            </a:r>
            <a:r>
              <a:rPr lang="en-US" dirty="0" smtClean="0"/>
              <a:t> </a:t>
            </a:r>
            <a:r>
              <a:rPr lang="ru-RU" dirty="0" smtClean="0"/>
              <a:t>и др.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142984"/>
            <a:ext cx="8686800" cy="4525963"/>
          </a:xfrm>
        </p:spPr>
        <p:txBody>
          <a:bodyPr>
            <a:noAutofit/>
          </a:bodyPr>
          <a:lstStyle/>
          <a:p>
            <a:pPr lvl="0"/>
            <a:r>
              <a:rPr lang="en-US" sz="3600" b="1" i="1" dirty="0" smtClean="0">
                <a:solidFill>
                  <a:srgbClr val="FF0000"/>
                </a:solidFill>
              </a:rPr>
              <a:t>have </a:t>
            </a:r>
            <a:r>
              <a:rPr lang="ru-RU" sz="3600" b="1" i="1" dirty="0" smtClean="0"/>
              <a:t> и  его формы </a:t>
            </a:r>
            <a:r>
              <a:rPr lang="en-US" sz="3600" b="1" i="1" dirty="0" smtClean="0">
                <a:solidFill>
                  <a:srgbClr val="FF0000"/>
                </a:solidFill>
              </a:rPr>
              <a:t>has</a:t>
            </a:r>
            <a:r>
              <a:rPr lang="ru-RU" sz="3600" b="1" dirty="0" smtClean="0"/>
              <a:t> (3-е л. ед.ч.) </a:t>
            </a:r>
            <a:r>
              <a:rPr lang="ru-RU" sz="3600" b="1" i="1" dirty="0" smtClean="0"/>
              <a:t>и </a:t>
            </a:r>
            <a:r>
              <a:rPr lang="en-US" sz="3600" b="1" i="1" dirty="0" smtClean="0">
                <a:solidFill>
                  <a:srgbClr val="FF0000"/>
                </a:solidFill>
              </a:rPr>
              <a:t>had</a:t>
            </a:r>
            <a:r>
              <a:rPr lang="ru-RU" sz="3600" b="1" dirty="0" smtClean="0"/>
              <a:t> (прошедшее время) </a:t>
            </a:r>
            <a:r>
              <a:rPr lang="ru-RU" sz="3600" b="1" i="1" dirty="0" smtClean="0"/>
              <a:t>в конструкции </a:t>
            </a:r>
            <a:r>
              <a:rPr lang="en-US" sz="3600" b="1" i="1" u="sng" dirty="0" smtClean="0"/>
              <a:t>have got</a:t>
            </a:r>
            <a:endParaRPr lang="ru-RU" sz="3600" b="1" dirty="0" smtClean="0"/>
          </a:p>
          <a:p>
            <a:pPr lvl="0"/>
            <a:r>
              <a:rPr lang="en-US" sz="3600" b="1" i="1" dirty="0" smtClean="0">
                <a:solidFill>
                  <a:srgbClr val="FF0000"/>
                </a:solidFill>
              </a:rPr>
              <a:t>would, should</a:t>
            </a:r>
            <a:endParaRPr lang="ru-RU" sz="3600" b="1" dirty="0" smtClean="0">
              <a:solidFill>
                <a:srgbClr val="FF0000"/>
              </a:solidFill>
            </a:endParaRPr>
          </a:p>
          <a:p>
            <a:pPr lvl="0"/>
            <a:r>
              <a:rPr lang="en-US" sz="3600" b="1" i="1" dirty="0" smtClean="0">
                <a:solidFill>
                  <a:srgbClr val="FF0000"/>
                </a:solidFill>
              </a:rPr>
              <a:t>will</a:t>
            </a:r>
            <a:r>
              <a:rPr lang="en-US" sz="3600" b="1" dirty="0" smtClean="0"/>
              <a:t> </a:t>
            </a:r>
            <a:r>
              <a:rPr lang="ru-RU" sz="3600" b="1" dirty="0" smtClean="0"/>
              <a:t>(вспомогательный глагол в будущем времени)</a:t>
            </a:r>
          </a:p>
          <a:p>
            <a:pPr lvl="0"/>
            <a:r>
              <a:rPr lang="ru-RU" sz="3600" b="1" i="1" dirty="0" smtClean="0"/>
              <a:t>или отрицательные формы перечисленных слов</a:t>
            </a:r>
            <a:endParaRPr lang="ru-RU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285720" y="857232"/>
            <a:ext cx="8572560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-90488" algn="l"/>
              </a:tabLst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Если перечисленных слов нет, то сами выбираем </a:t>
            </a:r>
            <a:r>
              <a:rPr kumimoji="0" lang="ru-RU" sz="32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2121E3"/>
                </a:solidFill>
                <a:effectLst/>
                <a:ea typeface="Calibri" pitchFamily="34" charset="0"/>
                <a:cs typeface="Times New Roman" pitchFamily="18" charset="0"/>
              </a:rPr>
              <a:t>вспомогательный глагол:</a:t>
            </a: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rgbClr val="2121E3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-90488" algn="l"/>
              </a:tabLst>
            </a:pPr>
            <a:r>
              <a:rPr kumimoji="0" lang="ru-RU" sz="3200" b="1" i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настоящее время: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ea typeface="Calibri" pitchFamily="34" charset="0"/>
                <a:cs typeface="Times New Roman" pitchFamily="18" charset="0"/>
              </a:rPr>
              <a:t>do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(мн.ч. и 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I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); 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ea typeface="Calibri" pitchFamily="34" charset="0"/>
                <a:cs typeface="Times New Roman" pitchFamily="18" charset="0"/>
              </a:rPr>
              <a:t>does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(3-е л. ед.ч.)</a:t>
            </a: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-90488" algn="l"/>
              </a:tabLst>
            </a:pPr>
            <a:r>
              <a:rPr kumimoji="0" lang="ru-RU" sz="3200" b="1" i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прошедшее время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: 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ea typeface="Calibri" pitchFamily="34" charset="0"/>
                <a:cs typeface="Times New Roman" pitchFamily="18" charset="0"/>
              </a:rPr>
              <a:t>did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(для всех чисел и лиц)</a:t>
            </a: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-90488" algn="l"/>
              </a:tabLst>
            </a:pP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-90488" algn="l"/>
              </a:tabLst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Выбираем тип вопроса (</a:t>
            </a: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rgbClr val="2121E3"/>
                </a:solidFill>
                <a:effectLst/>
                <a:ea typeface="Calibri" pitchFamily="34" charset="0"/>
                <a:cs typeface="Times New Roman" pitchFamily="18" charset="0"/>
              </a:rPr>
              <a:t>общий, специальный,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-90488" algn="l"/>
              </a:tabLst>
            </a:pP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rgbClr val="2121E3"/>
                </a:solidFill>
                <a:effectLst/>
                <a:ea typeface="Calibri" pitchFamily="34" charset="0"/>
                <a:cs typeface="Times New Roman" pitchFamily="18" charset="0"/>
              </a:rPr>
              <a:t> разделительный –или вопрос «с хвостиком»,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-90488" algn="l"/>
              </a:tabLst>
            </a:pP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rgbClr val="2121E3"/>
                </a:solidFill>
                <a:effectLst/>
                <a:ea typeface="Calibri" pitchFamily="34" charset="0"/>
                <a:cs typeface="Times New Roman" pitchFamily="18" charset="0"/>
              </a:rPr>
              <a:t>альтернативный, вопрос к подлежащему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2121E3"/>
                </a:solidFill>
                <a:effectLst/>
                <a:ea typeface="Calibri" pitchFamily="34" charset="0"/>
                <a:cs typeface="Times New Roman" pitchFamily="18" charset="0"/>
              </a:rPr>
              <a:t>).</a:t>
            </a: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rgbClr val="2121E3"/>
              </a:soli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ctr">
              <a:buNone/>
            </a:pPr>
            <a:r>
              <a:rPr lang="ru-RU" sz="7200" b="1" dirty="0" smtClean="0">
                <a:solidFill>
                  <a:srgbClr val="00CC00"/>
                </a:solidFill>
                <a:latin typeface="Arial Black" pitchFamily="34" charset="0"/>
              </a:rPr>
              <a:t>Типы вопросов </a:t>
            </a:r>
          </a:p>
          <a:p>
            <a:pPr algn="ctr">
              <a:buNone/>
            </a:pPr>
            <a:r>
              <a:rPr lang="ru-RU" sz="7200" b="1" dirty="0" smtClean="0">
                <a:solidFill>
                  <a:srgbClr val="00CC00"/>
                </a:solidFill>
                <a:latin typeface="Arial Black" pitchFamily="34" charset="0"/>
              </a:rPr>
              <a:t>в английском языке.</a:t>
            </a:r>
            <a:endParaRPr lang="ru-RU" sz="7200" b="1" dirty="0">
              <a:solidFill>
                <a:srgbClr val="00CC0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00034" y="857232"/>
            <a:ext cx="8358246" cy="54476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>
              <a:buFont typeface="Wingdings" pitchFamily="2" charset="2"/>
              <a:buChar char="Ø"/>
            </a:pPr>
            <a:r>
              <a:rPr lang="ru-RU" sz="4000" b="1" cap="none" spc="0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hlinkClick r:id="rId2" action="ppaction://hlinksldjump"/>
              </a:rPr>
              <a:t>Общий вопрос    </a:t>
            </a:r>
            <a:endParaRPr lang="ru-RU" sz="4000" b="1" cap="none" spc="0" dirty="0" smtClean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ru-RU" sz="2800" b="1" cap="none" spc="0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hlinkClick r:id="rId2" action="ppaction://hlinksldjump"/>
              </a:rPr>
              <a:t>определение </a:t>
            </a:r>
            <a:r>
              <a:rPr lang="ru-RU" sz="2800" b="1" cap="none" spc="0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\ </a:t>
            </a:r>
            <a:r>
              <a:rPr lang="ru-RU" sz="2800" b="1" cap="none" spc="0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hlinkClick r:id="rId3" action="ppaction://hlinksldjump"/>
              </a:rPr>
              <a:t>примеры </a:t>
            </a:r>
            <a:r>
              <a:rPr lang="ru-RU" sz="2800" b="1" cap="none" spc="0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</a:t>
            </a:r>
          </a:p>
          <a:p>
            <a:pPr>
              <a:buFont typeface="Wingdings" pitchFamily="2" charset="2"/>
              <a:buChar char="Ø"/>
            </a:pPr>
            <a:r>
              <a:rPr lang="ru-RU" sz="3600" b="1" cap="none" spc="0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hlinkClick r:id="rId4" action="ppaction://hlinksldjump"/>
              </a:rPr>
              <a:t>Специальный вопрос</a:t>
            </a:r>
            <a:r>
              <a:rPr lang="ru-RU" sz="3600" b="1" cap="none" spc="0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</a:p>
          <a:p>
            <a:r>
              <a:rPr lang="ru-RU" sz="36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ru-RU" sz="36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             </a:t>
            </a:r>
            <a:r>
              <a:rPr lang="ru-RU" sz="28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hlinkClick r:id="rId5" action="ppaction://hlinksldjump"/>
              </a:rPr>
              <a:t>определение </a:t>
            </a:r>
            <a:r>
              <a:rPr lang="ru-RU" sz="28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\ </a:t>
            </a:r>
            <a:r>
              <a:rPr lang="ru-RU" sz="28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hlinkClick r:id="rId5" action="ppaction://hlinksldjump"/>
              </a:rPr>
              <a:t>примеры</a:t>
            </a:r>
            <a:endParaRPr lang="ru-RU" sz="2800" b="1" cap="none" spc="0" dirty="0" smtClean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>
              <a:buFont typeface="Wingdings" pitchFamily="2" charset="2"/>
              <a:buChar char="Ø"/>
            </a:pPr>
            <a:r>
              <a:rPr lang="ru-RU" sz="3600" b="1" cap="none" spc="0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hlinkClick r:id="rId6" action="ppaction://hlinksldjump"/>
              </a:rPr>
              <a:t>Альтернативный вопрос</a:t>
            </a:r>
            <a:endParaRPr lang="ru-RU" sz="3600" b="1" cap="none" spc="0" dirty="0" smtClean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r>
              <a:rPr lang="ru-RU" sz="36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               </a:t>
            </a:r>
            <a:r>
              <a:rPr lang="ru-RU" sz="28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hlinkClick r:id="rId6" action="ppaction://hlinksldjump"/>
              </a:rPr>
              <a:t>определение</a:t>
            </a:r>
            <a:r>
              <a:rPr lang="ru-RU" sz="28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\ </a:t>
            </a:r>
            <a:r>
              <a:rPr lang="ru-RU" sz="28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hlinkClick r:id="rId7" action="ppaction://hlinksldjump"/>
              </a:rPr>
              <a:t>примеры</a:t>
            </a:r>
            <a:endParaRPr lang="ru-RU" sz="3600" b="1" cap="none" spc="0" dirty="0" smtClean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>
              <a:buFont typeface="Wingdings" pitchFamily="2" charset="2"/>
              <a:buChar char="Ø"/>
            </a:pPr>
            <a:r>
              <a:rPr lang="ru-RU" sz="3600" b="1" cap="none" spc="0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hlinkClick r:id="rId8" action="ppaction://hlinksldjump"/>
              </a:rPr>
              <a:t>Разделительный вопрос</a:t>
            </a:r>
            <a:endParaRPr lang="ru-RU" sz="3600" b="1" cap="none" spc="0" dirty="0" smtClean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r>
              <a:rPr lang="ru-RU" sz="2800" b="1" cap="none" spc="0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(вопрос «с хвостиком»)        </a:t>
            </a:r>
            <a:r>
              <a:rPr lang="ru-RU" sz="2800" b="1" cap="none" spc="0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hlinkClick r:id="rId8" action="ppaction://hlinksldjump"/>
              </a:rPr>
              <a:t>определение</a:t>
            </a:r>
            <a:r>
              <a:rPr lang="ru-RU" sz="2800" b="1" cap="none" spc="0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\ </a:t>
            </a:r>
            <a:r>
              <a:rPr lang="ru-RU" sz="2800" b="1" cap="none" spc="0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hlinkClick r:id="rId9" action="ppaction://hlinksldjump"/>
              </a:rPr>
              <a:t>примеры</a:t>
            </a:r>
            <a:endParaRPr lang="ru-RU" sz="2800" b="1" cap="none" spc="0" dirty="0" smtClean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>
              <a:buFont typeface="Wingdings" pitchFamily="2" charset="2"/>
              <a:buChar char="Ø"/>
            </a:pPr>
            <a:r>
              <a:rPr lang="ru-RU" sz="3600" b="1" cap="none" spc="0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hlinkClick r:id="rId10" action="ppaction://hlinksldjump"/>
              </a:rPr>
              <a:t>Вопрос к подлежащему</a:t>
            </a:r>
            <a:endParaRPr lang="ru-RU" sz="3600" b="1" cap="none" spc="0" dirty="0" smtClean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r>
              <a:rPr lang="ru-RU" sz="36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                 </a:t>
            </a:r>
            <a:r>
              <a:rPr lang="ru-RU" sz="28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hlinkClick r:id="rId10" action="ppaction://hlinksldjump"/>
              </a:rPr>
              <a:t>определение</a:t>
            </a:r>
            <a:r>
              <a:rPr lang="ru-RU" sz="28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\ </a:t>
            </a:r>
            <a:r>
              <a:rPr lang="ru-RU" sz="28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hlinkClick r:id="rId11" action="ppaction://hlinksldjump"/>
              </a:rPr>
              <a:t>примеры</a:t>
            </a:r>
            <a:endParaRPr lang="ru-RU" sz="3600" b="1" cap="none" spc="0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44" y="357166"/>
            <a:ext cx="8686800" cy="4525963"/>
          </a:xfrm>
        </p:spPr>
        <p:txBody>
          <a:bodyPr>
            <a:noAutofit/>
          </a:bodyPr>
          <a:lstStyle/>
          <a:p>
            <a:pPr lvl="0"/>
            <a:r>
              <a:rPr lang="ru-RU" sz="4000" b="1" i="1" u="sng" dirty="0" smtClean="0">
                <a:solidFill>
                  <a:srgbClr val="FF0000"/>
                </a:solidFill>
                <a:latin typeface="Calibri" pitchFamily="34" charset="0"/>
              </a:rPr>
              <a:t>Общий вопрос</a:t>
            </a:r>
          </a:p>
          <a:p>
            <a:pPr>
              <a:buNone/>
            </a:pPr>
            <a:r>
              <a:rPr lang="ru-RU" sz="2800" dirty="0" smtClean="0">
                <a:solidFill>
                  <a:schemeClr val="tx1"/>
                </a:solidFill>
              </a:rPr>
              <a:t>Вопрос ко всему предложению, на который можно кратко ответить «Да» или «Нет». Начинается он со вспомогательного глагола.</a:t>
            </a:r>
          </a:p>
          <a:p>
            <a:pPr>
              <a:buNone/>
            </a:pPr>
            <a:r>
              <a:rPr lang="ru-RU" sz="2800" b="1" dirty="0" smtClean="0"/>
              <a:t> </a:t>
            </a:r>
            <a:endParaRPr lang="ru-RU" sz="2800" dirty="0" smtClean="0"/>
          </a:p>
          <a:p>
            <a:pPr marL="514350" indent="-514350">
              <a:buNone/>
            </a:pPr>
            <a:r>
              <a:rPr lang="ru-RU" sz="2800" b="1" dirty="0" smtClean="0"/>
              <a:t>       </a:t>
            </a:r>
            <a:r>
              <a:rPr lang="ru-RU" sz="2800" b="1" dirty="0" smtClean="0">
                <a:solidFill>
                  <a:srgbClr val="FF0000"/>
                </a:solidFill>
              </a:rPr>
              <a:t>Вспомогательный глагол</a:t>
            </a:r>
          </a:p>
          <a:p>
            <a:pPr marL="514350" indent="-514350">
              <a:buNone/>
            </a:pPr>
            <a:endParaRPr lang="ru-RU" sz="2800" dirty="0" smtClean="0"/>
          </a:p>
          <a:p>
            <a:pPr marL="514350" indent="-514350">
              <a:buNone/>
            </a:pPr>
            <a:r>
              <a:rPr lang="ru-RU" sz="2800" b="1" dirty="0" smtClean="0"/>
              <a:t>       </a:t>
            </a:r>
            <a:r>
              <a:rPr lang="ru-RU" sz="2800" b="1" dirty="0" smtClean="0">
                <a:solidFill>
                  <a:srgbClr val="2121E3"/>
                </a:solidFill>
              </a:rPr>
              <a:t>Подлежащее </a:t>
            </a:r>
          </a:p>
          <a:p>
            <a:pPr marL="514350" indent="-514350">
              <a:buNone/>
            </a:pPr>
            <a:endParaRPr lang="ru-RU" sz="2800" b="1" dirty="0" smtClean="0"/>
          </a:p>
          <a:p>
            <a:pPr marL="514350" indent="-514350">
              <a:buNone/>
            </a:pPr>
            <a:r>
              <a:rPr lang="ru-RU" sz="2800" b="1" dirty="0" smtClean="0"/>
              <a:t>      </a:t>
            </a:r>
            <a:r>
              <a:rPr lang="ru-RU" sz="2800" b="1" dirty="0" smtClean="0">
                <a:solidFill>
                  <a:srgbClr val="00CC00"/>
                </a:solidFill>
              </a:rPr>
              <a:t>Сказуемое (смысловой глагол, основной глагол)</a:t>
            </a:r>
          </a:p>
          <a:p>
            <a:pPr marL="514350" indent="-514350">
              <a:buNone/>
            </a:pPr>
            <a:endParaRPr lang="ru-RU" sz="2800" dirty="0" smtClean="0"/>
          </a:p>
          <a:p>
            <a:pPr marL="514350" indent="-514350">
              <a:buNone/>
            </a:pPr>
            <a:r>
              <a:rPr lang="ru-RU" sz="2800" b="1" dirty="0" smtClean="0"/>
              <a:t>       </a:t>
            </a:r>
            <a:r>
              <a:rPr lang="ru-RU" sz="2800" b="1" dirty="0" smtClean="0">
                <a:solidFill>
                  <a:srgbClr val="00B0F0"/>
                </a:solidFill>
              </a:rPr>
              <a:t>Второстепенные члены предложения                           </a:t>
            </a:r>
          </a:p>
          <a:p>
            <a:pPr>
              <a:buNone/>
            </a:pPr>
            <a:r>
              <a:rPr lang="ru-RU" sz="2800" b="1" dirty="0" smtClean="0"/>
              <a:t>                                                </a:t>
            </a:r>
            <a:r>
              <a:rPr lang="ru-RU" sz="6000" b="1" dirty="0" smtClean="0"/>
              <a:t> </a:t>
            </a:r>
            <a:endParaRPr lang="ru-RU" sz="6000" dirty="0"/>
          </a:p>
        </p:txBody>
      </p:sp>
      <p:sp>
        <p:nvSpPr>
          <p:cNvPr id="4" name="Стрелка вниз 3"/>
          <p:cNvSpPr/>
          <p:nvPr/>
        </p:nvSpPr>
        <p:spPr>
          <a:xfrm>
            <a:off x="2143108" y="3500438"/>
            <a:ext cx="484632" cy="428628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трелка вниз 4"/>
          <p:cNvSpPr/>
          <p:nvPr/>
        </p:nvSpPr>
        <p:spPr>
          <a:xfrm>
            <a:off x="2143108" y="4572008"/>
            <a:ext cx="484632" cy="428628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трелка вниз 5"/>
          <p:cNvSpPr/>
          <p:nvPr/>
        </p:nvSpPr>
        <p:spPr>
          <a:xfrm>
            <a:off x="2143108" y="5643578"/>
            <a:ext cx="484632" cy="428628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трелка вправо 6"/>
          <p:cNvSpPr/>
          <p:nvPr/>
        </p:nvSpPr>
        <p:spPr>
          <a:xfrm>
            <a:off x="7715272" y="5929330"/>
            <a:ext cx="1214446" cy="78581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hlinkClick r:id="rId2" action="ppaction://hlinksldjump"/>
              </a:rPr>
              <a:t>Типы вопросов</a:t>
            </a:r>
            <a:endParaRPr lang="ru-RU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285860"/>
            <a:ext cx="8686800" cy="4525963"/>
          </a:xfrm>
        </p:spPr>
        <p:txBody>
          <a:bodyPr>
            <a:normAutofit/>
          </a:bodyPr>
          <a:lstStyle/>
          <a:p>
            <a:pPr lvl="0"/>
            <a:r>
              <a:rPr lang="en-US" sz="4000" b="1" dirty="0" smtClean="0">
                <a:solidFill>
                  <a:srgbClr val="FF0000"/>
                </a:solidFill>
              </a:rPr>
              <a:t>Are</a:t>
            </a:r>
            <a:r>
              <a:rPr lang="en-US" sz="4000" b="1" dirty="0" smtClean="0"/>
              <a:t> you pupils?  </a:t>
            </a:r>
            <a:endParaRPr lang="ru-RU" sz="4000" b="1" dirty="0" smtClean="0"/>
          </a:p>
          <a:p>
            <a:pPr lvl="0">
              <a:buNone/>
            </a:pPr>
            <a:r>
              <a:rPr lang="ru-RU" sz="4000" b="1" dirty="0" smtClean="0"/>
              <a:t>- </a:t>
            </a:r>
            <a:r>
              <a:rPr lang="en-US" sz="4000" b="1" dirty="0" smtClean="0"/>
              <a:t>Yes, we </a:t>
            </a:r>
            <a:r>
              <a:rPr lang="en-US" sz="4000" b="1" dirty="0" smtClean="0">
                <a:solidFill>
                  <a:srgbClr val="FF0000"/>
                </a:solidFill>
              </a:rPr>
              <a:t>are.</a:t>
            </a:r>
            <a:r>
              <a:rPr lang="en-US" sz="4000" b="1" dirty="0" smtClean="0"/>
              <a:t> \ No, we </a:t>
            </a:r>
            <a:r>
              <a:rPr lang="en-US" sz="4000" b="1" dirty="0" smtClean="0">
                <a:solidFill>
                  <a:srgbClr val="FF0000"/>
                </a:solidFill>
              </a:rPr>
              <a:t>are not</a:t>
            </a:r>
            <a:r>
              <a:rPr lang="en-US" sz="4000" b="1" dirty="0" smtClean="0"/>
              <a:t>.</a:t>
            </a:r>
            <a:endParaRPr lang="ru-RU" sz="4000" b="1" dirty="0" smtClean="0"/>
          </a:p>
          <a:p>
            <a:pPr lvl="0"/>
            <a:r>
              <a:rPr lang="en-US" sz="4000" b="1" dirty="0" smtClean="0">
                <a:solidFill>
                  <a:srgbClr val="2121E3"/>
                </a:solidFill>
              </a:rPr>
              <a:t>Do</a:t>
            </a:r>
            <a:r>
              <a:rPr lang="en-US" sz="4000" b="1" dirty="0" smtClean="0"/>
              <a:t> you like apples? </a:t>
            </a:r>
            <a:endParaRPr lang="ru-RU" sz="4000" b="1" dirty="0" smtClean="0"/>
          </a:p>
          <a:p>
            <a:pPr lvl="0">
              <a:buNone/>
            </a:pPr>
            <a:r>
              <a:rPr lang="en-US" sz="4000" b="1" dirty="0" smtClean="0"/>
              <a:t>– Yes, I </a:t>
            </a:r>
            <a:r>
              <a:rPr lang="en-US" sz="4000" b="1" dirty="0" smtClean="0">
                <a:solidFill>
                  <a:srgbClr val="2121E3"/>
                </a:solidFill>
              </a:rPr>
              <a:t>do</a:t>
            </a:r>
            <a:r>
              <a:rPr lang="en-US" sz="4000" b="1" dirty="0" smtClean="0"/>
              <a:t>. \ No, I </a:t>
            </a:r>
            <a:r>
              <a:rPr lang="en-US" sz="4000" b="1" dirty="0" smtClean="0">
                <a:solidFill>
                  <a:srgbClr val="2121E3"/>
                </a:solidFill>
              </a:rPr>
              <a:t>don’t</a:t>
            </a:r>
            <a:r>
              <a:rPr lang="en-US" sz="4000" b="1" dirty="0" smtClean="0"/>
              <a:t>.</a:t>
            </a:r>
            <a:endParaRPr lang="ru-RU" sz="4000" b="1" dirty="0" smtClean="0"/>
          </a:p>
          <a:p>
            <a:pPr lvl="0"/>
            <a:r>
              <a:rPr lang="en-US" sz="4000" b="1" dirty="0" smtClean="0">
                <a:solidFill>
                  <a:srgbClr val="108A24"/>
                </a:solidFill>
              </a:rPr>
              <a:t>Does</a:t>
            </a:r>
            <a:r>
              <a:rPr lang="en-US" sz="4000" b="1" dirty="0" smtClean="0"/>
              <a:t> the boy  like  to read books? </a:t>
            </a:r>
            <a:endParaRPr lang="ru-RU" sz="4000" b="1" dirty="0" smtClean="0"/>
          </a:p>
          <a:p>
            <a:pPr lvl="0">
              <a:buNone/>
            </a:pPr>
            <a:r>
              <a:rPr lang="en-US" sz="4000" b="1" dirty="0" smtClean="0"/>
              <a:t>– Yes, he </a:t>
            </a:r>
            <a:r>
              <a:rPr lang="en-US" sz="4000" b="1" dirty="0" smtClean="0">
                <a:solidFill>
                  <a:srgbClr val="108A24"/>
                </a:solidFill>
              </a:rPr>
              <a:t>does</a:t>
            </a:r>
            <a:r>
              <a:rPr lang="en-US" sz="4000" b="1" dirty="0" smtClean="0"/>
              <a:t>. \ No, he </a:t>
            </a:r>
            <a:r>
              <a:rPr lang="en-US" sz="4000" b="1" dirty="0" smtClean="0">
                <a:solidFill>
                  <a:srgbClr val="108A24"/>
                </a:solidFill>
              </a:rPr>
              <a:t>doesn’t.</a:t>
            </a:r>
            <a:endParaRPr lang="ru-RU" sz="4000" b="1" dirty="0">
              <a:solidFill>
                <a:srgbClr val="108A24"/>
              </a:solidFill>
            </a:endParaRPr>
          </a:p>
        </p:txBody>
      </p:sp>
      <p:sp>
        <p:nvSpPr>
          <p:cNvPr id="5" name="Стрелка вправо 4"/>
          <p:cNvSpPr/>
          <p:nvPr/>
        </p:nvSpPr>
        <p:spPr>
          <a:xfrm>
            <a:off x="7358082" y="5786454"/>
            <a:ext cx="1357322" cy="71438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hlinkClick r:id="rId2" action="ppaction://hlinksldjump"/>
              </a:rPr>
              <a:t>Типы вопросов</a:t>
            </a:r>
            <a:endParaRPr lang="ru-RU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/>
            <a:endParaRPr lang="ru-RU" sz="2000" dirty="0">
              <a:latin typeface="Calibri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214290"/>
            <a:ext cx="8686800" cy="4668839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4000" b="1" i="1" dirty="0" smtClean="0">
                <a:solidFill>
                  <a:srgbClr val="FF0000"/>
                </a:solidFill>
                <a:latin typeface="Calibri" pitchFamily="34" charset="0"/>
              </a:rPr>
              <a:t>Специальный вопрос.</a:t>
            </a:r>
          </a:p>
          <a:p>
            <a:pPr>
              <a:buNone/>
            </a:pPr>
            <a:r>
              <a:rPr lang="ru-RU" sz="2400" b="1" dirty="0" smtClean="0">
                <a:latin typeface="Calibri" pitchFamily="34" charset="0"/>
              </a:rPr>
              <a:t>    Вопрос к определенному слову в предложении. Начинается с вопросительного слова, дальше порядок, как и в </a:t>
            </a:r>
            <a:r>
              <a:rPr lang="ru-RU" sz="2400" b="1" dirty="0" smtClean="0">
                <a:latin typeface="Calibri" pitchFamily="34" charset="0"/>
                <a:hlinkClick r:id="rId2" action="ppaction://hlinksldjump"/>
              </a:rPr>
              <a:t>общем вопросе</a:t>
            </a:r>
            <a:r>
              <a:rPr lang="ru-RU" sz="2400" b="1" dirty="0" smtClean="0">
                <a:latin typeface="Calibri" pitchFamily="34" charset="0"/>
              </a:rPr>
              <a:t>. То слово, к которому задан вопрос, в самом вопросе не пишем. Этим словом мы отвечаем на вопрос.</a:t>
            </a:r>
            <a:r>
              <a:rPr lang="ru-RU" sz="2400" dirty="0" smtClean="0">
                <a:latin typeface="Calibri" pitchFamily="34" charset="0"/>
              </a:rPr>
              <a:t/>
            </a:r>
            <a:br>
              <a:rPr lang="ru-RU" sz="2400" dirty="0" smtClean="0">
                <a:latin typeface="Calibri" pitchFamily="34" charset="0"/>
              </a:rPr>
            </a:br>
            <a:r>
              <a:rPr lang="ru-RU" sz="2400" b="1" dirty="0" smtClean="0">
                <a:latin typeface="Calibri" pitchFamily="34" charset="0"/>
              </a:rPr>
              <a:t> </a:t>
            </a:r>
            <a:r>
              <a:rPr lang="ru-RU" sz="2400" dirty="0" smtClean="0">
                <a:latin typeface="Calibri" pitchFamily="34" charset="0"/>
              </a:rPr>
              <a:t/>
            </a:r>
            <a:br>
              <a:rPr lang="ru-RU" sz="2400" dirty="0" smtClean="0">
                <a:latin typeface="Calibri" pitchFamily="34" charset="0"/>
              </a:rPr>
            </a:br>
            <a:r>
              <a:rPr lang="ru-RU" sz="2400" b="1" dirty="0" smtClean="0">
                <a:solidFill>
                  <a:srgbClr val="7030A0"/>
                </a:solidFill>
                <a:latin typeface="Calibri" pitchFamily="34" charset="0"/>
              </a:rPr>
              <a:t>Вопросительное слово</a:t>
            </a:r>
            <a:r>
              <a:rPr lang="ru-RU" sz="2400" dirty="0" smtClean="0">
                <a:latin typeface="Calibri" pitchFamily="34" charset="0"/>
              </a:rPr>
              <a:t/>
            </a:r>
            <a:br>
              <a:rPr lang="ru-RU" sz="2400" dirty="0" smtClean="0">
                <a:latin typeface="Calibri" pitchFamily="34" charset="0"/>
              </a:rPr>
            </a:br>
            <a:r>
              <a:rPr lang="ru-RU" sz="2400" b="1" dirty="0" smtClean="0">
                <a:latin typeface="Calibri" pitchFamily="34" charset="0"/>
              </a:rPr>
              <a:t> </a:t>
            </a:r>
            <a:r>
              <a:rPr lang="ru-RU" sz="2400" dirty="0" smtClean="0">
                <a:latin typeface="Calibri" pitchFamily="34" charset="0"/>
              </a:rPr>
              <a:t/>
            </a:r>
            <a:br>
              <a:rPr lang="ru-RU" sz="2400" dirty="0" smtClean="0">
                <a:latin typeface="Calibri" pitchFamily="34" charset="0"/>
              </a:rPr>
            </a:br>
            <a:r>
              <a:rPr lang="ru-RU" sz="2400" b="1" dirty="0" smtClean="0">
                <a:solidFill>
                  <a:srgbClr val="FF0000"/>
                </a:solidFill>
                <a:latin typeface="Calibri" pitchFamily="34" charset="0"/>
              </a:rPr>
              <a:t>Вспомогательный  глагол</a:t>
            </a:r>
            <a:r>
              <a:rPr lang="ru-RU" sz="2400" dirty="0" smtClean="0">
                <a:latin typeface="Calibri" pitchFamily="34" charset="0"/>
              </a:rPr>
              <a:t/>
            </a:r>
            <a:br>
              <a:rPr lang="ru-RU" sz="2400" dirty="0" smtClean="0">
                <a:latin typeface="Calibri" pitchFamily="34" charset="0"/>
              </a:rPr>
            </a:br>
            <a:r>
              <a:rPr lang="ru-RU" sz="2400" b="1" dirty="0" smtClean="0">
                <a:latin typeface="Calibri" pitchFamily="34" charset="0"/>
              </a:rPr>
              <a:t> </a:t>
            </a:r>
            <a:r>
              <a:rPr lang="ru-RU" sz="2400" dirty="0" smtClean="0">
                <a:latin typeface="Calibri" pitchFamily="34" charset="0"/>
              </a:rPr>
              <a:t/>
            </a:r>
            <a:br>
              <a:rPr lang="ru-RU" sz="2400" dirty="0" smtClean="0">
                <a:latin typeface="Calibri" pitchFamily="34" charset="0"/>
              </a:rPr>
            </a:br>
            <a:r>
              <a:rPr lang="ru-RU" sz="2400" b="1" dirty="0" smtClean="0">
                <a:solidFill>
                  <a:srgbClr val="2121E3"/>
                </a:solidFill>
                <a:latin typeface="Calibri" pitchFamily="34" charset="0"/>
              </a:rPr>
              <a:t>Подлежащее </a:t>
            </a:r>
            <a:r>
              <a:rPr lang="ru-RU" sz="2400" dirty="0" smtClean="0">
                <a:latin typeface="Calibri" pitchFamily="34" charset="0"/>
              </a:rPr>
              <a:t/>
            </a:r>
            <a:br>
              <a:rPr lang="ru-RU" sz="2400" dirty="0" smtClean="0">
                <a:latin typeface="Calibri" pitchFamily="34" charset="0"/>
              </a:rPr>
            </a:br>
            <a:r>
              <a:rPr lang="ru-RU" sz="2400" b="1" dirty="0" smtClean="0">
                <a:latin typeface="Calibri" pitchFamily="34" charset="0"/>
              </a:rPr>
              <a:t> </a:t>
            </a:r>
            <a:r>
              <a:rPr lang="ru-RU" sz="2400" dirty="0" smtClean="0">
                <a:latin typeface="Calibri" pitchFamily="34" charset="0"/>
              </a:rPr>
              <a:t/>
            </a:r>
            <a:br>
              <a:rPr lang="ru-RU" sz="2400" dirty="0" smtClean="0">
                <a:latin typeface="Calibri" pitchFamily="34" charset="0"/>
              </a:rPr>
            </a:br>
            <a:r>
              <a:rPr lang="ru-RU" sz="2400" b="1" dirty="0" smtClean="0">
                <a:solidFill>
                  <a:srgbClr val="108A24"/>
                </a:solidFill>
                <a:latin typeface="Calibri" pitchFamily="34" charset="0"/>
              </a:rPr>
              <a:t>Сказуемое (смысловой глагол, основной глагол)</a:t>
            </a:r>
            <a:r>
              <a:rPr lang="ru-RU" sz="2400" dirty="0" smtClean="0">
                <a:latin typeface="Calibri" pitchFamily="34" charset="0"/>
              </a:rPr>
              <a:t/>
            </a:r>
            <a:br>
              <a:rPr lang="ru-RU" sz="2400" dirty="0" smtClean="0">
                <a:latin typeface="Calibri" pitchFamily="34" charset="0"/>
              </a:rPr>
            </a:br>
            <a:r>
              <a:rPr lang="ru-RU" sz="2400" dirty="0" smtClean="0">
                <a:latin typeface="Calibri" pitchFamily="34" charset="0"/>
              </a:rPr>
              <a:t/>
            </a:r>
            <a:br>
              <a:rPr lang="ru-RU" sz="2400" dirty="0" smtClean="0">
                <a:latin typeface="Calibri" pitchFamily="34" charset="0"/>
              </a:rPr>
            </a:br>
            <a:r>
              <a:rPr lang="ru-RU" sz="2400" b="1" dirty="0" smtClean="0">
                <a:solidFill>
                  <a:srgbClr val="00B0F0"/>
                </a:solidFill>
                <a:latin typeface="Calibri" pitchFamily="34" charset="0"/>
              </a:rPr>
              <a:t>Второстепенные члены предложения</a:t>
            </a:r>
            <a:r>
              <a:rPr lang="ru-RU" sz="2400" dirty="0" smtClean="0">
                <a:latin typeface="Calibri" pitchFamily="34" charset="0"/>
              </a:rPr>
              <a:t/>
            </a:r>
            <a:br>
              <a:rPr lang="ru-RU" sz="2400" dirty="0" smtClean="0">
                <a:latin typeface="Calibri" pitchFamily="34" charset="0"/>
              </a:rPr>
            </a:br>
            <a:r>
              <a:rPr lang="ru-RU" sz="2400" b="1" dirty="0" smtClean="0">
                <a:latin typeface="Calibri" pitchFamily="34" charset="0"/>
              </a:rPr>
              <a:t>              </a:t>
            </a:r>
            <a:endParaRPr lang="ru-RU" sz="2400" dirty="0"/>
          </a:p>
        </p:txBody>
      </p:sp>
      <p:sp>
        <p:nvSpPr>
          <p:cNvPr id="4" name="Стрелка вниз 3"/>
          <p:cNvSpPr/>
          <p:nvPr/>
        </p:nvSpPr>
        <p:spPr>
          <a:xfrm>
            <a:off x="1714480" y="3286124"/>
            <a:ext cx="357190" cy="357190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трелка вниз 4"/>
          <p:cNvSpPr/>
          <p:nvPr/>
        </p:nvSpPr>
        <p:spPr>
          <a:xfrm>
            <a:off x="1714480" y="3929066"/>
            <a:ext cx="357190" cy="357190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трелка вниз 5"/>
          <p:cNvSpPr/>
          <p:nvPr/>
        </p:nvSpPr>
        <p:spPr>
          <a:xfrm>
            <a:off x="1714480" y="4714884"/>
            <a:ext cx="357190" cy="357190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трелка вниз 6"/>
          <p:cNvSpPr/>
          <p:nvPr/>
        </p:nvSpPr>
        <p:spPr>
          <a:xfrm>
            <a:off x="1714480" y="5429264"/>
            <a:ext cx="357190" cy="357190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 вправо 7"/>
          <p:cNvSpPr/>
          <p:nvPr/>
        </p:nvSpPr>
        <p:spPr>
          <a:xfrm>
            <a:off x="7643834" y="5857892"/>
            <a:ext cx="1143008" cy="69894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hlinkClick r:id="rId3" action="ppaction://hlinksldjump"/>
              </a:rPr>
              <a:t>Типы вопросов</a:t>
            </a:r>
            <a:endParaRPr lang="ru-RU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66"/>
                </a:solidFill>
              </a:rPr>
              <a:t>ВОПРОСИТЕЛЬНЫЕ СЛОВА: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357298"/>
            <a:ext cx="8686800" cy="5143536"/>
          </a:xfrm>
        </p:spPr>
        <p:txBody>
          <a:bodyPr>
            <a:normAutofit fontScale="85000" lnSpcReduction="10000"/>
          </a:bodyPr>
          <a:lstStyle/>
          <a:p>
            <a:r>
              <a:rPr lang="en-US" b="1" dirty="0" smtClean="0">
                <a:solidFill>
                  <a:srgbClr val="2121E3"/>
                </a:solidFill>
              </a:rPr>
              <a:t>What</a:t>
            </a:r>
            <a:r>
              <a:rPr lang="ru-RU" b="1" dirty="0" smtClean="0">
                <a:solidFill>
                  <a:srgbClr val="2121E3"/>
                </a:solidFill>
              </a:rPr>
              <a:t>? </a:t>
            </a:r>
            <a:r>
              <a:rPr lang="ru-RU" b="1" dirty="0" smtClean="0"/>
              <a:t>                                            Что?  </a:t>
            </a:r>
          </a:p>
          <a:p>
            <a:r>
              <a:rPr lang="ru-RU" b="1" dirty="0" smtClean="0"/>
              <a:t> </a:t>
            </a:r>
            <a:r>
              <a:rPr lang="en-US" b="1" dirty="0" smtClean="0">
                <a:solidFill>
                  <a:srgbClr val="00B050"/>
                </a:solidFill>
              </a:rPr>
              <a:t>What </a:t>
            </a:r>
            <a:r>
              <a:rPr lang="en-US" b="1" dirty="0" err="1" smtClean="0">
                <a:solidFill>
                  <a:srgbClr val="00B050"/>
                </a:solidFill>
              </a:rPr>
              <a:t>colour</a:t>
            </a:r>
            <a:r>
              <a:rPr lang="en-US" b="1" dirty="0" smtClean="0">
                <a:solidFill>
                  <a:srgbClr val="00B050"/>
                </a:solidFill>
              </a:rPr>
              <a:t>?      </a:t>
            </a:r>
            <a:r>
              <a:rPr lang="ru-RU" b="1" dirty="0" smtClean="0">
                <a:solidFill>
                  <a:srgbClr val="00B050"/>
                </a:solidFill>
              </a:rPr>
              <a:t>                           </a:t>
            </a:r>
            <a:r>
              <a:rPr lang="ru-RU" b="1" dirty="0" smtClean="0"/>
              <a:t>Какого цвета?</a:t>
            </a:r>
            <a:endParaRPr lang="en-US" b="1" dirty="0" smtClean="0"/>
          </a:p>
          <a:p>
            <a:r>
              <a:rPr lang="en-US" b="1" dirty="0" smtClean="0">
                <a:solidFill>
                  <a:srgbClr val="FF0000"/>
                </a:solidFill>
              </a:rPr>
              <a:t>When</a:t>
            </a:r>
            <a:r>
              <a:rPr lang="ru-RU" b="1" dirty="0" smtClean="0">
                <a:solidFill>
                  <a:srgbClr val="FF0000"/>
                </a:solidFill>
              </a:rPr>
              <a:t>?                                             </a:t>
            </a:r>
            <a:r>
              <a:rPr lang="ru-RU" b="1" dirty="0" smtClean="0"/>
              <a:t>Когда?</a:t>
            </a:r>
          </a:p>
          <a:p>
            <a:r>
              <a:rPr lang="en-US" b="1" dirty="0" smtClean="0">
                <a:solidFill>
                  <a:srgbClr val="7030A0"/>
                </a:solidFill>
              </a:rPr>
              <a:t>Where</a:t>
            </a:r>
            <a:r>
              <a:rPr lang="ru-RU" b="1" dirty="0" smtClean="0">
                <a:solidFill>
                  <a:srgbClr val="7030A0"/>
                </a:solidFill>
              </a:rPr>
              <a:t>?                                            </a:t>
            </a:r>
            <a:r>
              <a:rPr lang="ru-RU" b="1" dirty="0" smtClean="0"/>
              <a:t>Где? Куда? </a:t>
            </a:r>
          </a:p>
          <a:p>
            <a:r>
              <a:rPr lang="en-US" b="1" dirty="0" smtClean="0">
                <a:solidFill>
                  <a:srgbClr val="C00000"/>
                </a:solidFill>
              </a:rPr>
              <a:t>How many?</a:t>
            </a:r>
            <a:r>
              <a:rPr lang="en-US" b="1" dirty="0" smtClean="0"/>
              <a:t>       </a:t>
            </a:r>
            <a:r>
              <a:rPr lang="ru-RU" b="1" dirty="0" smtClean="0"/>
              <a:t>                              Сколько?</a:t>
            </a:r>
          </a:p>
          <a:p>
            <a:r>
              <a:rPr lang="en-US" b="1" dirty="0" smtClean="0">
                <a:solidFill>
                  <a:srgbClr val="2121E3"/>
                </a:solidFill>
              </a:rPr>
              <a:t>How much?    </a:t>
            </a:r>
            <a:r>
              <a:rPr lang="ru-RU" b="1" dirty="0" smtClean="0">
                <a:solidFill>
                  <a:srgbClr val="2121E3"/>
                </a:solidFill>
              </a:rPr>
              <a:t>                                </a:t>
            </a:r>
            <a:r>
              <a:rPr lang="en-US" b="1" dirty="0" smtClean="0">
                <a:solidFill>
                  <a:srgbClr val="2121E3"/>
                </a:solidFill>
              </a:rPr>
              <a:t> </a:t>
            </a:r>
            <a:r>
              <a:rPr lang="ru-RU" b="1" dirty="0" smtClean="0"/>
              <a:t>Сколько?</a:t>
            </a:r>
          </a:p>
          <a:p>
            <a:r>
              <a:rPr lang="en-US" b="1" dirty="0" smtClean="0">
                <a:solidFill>
                  <a:srgbClr val="108A24"/>
                </a:solidFill>
              </a:rPr>
              <a:t>Why</a:t>
            </a:r>
            <a:r>
              <a:rPr lang="ru-RU" b="1" dirty="0" smtClean="0">
                <a:solidFill>
                  <a:srgbClr val="108A24"/>
                </a:solidFill>
              </a:rPr>
              <a:t>?                                                </a:t>
            </a:r>
            <a:r>
              <a:rPr lang="ru-RU" b="1" dirty="0" smtClean="0"/>
              <a:t>Почему?  Зачем?                                                      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How</a:t>
            </a:r>
            <a:r>
              <a:rPr lang="ru-RU" b="1" dirty="0" smtClean="0">
                <a:solidFill>
                  <a:srgbClr val="FF0000"/>
                </a:solidFill>
              </a:rPr>
              <a:t>?                                                </a:t>
            </a:r>
            <a:r>
              <a:rPr lang="ru-RU" b="1" dirty="0" smtClean="0"/>
              <a:t>Как?</a:t>
            </a:r>
          </a:p>
          <a:p>
            <a:r>
              <a:rPr lang="en-US" b="1" dirty="0" smtClean="0">
                <a:solidFill>
                  <a:srgbClr val="7030A0"/>
                </a:solidFill>
              </a:rPr>
              <a:t>How long?   </a:t>
            </a:r>
            <a:r>
              <a:rPr lang="ru-RU" b="1" dirty="0" smtClean="0">
                <a:solidFill>
                  <a:srgbClr val="7030A0"/>
                </a:solidFill>
              </a:rPr>
              <a:t>                                    </a:t>
            </a:r>
            <a:r>
              <a:rPr lang="ru-RU" b="1" dirty="0" smtClean="0"/>
              <a:t>Как долго?</a:t>
            </a:r>
          </a:p>
          <a:p>
            <a:r>
              <a:rPr lang="en-US" b="1" dirty="0" smtClean="0">
                <a:solidFill>
                  <a:srgbClr val="C00000"/>
                </a:solidFill>
              </a:rPr>
              <a:t>How often?                                      </a:t>
            </a:r>
            <a:r>
              <a:rPr lang="ru-RU" b="1" dirty="0" smtClean="0"/>
              <a:t>Как часто?</a:t>
            </a:r>
          </a:p>
          <a:p>
            <a:r>
              <a:rPr lang="ru-RU" b="1" dirty="0" smtClean="0"/>
              <a:t> </a:t>
            </a:r>
            <a:r>
              <a:rPr lang="en-US" b="1" dirty="0" smtClean="0">
                <a:solidFill>
                  <a:srgbClr val="2121E3"/>
                </a:solidFill>
              </a:rPr>
              <a:t>Which?  </a:t>
            </a:r>
            <a:r>
              <a:rPr lang="en-US" b="1" dirty="0" smtClean="0"/>
              <a:t> </a:t>
            </a:r>
            <a:r>
              <a:rPr lang="ru-RU" b="1" dirty="0" smtClean="0"/>
              <a:t>                                         Какой?  Который из?</a:t>
            </a:r>
          </a:p>
          <a:p>
            <a:endParaRPr lang="ru-RU" dirty="0"/>
          </a:p>
        </p:txBody>
      </p:sp>
      <p:sp>
        <p:nvSpPr>
          <p:cNvPr id="4" name="Стрелка вправо 3"/>
          <p:cNvSpPr/>
          <p:nvPr/>
        </p:nvSpPr>
        <p:spPr>
          <a:xfrm>
            <a:off x="7643834" y="0"/>
            <a:ext cx="1143008" cy="8572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hlinkClick r:id="rId2" action="ppaction://hlinksldjump"/>
              </a:rPr>
              <a:t>Типы вопросов</a:t>
            </a:r>
            <a:endParaRPr lang="ru-RU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428604"/>
            <a:ext cx="8686800" cy="8382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142984"/>
            <a:ext cx="8686800" cy="4525963"/>
          </a:xfrm>
        </p:spPr>
        <p:txBody>
          <a:bodyPr>
            <a:noAutofit/>
          </a:bodyPr>
          <a:lstStyle/>
          <a:p>
            <a:pPr lvl="0"/>
            <a:r>
              <a:rPr lang="en-US" sz="4400" b="1" i="1" dirty="0" smtClean="0">
                <a:solidFill>
                  <a:srgbClr val="2121E3"/>
                </a:solidFill>
              </a:rPr>
              <a:t>I like to eat </a:t>
            </a:r>
            <a:r>
              <a:rPr lang="en-US" sz="4400" b="1" i="1" u="sng" dirty="0" smtClean="0">
                <a:solidFill>
                  <a:srgbClr val="2121E3"/>
                </a:solidFill>
              </a:rPr>
              <a:t>apples</a:t>
            </a:r>
            <a:r>
              <a:rPr lang="en-US" sz="4400" b="1" i="1" dirty="0" smtClean="0">
                <a:solidFill>
                  <a:srgbClr val="2121E3"/>
                </a:solidFill>
              </a:rPr>
              <a:t>.    </a:t>
            </a:r>
            <a:endParaRPr lang="ru-RU" sz="4400" b="1" i="1" dirty="0" smtClean="0">
              <a:solidFill>
                <a:srgbClr val="2121E3"/>
              </a:solidFill>
            </a:endParaRPr>
          </a:p>
          <a:p>
            <a:pPr lvl="0">
              <a:buNone/>
            </a:pPr>
            <a:r>
              <a:rPr lang="en-US" sz="4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What</a:t>
            </a:r>
            <a:r>
              <a:rPr lang="en-US" sz="4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4400" b="1" dirty="0" smtClean="0">
                <a:solidFill>
                  <a:srgbClr val="108A24"/>
                </a:solidFill>
                <a:latin typeface="Arial" pitchFamily="34" charset="0"/>
                <a:cs typeface="Arial" pitchFamily="34" charset="0"/>
              </a:rPr>
              <a:t>do</a:t>
            </a:r>
            <a:r>
              <a:rPr lang="en-US" sz="4400" b="1" dirty="0" smtClean="0">
                <a:latin typeface="Arial" pitchFamily="34" charset="0"/>
                <a:cs typeface="Arial" pitchFamily="34" charset="0"/>
              </a:rPr>
              <a:t> you like to eat? </a:t>
            </a:r>
            <a:r>
              <a:rPr lang="en-US" sz="4400" dirty="0" smtClean="0"/>
              <a:t>– </a:t>
            </a:r>
            <a:r>
              <a:rPr lang="en-US" sz="4400" u="sng" dirty="0" smtClean="0"/>
              <a:t>Apples.</a:t>
            </a:r>
            <a:endParaRPr lang="ru-RU" sz="4400" dirty="0" smtClean="0"/>
          </a:p>
          <a:p>
            <a:pPr lvl="0"/>
            <a:r>
              <a:rPr lang="en-US" sz="4400" b="1" i="1" dirty="0" smtClean="0">
                <a:solidFill>
                  <a:srgbClr val="2121E3"/>
                </a:solidFill>
              </a:rPr>
              <a:t>The boy reads books </a:t>
            </a:r>
            <a:r>
              <a:rPr lang="en-US" sz="4400" b="1" i="1" u="sng" dirty="0" smtClean="0">
                <a:solidFill>
                  <a:srgbClr val="2121E3"/>
                </a:solidFill>
              </a:rPr>
              <a:t>in the evening</a:t>
            </a:r>
            <a:r>
              <a:rPr lang="en-US" sz="4400" b="1" i="1" dirty="0" smtClean="0">
                <a:solidFill>
                  <a:srgbClr val="2121E3"/>
                </a:solidFill>
              </a:rPr>
              <a:t>.  </a:t>
            </a:r>
            <a:endParaRPr lang="ru-RU" sz="4400" b="1" i="1" dirty="0" smtClean="0">
              <a:solidFill>
                <a:srgbClr val="2121E3"/>
              </a:solidFill>
            </a:endParaRPr>
          </a:p>
          <a:p>
            <a:pPr lvl="0">
              <a:buNone/>
            </a:pPr>
            <a:r>
              <a:rPr lang="en-US" sz="4400" dirty="0" smtClean="0"/>
              <a:t> </a:t>
            </a:r>
            <a:r>
              <a:rPr lang="en-US" sz="4400" b="1" dirty="0" smtClean="0">
                <a:solidFill>
                  <a:srgbClr val="FF0000"/>
                </a:solidFill>
                <a:latin typeface="Arial Narrow" pitchFamily="34" charset="0"/>
              </a:rPr>
              <a:t>When</a:t>
            </a:r>
            <a:r>
              <a:rPr lang="en-US" sz="4400" b="1" dirty="0" smtClean="0">
                <a:latin typeface="Arial Narrow" pitchFamily="34" charset="0"/>
              </a:rPr>
              <a:t> </a:t>
            </a:r>
            <a:r>
              <a:rPr lang="en-US" sz="4400" b="1" dirty="0" smtClean="0">
                <a:solidFill>
                  <a:srgbClr val="108A24"/>
                </a:solidFill>
                <a:latin typeface="Arial Narrow" pitchFamily="34" charset="0"/>
              </a:rPr>
              <a:t>does</a:t>
            </a:r>
            <a:r>
              <a:rPr lang="en-US" sz="4400" b="1" dirty="0" smtClean="0">
                <a:latin typeface="Arial Narrow" pitchFamily="34" charset="0"/>
              </a:rPr>
              <a:t>  the boy  read  books? </a:t>
            </a:r>
            <a:r>
              <a:rPr lang="en-US" sz="4400" dirty="0" smtClean="0"/>
              <a:t>– </a:t>
            </a:r>
            <a:r>
              <a:rPr lang="en-US" sz="4400" u="sng" dirty="0" smtClean="0"/>
              <a:t>In the evening.</a:t>
            </a:r>
            <a:endParaRPr lang="ru-RU" sz="4400" dirty="0" smtClean="0"/>
          </a:p>
          <a:p>
            <a:endParaRPr lang="ru-RU" sz="4400" dirty="0"/>
          </a:p>
        </p:txBody>
      </p:sp>
      <p:sp>
        <p:nvSpPr>
          <p:cNvPr id="4" name="Стрелка вправо 3"/>
          <p:cNvSpPr/>
          <p:nvPr/>
        </p:nvSpPr>
        <p:spPr>
          <a:xfrm>
            <a:off x="7786710" y="5929330"/>
            <a:ext cx="1121284" cy="78581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hlinkClick r:id="rId2" action="ppaction://hlinksldjump"/>
              </a:rPr>
              <a:t>Типы вопросов</a:t>
            </a:r>
            <a:endParaRPr lang="ru-RU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ru-RU" b="1" i="1" dirty="0" smtClean="0">
                <a:solidFill>
                  <a:srgbClr val="FF0000"/>
                </a:solidFill>
              </a:rPr>
              <a:t>Альтернативный вопрос.</a:t>
            </a:r>
            <a:endParaRPr lang="ru-RU" i="1" dirty="0" smtClean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4800" dirty="0" smtClean="0"/>
              <a:t>Порядок слов как и в </a:t>
            </a:r>
            <a:r>
              <a:rPr lang="ru-RU" sz="4800" dirty="0" smtClean="0">
                <a:hlinkClick r:id="rId2" action="ppaction://hlinksldjump"/>
              </a:rPr>
              <a:t>общем вопросе</a:t>
            </a:r>
            <a:r>
              <a:rPr lang="ru-RU" sz="4800" dirty="0" smtClean="0"/>
              <a:t>. В предложении появляется союз </a:t>
            </a:r>
            <a:r>
              <a:rPr lang="ru-RU" sz="4800" b="1" u="sng" dirty="0" smtClean="0">
                <a:solidFill>
                  <a:srgbClr val="2121E3"/>
                </a:solidFill>
              </a:rPr>
              <a:t>или (</a:t>
            </a:r>
            <a:r>
              <a:rPr lang="en-US" sz="4800" b="1" u="sng" dirty="0" smtClean="0">
                <a:solidFill>
                  <a:srgbClr val="2121E3"/>
                </a:solidFill>
              </a:rPr>
              <a:t>or</a:t>
            </a:r>
            <a:r>
              <a:rPr lang="ru-RU" sz="4800" b="1" u="sng" dirty="0" smtClean="0">
                <a:solidFill>
                  <a:srgbClr val="2121E3"/>
                </a:solidFill>
              </a:rPr>
              <a:t>).  </a:t>
            </a:r>
            <a:r>
              <a:rPr lang="ru-RU" sz="4800" dirty="0" smtClean="0"/>
              <a:t>Вопрос можно задать к любому члену предложения</a:t>
            </a:r>
            <a:r>
              <a:rPr lang="en-US" sz="4800" dirty="0" smtClean="0"/>
              <a:t>.</a:t>
            </a:r>
            <a:endParaRPr lang="ru-RU" sz="4800" dirty="0" smtClean="0"/>
          </a:p>
          <a:p>
            <a:endParaRPr lang="ru-RU" dirty="0"/>
          </a:p>
        </p:txBody>
      </p:sp>
      <p:sp>
        <p:nvSpPr>
          <p:cNvPr id="4" name="Стрелка вправо 3"/>
          <p:cNvSpPr/>
          <p:nvPr/>
        </p:nvSpPr>
        <p:spPr>
          <a:xfrm>
            <a:off x="7715272" y="5786454"/>
            <a:ext cx="1121284" cy="78581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hlinkClick r:id="rId3" action="ppaction://hlinksldjump"/>
              </a:rPr>
              <a:t>Типы вопросов</a:t>
            </a:r>
            <a:endParaRPr lang="ru-RU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357166"/>
            <a:ext cx="8686800" cy="6072230"/>
          </a:xfrm>
        </p:spPr>
        <p:txBody>
          <a:bodyPr>
            <a:normAutofit fontScale="47500" lnSpcReduction="20000"/>
          </a:bodyPr>
          <a:lstStyle/>
          <a:p>
            <a:pPr>
              <a:buNone/>
            </a:pPr>
            <a:r>
              <a:rPr lang="en-US" sz="5900" b="1" i="1" dirty="0" smtClean="0">
                <a:solidFill>
                  <a:srgbClr val="2121E3"/>
                </a:solidFill>
                <a:latin typeface="Arial Narrow" pitchFamily="34" charset="0"/>
              </a:rPr>
              <a:t>My little sister plays  the piano at school every day.</a:t>
            </a:r>
            <a:endParaRPr lang="ru-RU" sz="5900" b="1" i="1" dirty="0" smtClean="0">
              <a:solidFill>
                <a:srgbClr val="2121E3"/>
              </a:solidFill>
              <a:latin typeface="Arial Narrow" pitchFamily="34" charset="0"/>
            </a:endParaRPr>
          </a:p>
          <a:p>
            <a:pPr>
              <a:buNone/>
            </a:pPr>
            <a:r>
              <a:rPr lang="en-US" sz="4200" dirty="0" smtClean="0"/>
              <a:t> </a:t>
            </a:r>
            <a:endParaRPr lang="ru-RU" sz="4200" dirty="0" smtClean="0"/>
          </a:p>
          <a:p>
            <a:pPr>
              <a:buNone/>
            </a:pPr>
            <a:r>
              <a:rPr lang="ru-RU" sz="4200" b="1" u="sng" dirty="0" smtClean="0">
                <a:solidFill>
                  <a:srgbClr val="108A24"/>
                </a:solidFill>
              </a:rPr>
              <a:t>К подлежащему</a:t>
            </a:r>
            <a:r>
              <a:rPr lang="en-US" sz="4200" b="1" dirty="0" smtClean="0">
                <a:solidFill>
                  <a:srgbClr val="108A24"/>
                </a:solidFill>
              </a:rPr>
              <a:t>: </a:t>
            </a:r>
            <a:endParaRPr lang="ru-RU" sz="4200" b="1" dirty="0" smtClean="0">
              <a:solidFill>
                <a:srgbClr val="108A24"/>
              </a:solidFill>
            </a:endParaRPr>
          </a:p>
          <a:p>
            <a:pPr>
              <a:buNone/>
            </a:pPr>
            <a:r>
              <a:rPr lang="en-US" sz="4200" b="1" dirty="0" smtClean="0"/>
              <a:t>Does </a:t>
            </a:r>
            <a:r>
              <a:rPr lang="en-US" sz="4200" b="1" i="1" dirty="0" smtClean="0">
                <a:solidFill>
                  <a:srgbClr val="FF0000"/>
                </a:solidFill>
              </a:rPr>
              <a:t>my little sister or my brother</a:t>
            </a:r>
            <a:r>
              <a:rPr lang="en-US" sz="4200" b="1" dirty="0" smtClean="0">
                <a:solidFill>
                  <a:srgbClr val="FF0000"/>
                </a:solidFill>
              </a:rPr>
              <a:t>   </a:t>
            </a:r>
            <a:r>
              <a:rPr lang="en-US" sz="4200" b="1" dirty="0" smtClean="0"/>
              <a:t>play the piano at school every day?</a:t>
            </a:r>
            <a:endParaRPr lang="ru-RU" sz="4200" b="1" dirty="0" smtClean="0"/>
          </a:p>
          <a:p>
            <a:pPr>
              <a:buNone/>
            </a:pPr>
            <a:r>
              <a:rPr lang="ru-RU" sz="4200" b="1" i="1" dirty="0" smtClean="0"/>
              <a:t>Моя маленькая сестра или брат</a:t>
            </a:r>
            <a:r>
              <a:rPr lang="ru-RU" sz="4200" dirty="0" smtClean="0"/>
              <a:t> играет на пианино в школе каждый день?</a:t>
            </a:r>
          </a:p>
          <a:p>
            <a:pPr>
              <a:buNone/>
            </a:pPr>
            <a:endParaRPr lang="ru-RU" sz="4200" dirty="0" smtClean="0"/>
          </a:p>
          <a:p>
            <a:pPr>
              <a:buNone/>
            </a:pPr>
            <a:r>
              <a:rPr lang="ru-RU" sz="4200" b="1" i="1" u="sng" dirty="0" smtClean="0">
                <a:solidFill>
                  <a:srgbClr val="108A24"/>
                </a:solidFill>
              </a:rPr>
              <a:t>К сказуемому</a:t>
            </a:r>
            <a:r>
              <a:rPr lang="en-US" sz="4200" b="1" i="1" u="sng" dirty="0" smtClean="0">
                <a:solidFill>
                  <a:srgbClr val="108A24"/>
                </a:solidFill>
              </a:rPr>
              <a:t>:</a:t>
            </a:r>
            <a:r>
              <a:rPr lang="en-US" sz="4200" b="1" i="1" dirty="0" smtClean="0">
                <a:solidFill>
                  <a:srgbClr val="108A24"/>
                </a:solidFill>
              </a:rPr>
              <a:t> </a:t>
            </a:r>
            <a:endParaRPr lang="ru-RU" sz="4200" b="1" i="1" dirty="0" smtClean="0">
              <a:solidFill>
                <a:srgbClr val="108A24"/>
              </a:solidFill>
            </a:endParaRPr>
          </a:p>
          <a:p>
            <a:pPr>
              <a:buNone/>
            </a:pPr>
            <a:r>
              <a:rPr lang="en-US" sz="4200" b="1" dirty="0" smtClean="0"/>
              <a:t>Does my little sister </a:t>
            </a:r>
            <a:r>
              <a:rPr lang="en-US" sz="4200" b="1" i="1" dirty="0" smtClean="0">
                <a:solidFill>
                  <a:srgbClr val="FF0000"/>
                </a:solidFill>
              </a:rPr>
              <a:t>play the piano or draw</a:t>
            </a:r>
            <a:r>
              <a:rPr lang="en-US" sz="4200" b="1" dirty="0" smtClean="0">
                <a:solidFill>
                  <a:srgbClr val="FF0000"/>
                </a:solidFill>
              </a:rPr>
              <a:t> </a:t>
            </a:r>
            <a:r>
              <a:rPr lang="en-US" sz="4200" b="1" dirty="0" smtClean="0"/>
              <a:t>at school every day? </a:t>
            </a:r>
            <a:endParaRPr lang="ru-RU" sz="4200" b="1" dirty="0" smtClean="0"/>
          </a:p>
          <a:p>
            <a:pPr>
              <a:buNone/>
            </a:pPr>
            <a:r>
              <a:rPr lang="ru-RU" sz="4200" dirty="0" smtClean="0"/>
              <a:t>Моя маленькая сестра </a:t>
            </a:r>
            <a:r>
              <a:rPr lang="ru-RU" sz="4200" b="1" i="1" dirty="0" smtClean="0"/>
              <a:t>играет на пианино или рисует</a:t>
            </a:r>
            <a:r>
              <a:rPr lang="ru-RU" sz="4200" dirty="0" smtClean="0"/>
              <a:t> в школе каждый день?</a:t>
            </a:r>
          </a:p>
          <a:p>
            <a:pPr>
              <a:buNone/>
            </a:pPr>
            <a:r>
              <a:rPr lang="ru-RU" sz="4200" dirty="0" smtClean="0"/>
              <a:t> </a:t>
            </a:r>
          </a:p>
          <a:p>
            <a:pPr>
              <a:buNone/>
            </a:pPr>
            <a:r>
              <a:rPr lang="ru-RU" sz="4200" b="1" u="sng" dirty="0" smtClean="0">
                <a:solidFill>
                  <a:srgbClr val="108A24"/>
                </a:solidFill>
              </a:rPr>
              <a:t>К второстепенным членам предложения</a:t>
            </a:r>
            <a:r>
              <a:rPr lang="en-US" sz="4200" b="1" u="sng" dirty="0" smtClean="0">
                <a:solidFill>
                  <a:srgbClr val="108A24"/>
                </a:solidFill>
              </a:rPr>
              <a:t>:</a:t>
            </a:r>
            <a:endParaRPr lang="ru-RU" sz="4200" b="1" dirty="0" smtClean="0">
              <a:solidFill>
                <a:srgbClr val="108A24"/>
              </a:solidFill>
            </a:endParaRPr>
          </a:p>
          <a:p>
            <a:pPr lvl="0">
              <a:buNone/>
            </a:pPr>
            <a:r>
              <a:rPr lang="en-US" sz="4200" b="1" dirty="0" smtClean="0"/>
              <a:t>Does my little sister  play the piano </a:t>
            </a:r>
            <a:r>
              <a:rPr lang="en-US" sz="4200" b="1" i="1" dirty="0" smtClean="0">
                <a:solidFill>
                  <a:srgbClr val="FF0000"/>
                </a:solidFill>
              </a:rPr>
              <a:t>at school or at home</a:t>
            </a:r>
            <a:r>
              <a:rPr lang="en-US" sz="4200" b="1" dirty="0" smtClean="0">
                <a:solidFill>
                  <a:srgbClr val="FF0000"/>
                </a:solidFill>
              </a:rPr>
              <a:t> </a:t>
            </a:r>
            <a:r>
              <a:rPr lang="en-US" sz="4200" b="1" dirty="0" smtClean="0">
                <a:solidFill>
                  <a:schemeClr val="accent2">
                    <a:lumMod val="50000"/>
                  </a:schemeClr>
                </a:solidFill>
              </a:rPr>
              <a:t>every day?  </a:t>
            </a:r>
            <a:endParaRPr lang="ru-RU" sz="42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None/>
            </a:pPr>
            <a:r>
              <a:rPr lang="ru-RU" sz="4200" dirty="0" smtClean="0"/>
              <a:t>Моя маленькая сестра играет на пианино </a:t>
            </a:r>
            <a:r>
              <a:rPr lang="ru-RU" sz="4200" b="1" i="1" dirty="0" smtClean="0"/>
              <a:t>в школе или дома</a:t>
            </a:r>
            <a:r>
              <a:rPr lang="ru-RU" sz="4200" dirty="0" smtClean="0"/>
              <a:t> каждый день?</a:t>
            </a:r>
          </a:p>
          <a:p>
            <a:pPr>
              <a:buNone/>
            </a:pPr>
            <a:endParaRPr lang="ru-RU" sz="4200" dirty="0" smtClean="0"/>
          </a:p>
          <a:p>
            <a:pPr lvl="0">
              <a:buNone/>
            </a:pPr>
            <a:r>
              <a:rPr lang="en-US" sz="4200" b="1" dirty="0" smtClean="0"/>
              <a:t>Does my little sister play the piano at school </a:t>
            </a:r>
            <a:r>
              <a:rPr lang="en-US" sz="4200" b="1" i="1" dirty="0" smtClean="0">
                <a:solidFill>
                  <a:srgbClr val="FF0000"/>
                </a:solidFill>
              </a:rPr>
              <a:t>every day or  on  Mondays</a:t>
            </a:r>
            <a:r>
              <a:rPr lang="en-US" sz="4200" b="1" dirty="0" smtClean="0">
                <a:solidFill>
                  <a:srgbClr val="FF0000"/>
                </a:solidFill>
              </a:rPr>
              <a:t>? </a:t>
            </a:r>
            <a:endParaRPr lang="ru-RU" sz="4200" b="1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ru-RU" sz="4200" dirty="0" smtClean="0"/>
              <a:t>Моя  маленькая сестра играет на пианино в школе </a:t>
            </a:r>
            <a:r>
              <a:rPr lang="ru-RU" sz="4200" b="1" i="1" dirty="0" smtClean="0"/>
              <a:t>каждый день или по понедельникам</a:t>
            </a:r>
            <a:r>
              <a:rPr lang="ru-RU" sz="4200" dirty="0" smtClean="0"/>
              <a:t>?</a:t>
            </a:r>
          </a:p>
          <a:p>
            <a:pPr>
              <a:buNone/>
            </a:pPr>
            <a:r>
              <a:rPr lang="ru-RU" dirty="0" smtClean="0"/>
              <a:t> </a:t>
            </a:r>
            <a:endParaRPr lang="ru-RU" dirty="0"/>
          </a:p>
        </p:txBody>
      </p:sp>
      <p:sp>
        <p:nvSpPr>
          <p:cNvPr id="4" name="Стрелка вправо 3"/>
          <p:cNvSpPr/>
          <p:nvPr/>
        </p:nvSpPr>
        <p:spPr>
          <a:xfrm>
            <a:off x="7715272" y="5786454"/>
            <a:ext cx="1214446" cy="78581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hlinkClick r:id="rId2" action="ppaction://hlinksldjump"/>
              </a:rPr>
              <a:t>Типы вопросов</a:t>
            </a:r>
            <a:endParaRPr lang="ru-RU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ru-RU" b="1" i="1" dirty="0" smtClean="0">
                <a:solidFill>
                  <a:srgbClr val="FF0000"/>
                </a:solidFill>
              </a:rPr>
              <a:t>Разделительный вопрос </a:t>
            </a:r>
            <a:br>
              <a:rPr lang="ru-RU" b="1" i="1" dirty="0" smtClean="0">
                <a:solidFill>
                  <a:srgbClr val="FF0000"/>
                </a:solidFill>
              </a:rPr>
            </a:br>
            <a:r>
              <a:rPr lang="ru-RU" b="1" i="1" dirty="0" smtClean="0">
                <a:solidFill>
                  <a:srgbClr val="FF0000"/>
                </a:solidFill>
              </a:rPr>
              <a:t>(</a:t>
            </a:r>
            <a:r>
              <a:rPr lang="ru-RU" b="1" i="1" dirty="0" err="1" smtClean="0">
                <a:solidFill>
                  <a:srgbClr val="FF0000"/>
                </a:solidFill>
              </a:rPr>
              <a:t>вопрос</a:t>
            </a:r>
            <a:r>
              <a:rPr lang="ru-RU" b="1" i="1" dirty="0" smtClean="0">
                <a:solidFill>
                  <a:srgbClr val="FF0000"/>
                </a:solidFill>
              </a:rPr>
              <a:t>  «с хвостиком»).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500174"/>
            <a:ext cx="8686800" cy="5143536"/>
          </a:xfrm>
        </p:spPr>
        <p:txBody>
          <a:bodyPr>
            <a:normAutofit fontScale="92500" lnSpcReduction="10000"/>
          </a:bodyPr>
          <a:lstStyle/>
          <a:p>
            <a:r>
              <a:rPr lang="ru-RU" sz="2800" b="1" dirty="0" smtClean="0"/>
              <a:t>Чтобы  задать этот вопрос, переводим предложение, переписываем его, ставим запятую, а затем задаем «хвостик» (</a:t>
            </a:r>
            <a:r>
              <a:rPr lang="ru-RU" sz="2800" b="1" i="1" dirty="0" smtClean="0">
                <a:solidFill>
                  <a:srgbClr val="2121E3"/>
                </a:solidFill>
              </a:rPr>
              <a:t>Не так ли? Не правда ли?).  </a:t>
            </a:r>
          </a:p>
          <a:p>
            <a:r>
              <a:rPr lang="ru-RU" sz="2800" b="1" i="1" dirty="0" smtClean="0">
                <a:solidFill>
                  <a:srgbClr val="108A24"/>
                </a:solidFill>
              </a:rPr>
              <a:t>хвостик = вспомогательный глагол (</a:t>
            </a:r>
            <a:r>
              <a:rPr lang="en-US" sz="2800" b="1" i="1" dirty="0" smtClean="0">
                <a:solidFill>
                  <a:srgbClr val="108A24"/>
                </a:solidFill>
              </a:rPr>
              <a:t>not)</a:t>
            </a:r>
            <a:r>
              <a:rPr lang="ru-RU" sz="2800" b="1" i="1" dirty="0" smtClean="0">
                <a:solidFill>
                  <a:srgbClr val="108A24"/>
                </a:solidFill>
              </a:rPr>
              <a:t> + местоимение</a:t>
            </a:r>
          </a:p>
          <a:p>
            <a:r>
              <a:rPr lang="ru-RU" sz="2800" b="1" dirty="0" smtClean="0"/>
              <a:t>Если предложение положительное (утвердительное), то хвостик отрицательный. И наоборот, если предложение отрицательное, хвостик положительный. </a:t>
            </a:r>
          </a:p>
          <a:p>
            <a:r>
              <a:rPr lang="ru-RU" sz="2800" b="1" dirty="0" smtClean="0"/>
              <a:t>Хвостик состоит из вспомогательного глагола и личного местоимения(подлежащее). Если подлежащее выражено существительным, то заменяем его личным местоимением.</a:t>
            </a:r>
          </a:p>
          <a:p>
            <a:pPr>
              <a:buNone/>
            </a:pPr>
            <a:r>
              <a:rPr lang="ru-RU" sz="2800" b="1" dirty="0" smtClean="0"/>
              <a:t> </a:t>
            </a:r>
            <a:endParaRPr lang="ru-RU" sz="2800" b="1" dirty="0"/>
          </a:p>
        </p:txBody>
      </p:sp>
      <p:sp>
        <p:nvSpPr>
          <p:cNvPr id="4" name="Стрелка вправо 3"/>
          <p:cNvSpPr/>
          <p:nvPr/>
        </p:nvSpPr>
        <p:spPr>
          <a:xfrm>
            <a:off x="7572396" y="5786454"/>
            <a:ext cx="1143008" cy="84182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hlinkClick r:id="rId2" action="ppaction://hlinksldjump"/>
              </a:rPr>
              <a:t>Типы вопросов</a:t>
            </a:r>
            <a:endParaRPr lang="ru-RU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b="1" i="1" dirty="0" smtClean="0">
                <a:solidFill>
                  <a:srgbClr val="2121E3"/>
                </a:solidFill>
                <a:latin typeface="+mj-lt"/>
              </a:rPr>
              <a:t>You  like to eat apples,  </a:t>
            </a:r>
            <a:r>
              <a:rPr lang="en-US" b="1" i="1" dirty="0" smtClean="0">
                <a:solidFill>
                  <a:srgbClr val="FF0000"/>
                </a:solidFill>
                <a:latin typeface="+mj-lt"/>
              </a:rPr>
              <a:t>don’t you</a:t>
            </a:r>
            <a:r>
              <a:rPr lang="en-US" b="1" i="1" dirty="0" smtClean="0">
                <a:solidFill>
                  <a:srgbClr val="2121E3"/>
                </a:solidFill>
                <a:latin typeface="+mj-lt"/>
              </a:rPr>
              <a:t>?    </a:t>
            </a:r>
            <a:endParaRPr lang="ru-RU" b="1" i="1" dirty="0" smtClean="0">
              <a:solidFill>
                <a:srgbClr val="2121E3"/>
              </a:solidFill>
              <a:latin typeface="+mj-lt"/>
            </a:endParaRPr>
          </a:p>
          <a:p>
            <a:pPr lvl="0">
              <a:buNone/>
            </a:pPr>
            <a:r>
              <a:rPr lang="ru-RU" b="1" dirty="0" smtClean="0"/>
              <a:t>Ты любишь есть яблоки, не так ли?</a:t>
            </a:r>
          </a:p>
          <a:p>
            <a:pPr lvl="0"/>
            <a:r>
              <a:rPr lang="en-US" b="1" i="1" dirty="0" smtClean="0">
                <a:solidFill>
                  <a:srgbClr val="2121E3"/>
                </a:solidFill>
                <a:latin typeface="+mj-lt"/>
              </a:rPr>
              <a:t>The boy reads books in the evening, </a:t>
            </a:r>
            <a:r>
              <a:rPr lang="en-US" b="1" i="1" dirty="0" smtClean="0">
                <a:solidFill>
                  <a:srgbClr val="FF0000"/>
                </a:solidFill>
                <a:latin typeface="+mj-lt"/>
              </a:rPr>
              <a:t>doesn’t he?   </a:t>
            </a:r>
            <a:endParaRPr lang="ru-RU" b="1" i="1" dirty="0" smtClean="0">
              <a:solidFill>
                <a:srgbClr val="FF0000"/>
              </a:solidFill>
              <a:latin typeface="+mj-lt"/>
            </a:endParaRPr>
          </a:p>
          <a:p>
            <a:pPr lvl="0">
              <a:buNone/>
            </a:pPr>
            <a:r>
              <a:rPr lang="en-US" b="1" dirty="0" smtClean="0"/>
              <a:t> </a:t>
            </a:r>
            <a:r>
              <a:rPr lang="ru-RU" b="1" dirty="0" smtClean="0"/>
              <a:t>Мальчик читает книги вечером, не так ли?</a:t>
            </a:r>
          </a:p>
          <a:p>
            <a:pPr lvl="0"/>
            <a:r>
              <a:rPr lang="en-US" b="1" i="1" dirty="0" smtClean="0">
                <a:solidFill>
                  <a:srgbClr val="2121E3"/>
                </a:solidFill>
                <a:latin typeface="+mj-lt"/>
              </a:rPr>
              <a:t>Ann isn’t a pupil, </a:t>
            </a:r>
            <a:r>
              <a:rPr lang="en-US" b="1" i="1" dirty="0" smtClean="0">
                <a:solidFill>
                  <a:srgbClr val="FF0000"/>
                </a:solidFill>
                <a:latin typeface="+mj-lt"/>
              </a:rPr>
              <a:t>is she</a:t>
            </a:r>
            <a:r>
              <a:rPr lang="en-US" b="1" i="1" dirty="0" smtClean="0">
                <a:solidFill>
                  <a:srgbClr val="2121E3"/>
                </a:solidFill>
                <a:latin typeface="+mj-lt"/>
              </a:rPr>
              <a:t>?   </a:t>
            </a:r>
            <a:endParaRPr lang="ru-RU" b="1" i="1" dirty="0" smtClean="0">
              <a:solidFill>
                <a:srgbClr val="2121E3"/>
              </a:solidFill>
              <a:latin typeface="+mj-lt"/>
            </a:endParaRPr>
          </a:p>
          <a:p>
            <a:pPr lvl="0">
              <a:buNone/>
            </a:pPr>
            <a:r>
              <a:rPr lang="ru-RU" b="1" dirty="0" smtClean="0"/>
              <a:t>Энн не ученица, не так ли?</a:t>
            </a:r>
            <a:endParaRPr lang="ru-RU" b="1" dirty="0"/>
          </a:p>
        </p:txBody>
      </p:sp>
      <p:sp>
        <p:nvSpPr>
          <p:cNvPr id="4" name="Стрелка вправо 3"/>
          <p:cNvSpPr/>
          <p:nvPr/>
        </p:nvSpPr>
        <p:spPr>
          <a:xfrm>
            <a:off x="7572396" y="5857892"/>
            <a:ext cx="1192722" cy="91326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hlinkClick r:id="rId2" action="ppaction://hlinksldjump"/>
              </a:rPr>
              <a:t>Типы вопросов</a:t>
            </a:r>
            <a:endParaRPr lang="ru-RU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u="sng" dirty="0" smtClean="0">
                <a:solidFill>
                  <a:srgbClr val="FF0000"/>
                </a:solidFill>
              </a:rPr>
              <a:t>Вопрос </a:t>
            </a:r>
            <a:r>
              <a:rPr lang="en-US" b="1" i="1" u="sng" dirty="0" smtClean="0">
                <a:solidFill>
                  <a:srgbClr val="FF0000"/>
                </a:solidFill>
              </a:rPr>
              <a:t>  </a:t>
            </a:r>
            <a:r>
              <a:rPr lang="ru-RU" b="1" i="1" u="sng" dirty="0" smtClean="0">
                <a:solidFill>
                  <a:srgbClr val="FF0000"/>
                </a:solidFill>
              </a:rPr>
              <a:t>к</a:t>
            </a:r>
            <a:r>
              <a:rPr lang="en-US" b="1" i="1" u="sng" dirty="0" smtClean="0">
                <a:solidFill>
                  <a:srgbClr val="FF0000"/>
                </a:solidFill>
              </a:rPr>
              <a:t>  </a:t>
            </a:r>
            <a:r>
              <a:rPr lang="ru-RU" b="1" i="1" u="sng" dirty="0" smtClean="0">
                <a:solidFill>
                  <a:srgbClr val="FF0000"/>
                </a:solidFill>
              </a:rPr>
              <a:t> подлежащему</a:t>
            </a:r>
            <a:endParaRPr lang="ru-RU" b="1" i="1" u="sng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554162"/>
            <a:ext cx="8686800" cy="4803796"/>
          </a:xfrm>
        </p:spPr>
        <p:txBody>
          <a:bodyPr>
            <a:noAutofit/>
          </a:bodyPr>
          <a:lstStyle/>
          <a:p>
            <a:r>
              <a:rPr lang="ru-RU" b="1" dirty="0" smtClean="0"/>
              <a:t>Начинается  с вопросительных слов  </a:t>
            </a:r>
            <a:r>
              <a:rPr lang="ru-RU" b="1" dirty="0" smtClean="0">
                <a:solidFill>
                  <a:srgbClr val="2121E3"/>
                </a:solidFill>
              </a:rPr>
              <a:t>КТО (</a:t>
            </a:r>
            <a:r>
              <a:rPr lang="en-US" b="1" dirty="0" smtClean="0">
                <a:solidFill>
                  <a:srgbClr val="2121E3"/>
                </a:solidFill>
              </a:rPr>
              <a:t>Who</a:t>
            </a:r>
            <a:r>
              <a:rPr lang="ru-RU" b="1" dirty="0" smtClean="0">
                <a:solidFill>
                  <a:srgbClr val="2121E3"/>
                </a:solidFill>
              </a:rPr>
              <a:t>) </a:t>
            </a:r>
            <a:r>
              <a:rPr lang="ru-RU" b="1" dirty="0" smtClean="0"/>
              <a:t>или </a:t>
            </a:r>
            <a:r>
              <a:rPr lang="ru-RU" b="1" dirty="0" smtClean="0">
                <a:solidFill>
                  <a:srgbClr val="2121E3"/>
                </a:solidFill>
              </a:rPr>
              <a:t>ЧТО (</a:t>
            </a:r>
            <a:r>
              <a:rPr lang="en-US" b="1" dirty="0" smtClean="0">
                <a:solidFill>
                  <a:srgbClr val="2121E3"/>
                </a:solidFill>
              </a:rPr>
              <a:t>What</a:t>
            </a:r>
            <a:r>
              <a:rPr lang="ru-RU" b="1" dirty="0" smtClean="0">
                <a:solidFill>
                  <a:srgbClr val="2121E3"/>
                </a:solidFill>
              </a:rPr>
              <a:t>)</a:t>
            </a:r>
            <a:r>
              <a:rPr lang="ru-RU" b="1" dirty="0" smtClean="0"/>
              <a:t>, которыми заменяем подлежащее в предложении. </a:t>
            </a:r>
          </a:p>
          <a:p>
            <a:endParaRPr lang="ru-RU" b="1" dirty="0" smtClean="0"/>
          </a:p>
          <a:p>
            <a:pPr>
              <a:buNone/>
            </a:pPr>
            <a:r>
              <a:rPr lang="ru-RU" b="1" dirty="0" smtClean="0"/>
              <a:t>   </a:t>
            </a:r>
            <a:r>
              <a:rPr lang="en-US" b="1" dirty="0" smtClean="0">
                <a:solidFill>
                  <a:srgbClr val="FF0000"/>
                </a:solidFill>
              </a:rPr>
              <a:t>Who  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en-US" b="1" dirty="0" smtClean="0">
                <a:solidFill>
                  <a:srgbClr val="FF0000"/>
                </a:solidFill>
              </a:rPr>
              <a:t>(What)</a:t>
            </a:r>
            <a:endParaRPr lang="ru-RU" b="1" dirty="0" smtClean="0">
              <a:solidFill>
                <a:srgbClr val="FF0000"/>
              </a:solidFill>
            </a:endParaRPr>
          </a:p>
          <a:p>
            <a:pPr>
              <a:buNone/>
            </a:pPr>
            <a:endParaRPr lang="ru-RU" b="1" dirty="0" smtClean="0"/>
          </a:p>
          <a:p>
            <a:pPr>
              <a:buNone/>
            </a:pPr>
            <a:r>
              <a:rPr lang="ru-RU" b="1" dirty="0" smtClean="0"/>
              <a:t>    </a:t>
            </a:r>
            <a:r>
              <a:rPr lang="ru-RU" b="1" dirty="0" smtClean="0">
                <a:solidFill>
                  <a:srgbClr val="2121E3"/>
                </a:solidFill>
              </a:rPr>
              <a:t>сказуемое  </a:t>
            </a:r>
            <a:r>
              <a:rPr lang="ru-RU" b="1" i="1" dirty="0" smtClean="0">
                <a:solidFill>
                  <a:schemeClr val="tx1"/>
                </a:solidFill>
              </a:rPr>
              <a:t>(всегда в ед.ч.)</a:t>
            </a:r>
          </a:p>
          <a:p>
            <a:pPr>
              <a:buNone/>
            </a:pPr>
            <a:endParaRPr lang="ru-RU" b="1" dirty="0" smtClean="0"/>
          </a:p>
          <a:p>
            <a:pPr>
              <a:buNone/>
            </a:pPr>
            <a:r>
              <a:rPr lang="ru-RU" b="1" dirty="0" smtClean="0"/>
              <a:t>    </a:t>
            </a:r>
            <a:r>
              <a:rPr lang="ru-RU" b="1" dirty="0" smtClean="0">
                <a:solidFill>
                  <a:srgbClr val="108A24"/>
                </a:solidFill>
              </a:rPr>
              <a:t>второстепенные члены предложения      </a:t>
            </a:r>
          </a:p>
        </p:txBody>
      </p:sp>
      <p:sp>
        <p:nvSpPr>
          <p:cNvPr id="4" name="Стрелка вниз 3"/>
          <p:cNvSpPr/>
          <p:nvPr/>
        </p:nvSpPr>
        <p:spPr>
          <a:xfrm>
            <a:off x="1571604" y="4429132"/>
            <a:ext cx="484632" cy="500066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трелка вниз 4"/>
          <p:cNvSpPr/>
          <p:nvPr/>
        </p:nvSpPr>
        <p:spPr>
          <a:xfrm>
            <a:off x="1643042" y="5572140"/>
            <a:ext cx="484632" cy="500066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трелка вправо 5"/>
          <p:cNvSpPr/>
          <p:nvPr/>
        </p:nvSpPr>
        <p:spPr>
          <a:xfrm>
            <a:off x="7572396" y="0"/>
            <a:ext cx="1192722" cy="84179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hlinkClick r:id="rId2" action="ppaction://hlinksldjump"/>
              </a:rPr>
              <a:t>Типы вопросов</a:t>
            </a:r>
            <a:endParaRPr lang="ru-RU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142984"/>
            <a:ext cx="8686800" cy="4937141"/>
          </a:xfrm>
        </p:spPr>
        <p:txBody>
          <a:bodyPr>
            <a:normAutofit lnSpcReduction="10000"/>
          </a:bodyPr>
          <a:lstStyle/>
          <a:p>
            <a:r>
              <a:rPr lang="ru-RU" sz="4000" b="1" dirty="0" smtClean="0"/>
              <a:t>Сказуемое в таком вопросе всегда стоит в ед.ч.,  даже если в предложении подлежащее и сказуемое стоят в форме мн.ч.  </a:t>
            </a:r>
          </a:p>
          <a:p>
            <a:r>
              <a:rPr lang="ru-RU" sz="4000" b="1" dirty="0" smtClean="0"/>
              <a:t> Если  мы имеем дело с настоящим простым временем </a:t>
            </a:r>
            <a:r>
              <a:rPr lang="ru-RU" sz="4000" b="1" dirty="0" smtClean="0">
                <a:solidFill>
                  <a:srgbClr val="108A24"/>
                </a:solidFill>
              </a:rPr>
              <a:t>(</a:t>
            </a:r>
            <a:r>
              <a:rPr lang="en-US" sz="4000" b="1" dirty="0" smtClean="0">
                <a:solidFill>
                  <a:srgbClr val="108A24"/>
                </a:solidFill>
              </a:rPr>
              <a:t>Present Simple</a:t>
            </a:r>
            <a:r>
              <a:rPr lang="ru-RU" sz="4000" b="1" dirty="0" smtClean="0">
                <a:solidFill>
                  <a:srgbClr val="108A24"/>
                </a:solidFill>
              </a:rPr>
              <a:t>), </a:t>
            </a:r>
            <a:r>
              <a:rPr lang="ru-RU" sz="4000" b="1" dirty="0" smtClean="0"/>
              <a:t>то к глаголу прибавляем </a:t>
            </a:r>
            <a:r>
              <a:rPr lang="ru-RU" sz="4000" b="1" i="1" dirty="0" smtClean="0">
                <a:solidFill>
                  <a:srgbClr val="2121E3"/>
                </a:solidFill>
              </a:rPr>
              <a:t>окончание  </a:t>
            </a:r>
            <a:r>
              <a:rPr lang="en-US" sz="4000" b="1" i="1" dirty="0" smtClean="0">
                <a:solidFill>
                  <a:srgbClr val="2121E3"/>
                </a:solidFill>
              </a:rPr>
              <a:t>S</a:t>
            </a:r>
            <a:r>
              <a:rPr lang="ru-RU" sz="4000" b="1" i="1" dirty="0" smtClean="0">
                <a:solidFill>
                  <a:srgbClr val="2121E3"/>
                </a:solidFill>
              </a:rPr>
              <a:t> в ед.ч. </a:t>
            </a:r>
            <a:r>
              <a:rPr lang="ru-RU" b="1" i="1" dirty="0" smtClean="0">
                <a:solidFill>
                  <a:srgbClr val="2121E3"/>
                </a:solidFill>
              </a:rPr>
              <a:t> </a:t>
            </a:r>
            <a:endParaRPr lang="ru-RU" b="1" i="1" dirty="0">
              <a:solidFill>
                <a:srgbClr val="2121E3"/>
              </a:solidFill>
            </a:endParaRPr>
          </a:p>
        </p:txBody>
      </p:sp>
      <p:sp>
        <p:nvSpPr>
          <p:cNvPr id="4" name="Стрелка вправо 3"/>
          <p:cNvSpPr/>
          <p:nvPr/>
        </p:nvSpPr>
        <p:spPr>
          <a:xfrm>
            <a:off x="7500958" y="5715016"/>
            <a:ext cx="1214446" cy="10001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hlinkClick r:id="rId2" action="ppaction://hlinksldjump"/>
              </a:rPr>
              <a:t>Типы вопросов</a:t>
            </a:r>
            <a:endParaRPr lang="ru-RU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285728"/>
            <a:ext cx="8686800" cy="6286544"/>
          </a:xfrm>
        </p:spPr>
        <p:txBody>
          <a:bodyPr>
            <a:normAutofit fontScale="92500"/>
          </a:bodyPr>
          <a:lstStyle/>
          <a:p>
            <a:pPr lvl="0"/>
            <a:r>
              <a:rPr lang="en-US" b="1" i="1" dirty="0" smtClean="0">
                <a:solidFill>
                  <a:srgbClr val="2121E3"/>
                </a:solidFill>
              </a:rPr>
              <a:t>The doctor live</a:t>
            </a:r>
            <a:r>
              <a:rPr lang="en-US" b="1" i="1" dirty="0" smtClean="0">
                <a:solidFill>
                  <a:srgbClr val="00B0F0"/>
                </a:solidFill>
              </a:rPr>
              <a:t>s</a:t>
            </a:r>
            <a:r>
              <a:rPr lang="en-US" b="1" dirty="0" smtClean="0">
                <a:solidFill>
                  <a:srgbClr val="2121E3"/>
                </a:solidFill>
              </a:rPr>
              <a:t> in that big house.</a:t>
            </a:r>
            <a:r>
              <a:rPr lang="en-US" b="1" dirty="0" smtClean="0"/>
              <a:t> – </a:t>
            </a:r>
            <a:r>
              <a:rPr lang="en-US" b="1" dirty="0" smtClean="0">
                <a:solidFill>
                  <a:srgbClr val="FF0000"/>
                </a:solidFill>
              </a:rPr>
              <a:t>Who </a:t>
            </a:r>
            <a:r>
              <a:rPr lang="en-US" b="1" u="sng" dirty="0" smtClean="0">
                <a:solidFill>
                  <a:srgbClr val="FF0000"/>
                </a:solidFill>
              </a:rPr>
              <a:t>lives </a:t>
            </a:r>
            <a:r>
              <a:rPr lang="en-US" b="1" dirty="0" smtClean="0"/>
              <a:t>in that big house?  -</a:t>
            </a:r>
            <a:r>
              <a:rPr lang="en-US" b="1" i="1" dirty="0" smtClean="0"/>
              <a:t>The  doctor (lives).</a:t>
            </a:r>
            <a:r>
              <a:rPr lang="en-US" b="1" dirty="0" smtClean="0"/>
              <a:t>         </a:t>
            </a:r>
            <a:r>
              <a:rPr lang="ru-RU" b="1" i="1" dirty="0" smtClean="0">
                <a:solidFill>
                  <a:srgbClr val="108A24"/>
                </a:solidFill>
              </a:rPr>
              <a:t>Ед.ч</a:t>
            </a:r>
            <a:r>
              <a:rPr lang="ru-RU" b="1" dirty="0" smtClean="0">
                <a:solidFill>
                  <a:srgbClr val="108A24"/>
                </a:solidFill>
              </a:rPr>
              <a:t>.</a:t>
            </a:r>
          </a:p>
          <a:p>
            <a:pPr lvl="0">
              <a:buNone/>
            </a:pPr>
            <a:r>
              <a:rPr lang="ru-RU" i="1" dirty="0" smtClean="0">
                <a:latin typeface="Arial Narrow" pitchFamily="34" charset="0"/>
              </a:rPr>
              <a:t>Доктор живет в том большом доме. – Кто </a:t>
            </a:r>
            <a:r>
              <a:rPr lang="ru-RU" i="1" u="sng" dirty="0" smtClean="0">
                <a:latin typeface="Arial Narrow" pitchFamily="34" charset="0"/>
              </a:rPr>
              <a:t>живет</a:t>
            </a:r>
            <a:r>
              <a:rPr lang="ru-RU" i="1" dirty="0" smtClean="0">
                <a:latin typeface="Arial Narrow" pitchFamily="34" charset="0"/>
              </a:rPr>
              <a:t> в том большом доме? – Доктор (живет). </a:t>
            </a:r>
          </a:p>
          <a:p>
            <a:pPr lvl="0"/>
            <a:r>
              <a:rPr lang="en-US" b="1" i="1" dirty="0" smtClean="0">
                <a:solidFill>
                  <a:srgbClr val="2121E3"/>
                </a:solidFill>
              </a:rPr>
              <a:t>The doctors  live</a:t>
            </a:r>
            <a:r>
              <a:rPr lang="en-US" b="1" dirty="0" smtClean="0">
                <a:solidFill>
                  <a:srgbClr val="2121E3"/>
                </a:solidFill>
              </a:rPr>
              <a:t> in that big house. </a:t>
            </a:r>
            <a:r>
              <a:rPr lang="en-US" b="1" dirty="0" smtClean="0"/>
              <a:t>– </a:t>
            </a:r>
            <a:r>
              <a:rPr lang="en-US" b="1" dirty="0" smtClean="0">
                <a:solidFill>
                  <a:srgbClr val="FF0000"/>
                </a:solidFill>
              </a:rPr>
              <a:t>Who </a:t>
            </a:r>
            <a:r>
              <a:rPr lang="en-US" b="1" u="sng" dirty="0" smtClean="0">
                <a:solidFill>
                  <a:srgbClr val="FF0000"/>
                </a:solidFill>
              </a:rPr>
              <a:t>lives </a:t>
            </a:r>
            <a:r>
              <a:rPr lang="en-US" b="1" dirty="0" smtClean="0"/>
              <a:t>in that big house?  -</a:t>
            </a:r>
            <a:r>
              <a:rPr lang="en-US" b="1" i="1" dirty="0" smtClean="0"/>
              <a:t>The  doctors  (live).</a:t>
            </a:r>
            <a:r>
              <a:rPr lang="en-US" b="1" dirty="0" smtClean="0"/>
              <a:t>         </a:t>
            </a:r>
            <a:r>
              <a:rPr lang="ru-RU" b="1" i="1" dirty="0" err="1" smtClean="0">
                <a:solidFill>
                  <a:srgbClr val="108A24"/>
                </a:solidFill>
              </a:rPr>
              <a:t>Мн</a:t>
            </a:r>
            <a:r>
              <a:rPr lang="en-US" b="1" i="1" dirty="0" smtClean="0">
                <a:solidFill>
                  <a:srgbClr val="108A24"/>
                </a:solidFill>
              </a:rPr>
              <a:t>.</a:t>
            </a:r>
            <a:r>
              <a:rPr lang="ru-RU" b="1" i="1" dirty="0" smtClean="0">
                <a:solidFill>
                  <a:srgbClr val="108A24"/>
                </a:solidFill>
              </a:rPr>
              <a:t>ч</a:t>
            </a:r>
            <a:r>
              <a:rPr lang="en-US" b="1" i="1" dirty="0" smtClean="0">
                <a:solidFill>
                  <a:srgbClr val="108A24"/>
                </a:solidFill>
              </a:rPr>
              <a:t>.</a:t>
            </a:r>
            <a:endParaRPr lang="ru-RU" b="1" dirty="0" smtClean="0">
              <a:solidFill>
                <a:srgbClr val="108A24"/>
              </a:solidFill>
            </a:endParaRPr>
          </a:p>
          <a:p>
            <a:pPr>
              <a:buNone/>
            </a:pPr>
            <a:r>
              <a:rPr lang="ru-RU" i="1" dirty="0" smtClean="0">
                <a:latin typeface="Arial Narrow" pitchFamily="34" charset="0"/>
              </a:rPr>
              <a:t>Доктора живут в том большом доме. – Кто </a:t>
            </a:r>
            <a:r>
              <a:rPr lang="ru-RU" i="1" u="sng" dirty="0" smtClean="0">
                <a:latin typeface="Arial Narrow" pitchFamily="34" charset="0"/>
              </a:rPr>
              <a:t>живет</a:t>
            </a:r>
            <a:r>
              <a:rPr lang="ru-RU" i="1" dirty="0" smtClean="0">
                <a:latin typeface="Arial Narrow" pitchFamily="34" charset="0"/>
              </a:rPr>
              <a:t> </a:t>
            </a:r>
            <a:r>
              <a:rPr lang="ru-RU" i="1" smtClean="0">
                <a:latin typeface="Arial Narrow" pitchFamily="34" charset="0"/>
              </a:rPr>
              <a:t>в том </a:t>
            </a:r>
            <a:r>
              <a:rPr lang="ru-RU" i="1" dirty="0" smtClean="0">
                <a:latin typeface="Arial Narrow" pitchFamily="34" charset="0"/>
              </a:rPr>
              <a:t>большом доме? – Доктора (живут). </a:t>
            </a:r>
          </a:p>
          <a:p>
            <a:pPr lvl="0"/>
            <a:r>
              <a:rPr lang="en-US" b="1" i="1" dirty="0" smtClean="0">
                <a:solidFill>
                  <a:srgbClr val="2121E3"/>
                </a:solidFill>
              </a:rPr>
              <a:t>The Sun shine</a:t>
            </a:r>
            <a:r>
              <a:rPr lang="en-US" b="1" i="1" dirty="0" smtClean="0">
                <a:solidFill>
                  <a:srgbClr val="00B0F0"/>
                </a:solidFill>
              </a:rPr>
              <a:t>s</a:t>
            </a:r>
            <a:r>
              <a:rPr lang="en-US" b="1" dirty="0" smtClean="0">
                <a:solidFill>
                  <a:srgbClr val="2121E3"/>
                </a:solidFill>
              </a:rPr>
              <a:t> brightly in summer. </a:t>
            </a:r>
            <a:r>
              <a:rPr lang="en-US" b="1" dirty="0" smtClean="0"/>
              <a:t>– </a:t>
            </a:r>
            <a:r>
              <a:rPr lang="en-US" b="1" dirty="0" smtClean="0">
                <a:solidFill>
                  <a:srgbClr val="FF0000"/>
                </a:solidFill>
              </a:rPr>
              <a:t>What  </a:t>
            </a:r>
            <a:r>
              <a:rPr lang="en-US" b="1" u="sng" dirty="0" smtClean="0">
                <a:solidFill>
                  <a:srgbClr val="FF0000"/>
                </a:solidFill>
              </a:rPr>
              <a:t>shines </a:t>
            </a:r>
            <a:r>
              <a:rPr lang="en-US" b="1" dirty="0" smtClean="0"/>
              <a:t>brightly in summer? – </a:t>
            </a:r>
            <a:r>
              <a:rPr lang="en-US" b="1" i="1" dirty="0" smtClean="0"/>
              <a:t>The Sun (shines</a:t>
            </a:r>
            <a:r>
              <a:rPr lang="en-US" b="1" dirty="0" smtClean="0"/>
              <a:t>).  </a:t>
            </a:r>
            <a:r>
              <a:rPr lang="ru-RU" b="1" dirty="0" smtClean="0"/>
              <a:t>   </a:t>
            </a:r>
            <a:r>
              <a:rPr lang="ru-RU" b="1" i="1" dirty="0" err="1" smtClean="0">
                <a:solidFill>
                  <a:srgbClr val="108A24"/>
                </a:solidFill>
              </a:rPr>
              <a:t>Ед</a:t>
            </a:r>
            <a:r>
              <a:rPr lang="en-US" b="1" i="1" dirty="0" smtClean="0">
                <a:solidFill>
                  <a:srgbClr val="108A24"/>
                </a:solidFill>
              </a:rPr>
              <a:t>.</a:t>
            </a:r>
            <a:r>
              <a:rPr lang="ru-RU" b="1" i="1" dirty="0" smtClean="0">
                <a:solidFill>
                  <a:srgbClr val="108A24"/>
                </a:solidFill>
              </a:rPr>
              <a:t>ч</a:t>
            </a:r>
            <a:r>
              <a:rPr lang="en-US" b="1" i="1" dirty="0" smtClean="0">
                <a:solidFill>
                  <a:srgbClr val="108A24"/>
                </a:solidFill>
              </a:rPr>
              <a:t>.</a:t>
            </a:r>
            <a:endParaRPr lang="ru-RU" b="1" dirty="0" smtClean="0">
              <a:solidFill>
                <a:srgbClr val="108A24"/>
              </a:solidFill>
            </a:endParaRPr>
          </a:p>
          <a:p>
            <a:pPr>
              <a:buNone/>
            </a:pPr>
            <a:r>
              <a:rPr lang="ru-RU" i="1" dirty="0" smtClean="0">
                <a:latin typeface="Arial Narrow" pitchFamily="34" charset="0"/>
              </a:rPr>
              <a:t>Солнце светит ярко летом. – Что </a:t>
            </a:r>
            <a:r>
              <a:rPr lang="ru-RU" i="1" u="sng" dirty="0" smtClean="0">
                <a:latin typeface="Arial Narrow" pitchFamily="34" charset="0"/>
              </a:rPr>
              <a:t>светит</a:t>
            </a:r>
            <a:r>
              <a:rPr lang="ru-RU" i="1" dirty="0" smtClean="0">
                <a:latin typeface="Arial Narrow" pitchFamily="34" charset="0"/>
              </a:rPr>
              <a:t> ярко летом? – Солнце (светит). </a:t>
            </a:r>
            <a:endParaRPr lang="ru-RU" i="1" dirty="0">
              <a:latin typeface="Arial Narrow" pitchFamily="34" charset="0"/>
            </a:endParaRPr>
          </a:p>
        </p:txBody>
      </p:sp>
      <p:sp>
        <p:nvSpPr>
          <p:cNvPr id="4" name="Стрелка вправо 3"/>
          <p:cNvSpPr/>
          <p:nvPr/>
        </p:nvSpPr>
        <p:spPr>
          <a:xfrm>
            <a:off x="7715272" y="5786454"/>
            <a:ext cx="1214446" cy="84182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hlinkClick r:id="rId2" action="ppaction://hlinksldjump"/>
              </a:rPr>
              <a:t>Типы вопросов</a:t>
            </a:r>
            <a:endParaRPr lang="ru-RU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400" dirty="0" smtClean="0">
                <a:solidFill>
                  <a:srgbClr val="108A24"/>
                </a:solidFill>
              </a:rPr>
              <a:t>Проверь себя </a:t>
            </a:r>
            <a:r>
              <a:rPr lang="en-US" sz="4400" dirty="0" smtClean="0">
                <a:solidFill>
                  <a:srgbClr val="108A24"/>
                </a:solidFill>
              </a:rPr>
              <a:t/>
            </a:r>
            <a:br>
              <a:rPr lang="en-US" sz="4400" dirty="0" smtClean="0">
                <a:solidFill>
                  <a:srgbClr val="108A24"/>
                </a:solidFill>
              </a:rPr>
            </a:br>
            <a:r>
              <a:rPr lang="ru-RU" sz="4400" dirty="0" smtClean="0">
                <a:solidFill>
                  <a:srgbClr val="108A24"/>
                </a:solidFill>
              </a:rPr>
              <a:t>(</a:t>
            </a:r>
            <a:r>
              <a:rPr lang="en-US" sz="4400" dirty="0" smtClean="0">
                <a:solidFill>
                  <a:srgbClr val="108A24"/>
                </a:solidFill>
              </a:rPr>
              <a:t>check yourself)</a:t>
            </a:r>
            <a:endParaRPr lang="ru-RU" sz="4400" dirty="0">
              <a:solidFill>
                <a:srgbClr val="108A24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000108"/>
            <a:ext cx="8686800" cy="5080017"/>
          </a:xfrm>
        </p:spPr>
        <p:txBody>
          <a:bodyPr>
            <a:normAutofit fontScale="92500" lnSpcReduction="10000"/>
          </a:bodyPr>
          <a:lstStyle/>
          <a:p>
            <a:endParaRPr lang="ru-RU" sz="4800" dirty="0" smtClean="0"/>
          </a:p>
          <a:p>
            <a:r>
              <a:rPr lang="ru-RU" sz="4800" b="1" dirty="0" smtClean="0"/>
              <a:t>Переведи предложения на русский.</a:t>
            </a:r>
          </a:p>
          <a:p>
            <a:r>
              <a:rPr lang="ru-RU" sz="4800" b="1" dirty="0" smtClean="0"/>
              <a:t>К данным предложениям задай вопрос.</a:t>
            </a:r>
          </a:p>
          <a:p>
            <a:r>
              <a:rPr lang="ru-RU" sz="4800" b="1" dirty="0" smtClean="0"/>
              <a:t>Тип вопроса указан в скобках</a:t>
            </a:r>
            <a:endParaRPr lang="en-US" sz="4800" b="1" dirty="0" smtClean="0"/>
          </a:p>
          <a:p>
            <a:r>
              <a:rPr lang="ru-RU" sz="4800" b="1" dirty="0" smtClean="0"/>
              <a:t>Дай краткий ответ.</a:t>
            </a:r>
            <a:endParaRPr lang="ru-RU" sz="4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714356"/>
            <a:ext cx="8686800" cy="5365769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4400" b="1" dirty="0" smtClean="0">
                <a:solidFill>
                  <a:srgbClr val="2121E3"/>
                </a:solidFill>
                <a:latin typeface="+mj-lt"/>
              </a:rPr>
              <a:t> </a:t>
            </a:r>
            <a:r>
              <a:rPr lang="en-US" sz="4800" b="1" dirty="0" smtClean="0">
                <a:solidFill>
                  <a:srgbClr val="2121E3"/>
                </a:solidFill>
                <a:latin typeface="+mj-lt"/>
              </a:rPr>
              <a:t>Children like to eat porridge for breakfast.      </a:t>
            </a:r>
            <a:r>
              <a:rPr lang="en-US" sz="4800" b="1" dirty="0" smtClean="0">
                <a:latin typeface="+mj-lt"/>
              </a:rPr>
              <a:t> </a:t>
            </a:r>
            <a:r>
              <a:rPr lang="ru-RU" sz="4400" b="1" i="1" dirty="0" smtClean="0">
                <a:solidFill>
                  <a:srgbClr val="108A24"/>
                </a:solidFill>
                <a:latin typeface="+mj-lt"/>
              </a:rPr>
              <a:t>(общий вопрос)</a:t>
            </a:r>
          </a:p>
          <a:p>
            <a:pPr>
              <a:buNone/>
            </a:pPr>
            <a:endParaRPr lang="ru-RU" b="1" dirty="0" smtClean="0">
              <a:latin typeface="Arial Black" pitchFamily="34" charset="0"/>
            </a:endParaRPr>
          </a:p>
          <a:p>
            <a:pPr>
              <a:buNone/>
            </a:pPr>
            <a:r>
              <a:rPr lang="en-US" sz="4400" b="1" i="1" dirty="0" smtClean="0">
                <a:solidFill>
                  <a:srgbClr val="FF0000"/>
                </a:solidFill>
                <a:latin typeface="Comic Sans MS" pitchFamily="66" charset="0"/>
              </a:rPr>
              <a:t>Do</a:t>
            </a:r>
            <a:r>
              <a:rPr lang="en-US" sz="4400" b="1" i="1" dirty="0" smtClean="0">
                <a:solidFill>
                  <a:schemeClr val="tx1"/>
                </a:solidFill>
                <a:latin typeface="Comic Sans MS" pitchFamily="66" charset="0"/>
              </a:rPr>
              <a:t> children like eat porridge for breakfast?  </a:t>
            </a:r>
            <a:endParaRPr lang="ru-RU" sz="4400" b="1" i="1" dirty="0" smtClean="0">
              <a:solidFill>
                <a:schemeClr val="tx1"/>
              </a:solidFill>
              <a:latin typeface="Comic Sans MS" pitchFamily="66" charset="0"/>
            </a:endParaRPr>
          </a:p>
          <a:p>
            <a:pPr>
              <a:buNone/>
            </a:pPr>
            <a:r>
              <a:rPr lang="en-US" sz="4400" b="1" i="1" dirty="0" smtClean="0">
                <a:solidFill>
                  <a:schemeClr val="tx1"/>
                </a:solidFill>
                <a:latin typeface="Comic Sans MS" pitchFamily="66" charset="0"/>
              </a:rPr>
              <a:t>Yes,  </a:t>
            </a:r>
            <a:r>
              <a:rPr lang="en-US" sz="4400" b="1" i="1" dirty="0" smtClean="0">
                <a:solidFill>
                  <a:srgbClr val="FF0000"/>
                </a:solidFill>
                <a:latin typeface="Comic Sans MS" pitchFamily="66" charset="0"/>
              </a:rPr>
              <a:t>they</a:t>
            </a:r>
            <a:r>
              <a:rPr lang="en-US" sz="4400" b="1" i="1" dirty="0" smtClean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4400" b="1" i="1" dirty="0" smtClean="0">
                <a:solidFill>
                  <a:srgbClr val="FF0000"/>
                </a:solidFill>
                <a:latin typeface="Comic Sans MS" pitchFamily="66" charset="0"/>
              </a:rPr>
              <a:t>do</a:t>
            </a:r>
            <a:r>
              <a:rPr lang="en-US" sz="4400" b="1" i="1" dirty="0" smtClean="0">
                <a:solidFill>
                  <a:schemeClr val="tx1"/>
                </a:solidFill>
                <a:latin typeface="Comic Sans MS" pitchFamily="66" charset="0"/>
              </a:rPr>
              <a:t>.</a:t>
            </a:r>
          </a:p>
          <a:p>
            <a:pPr>
              <a:buNone/>
            </a:pPr>
            <a:r>
              <a:rPr lang="en-US" sz="4400" b="1" i="1" dirty="0" smtClean="0">
                <a:solidFill>
                  <a:schemeClr val="tx1"/>
                </a:solidFill>
                <a:latin typeface="Comic Sans MS" pitchFamily="66" charset="0"/>
              </a:rPr>
              <a:t>No, </a:t>
            </a:r>
            <a:r>
              <a:rPr lang="en-US" sz="4400" b="1" i="1" dirty="0" smtClean="0">
                <a:solidFill>
                  <a:srgbClr val="FF0000"/>
                </a:solidFill>
                <a:latin typeface="Comic Sans MS" pitchFamily="66" charset="0"/>
              </a:rPr>
              <a:t>they</a:t>
            </a:r>
            <a:r>
              <a:rPr lang="en-US" sz="4400" b="1" i="1" dirty="0" smtClean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4400" b="1" i="1" dirty="0" smtClean="0">
                <a:solidFill>
                  <a:srgbClr val="FF0000"/>
                </a:solidFill>
                <a:latin typeface="Comic Sans MS" pitchFamily="66" charset="0"/>
              </a:rPr>
              <a:t>don’t.</a:t>
            </a:r>
            <a:endParaRPr lang="ru-RU" sz="4400" b="1" i="1" dirty="0">
              <a:solidFill>
                <a:srgbClr val="FF0000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39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42852"/>
            <a:ext cx="8686800" cy="6500858"/>
          </a:xfrm>
        </p:spPr>
        <p:txBody>
          <a:bodyPr>
            <a:normAutofit lnSpcReduction="10000"/>
          </a:bodyPr>
          <a:lstStyle/>
          <a:p>
            <a:r>
              <a:rPr lang="en-US" sz="4400" b="1" dirty="0" smtClean="0">
                <a:solidFill>
                  <a:srgbClr val="2121E3"/>
                </a:solidFill>
                <a:latin typeface="+mj-lt"/>
              </a:rPr>
              <a:t>Ann runs in the park in the morning.    </a:t>
            </a:r>
            <a:r>
              <a:rPr lang="en-US" b="1" i="1" dirty="0" smtClean="0">
                <a:solidFill>
                  <a:srgbClr val="108A24"/>
                </a:solidFill>
                <a:latin typeface="+mj-lt"/>
              </a:rPr>
              <a:t>(</a:t>
            </a:r>
            <a:r>
              <a:rPr lang="ru-RU" b="1" i="1" dirty="0" smtClean="0">
                <a:solidFill>
                  <a:srgbClr val="108A24"/>
                </a:solidFill>
                <a:latin typeface="+mj-lt"/>
              </a:rPr>
              <a:t>специальный вопрос)</a:t>
            </a:r>
          </a:p>
          <a:p>
            <a:pPr>
              <a:buNone/>
            </a:pPr>
            <a:r>
              <a:rPr lang="en-US" b="1" i="1" dirty="0" smtClean="0">
                <a:solidFill>
                  <a:schemeClr val="tx1"/>
                </a:solidFill>
                <a:latin typeface="Comic Sans MS" pitchFamily="66" charset="0"/>
              </a:rPr>
              <a:t>1/</a:t>
            </a:r>
            <a:r>
              <a:rPr lang="en-US" b="1" i="1" dirty="0" smtClean="0">
                <a:solidFill>
                  <a:srgbClr val="00B0F0"/>
                </a:solidFill>
                <a:latin typeface="Comic Sans MS" pitchFamily="66" charset="0"/>
              </a:rPr>
              <a:t> Where </a:t>
            </a:r>
            <a:r>
              <a:rPr lang="en-US" b="1" i="1" dirty="0" smtClean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b="1" i="1" dirty="0" smtClean="0">
                <a:solidFill>
                  <a:srgbClr val="FF0000"/>
                </a:solidFill>
                <a:latin typeface="Comic Sans MS" pitchFamily="66" charset="0"/>
              </a:rPr>
              <a:t>does</a:t>
            </a:r>
            <a:r>
              <a:rPr lang="en-US" b="1" i="1" dirty="0" smtClean="0">
                <a:solidFill>
                  <a:schemeClr val="tx1"/>
                </a:solidFill>
                <a:latin typeface="Comic Sans MS" pitchFamily="66" charset="0"/>
              </a:rPr>
              <a:t> Ann run in the morning? </a:t>
            </a:r>
          </a:p>
          <a:p>
            <a:pPr>
              <a:buNone/>
            </a:pPr>
            <a:r>
              <a:rPr lang="en-US" b="1" i="1" dirty="0" smtClean="0">
                <a:solidFill>
                  <a:schemeClr val="tx1"/>
                </a:solidFill>
                <a:latin typeface="Comic Sans MS" pitchFamily="66" charset="0"/>
              </a:rPr>
              <a:t>(</a:t>
            </a:r>
            <a:r>
              <a:rPr lang="en-US" b="1" u="sng" dirty="0" smtClean="0">
                <a:solidFill>
                  <a:schemeClr val="tx1"/>
                </a:solidFill>
                <a:latin typeface="Comic Sans MS" pitchFamily="66" charset="0"/>
              </a:rPr>
              <a:t>in the park)  </a:t>
            </a:r>
          </a:p>
          <a:p>
            <a:pPr>
              <a:buNone/>
            </a:pPr>
            <a:r>
              <a:rPr lang="ru-RU" b="1" dirty="0" smtClean="0">
                <a:solidFill>
                  <a:schemeClr val="tx1"/>
                </a:solidFill>
                <a:latin typeface="Comic Sans MS" pitchFamily="66" charset="0"/>
              </a:rPr>
              <a:t> </a:t>
            </a:r>
            <a:endParaRPr lang="en-US" b="1" dirty="0" smtClean="0">
              <a:solidFill>
                <a:schemeClr val="accent6">
                  <a:lumMod val="50000"/>
                </a:schemeClr>
              </a:solidFill>
              <a:latin typeface="Comic Sans MS" pitchFamily="66" charset="0"/>
            </a:endParaRPr>
          </a:p>
          <a:p>
            <a:pPr>
              <a:buNone/>
            </a:pPr>
            <a:r>
              <a:rPr lang="en-US" b="1" i="1" dirty="0" smtClean="0">
                <a:solidFill>
                  <a:schemeClr val="tx1"/>
                </a:solidFill>
                <a:latin typeface="Comic Sans MS" pitchFamily="66" charset="0"/>
              </a:rPr>
              <a:t>2/</a:t>
            </a:r>
            <a:r>
              <a:rPr lang="en-US" b="1" i="1" dirty="0" smtClean="0">
                <a:solidFill>
                  <a:srgbClr val="00B0F0"/>
                </a:solidFill>
                <a:latin typeface="Comic Sans MS" pitchFamily="66" charset="0"/>
              </a:rPr>
              <a:t> When</a:t>
            </a:r>
            <a:r>
              <a:rPr lang="en-US" b="1" i="1" dirty="0" smtClean="0">
                <a:solidFill>
                  <a:schemeClr val="tx1"/>
                </a:solidFill>
                <a:latin typeface="Comic Sans MS" pitchFamily="66" charset="0"/>
              </a:rPr>
              <a:t>  </a:t>
            </a:r>
            <a:r>
              <a:rPr lang="en-US" b="1" i="1" dirty="0" smtClean="0">
                <a:solidFill>
                  <a:srgbClr val="FF0000"/>
                </a:solidFill>
                <a:latin typeface="Comic Sans MS" pitchFamily="66" charset="0"/>
              </a:rPr>
              <a:t>does</a:t>
            </a:r>
            <a:r>
              <a:rPr lang="en-US" b="1" i="1" dirty="0" smtClean="0">
                <a:solidFill>
                  <a:schemeClr val="tx1"/>
                </a:solidFill>
                <a:latin typeface="Comic Sans MS" pitchFamily="66" charset="0"/>
              </a:rPr>
              <a:t>  Ann run in the morning? </a:t>
            </a:r>
          </a:p>
          <a:p>
            <a:pPr>
              <a:buNone/>
            </a:pPr>
            <a:r>
              <a:rPr lang="en-US" b="1" i="1" dirty="0" smtClean="0">
                <a:solidFill>
                  <a:schemeClr val="tx1"/>
                </a:solidFill>
                <a:latin typeface="Comic Sans MS" pitchFamily="66" charset="0"/>
              </a:rPr>
              <a:t>(</a:t>
            </a:r>
            <a:r>
              <a:rPr lang="en-US" b="1" u="sng" dirty="0" smtClean="0">
                <a:solidFill>
                  <a:schemeClr val="tx1"/>
                </a:solidFill>
                <a:latin typeface="Comic Sans MS" pitchFamily="66" charset="0"/>
              </a:rPr>
              <a:t>in the morning)</a:t>
            </a:r>
          </a:p>
          <a:p>
            <a:pPr>
              <a:buNone/>
            </a:pPr>
            <a:endParaRPr lang="en-US" b="1" dirty="0" smtClean="0">
              <a:solidFill>
                <a:schemeClr val="tx1"/>
              </a:solidFill>
              <a:latin typeface="Comic Sans MS" pitchFamily="66" charset="0"/>
            </a:endParaRPr>
          </a:p>
          <a:p>
            <a:pPr>
              <a:buNone/>
            </a:pPr>
            <a:r>
              <a:rPr lang="en-US" b="1" i="1" dirty="0" smtClean="0">
                <a:solidFill>
                  <a:schemeClr val="tx1"/>
                </a:solidFill>
                <a:latin typeface="Comic Sans MS" pitchFamily="66" charset="0"/>
              </a:rPr>
              <a:t>3/</a:t>
            </a:r>
            <a:r>
              <a:rPr lang="en-US" b="1" i="1" dirty="0" smtClean="0">
                <a:solidFill>
                  <a:srgbClr val="00B0F0"/>
                </a:solidFill>
                <a:latin typeface="Comic Sans MS" pitchFamily="66" charset="0"/>
              </a:rPr>
              <a:t> What</a:t>
            </a:r>
            <a:r>
              <a:rPr lang="en-US" b="1" i="1" dirty="0" smtClean="0">
                <a:solidFill>
                  <a:schemeClr val="tx1"/>
                </a:solidFill>
                <a:latin typeface="Comic Sans MS" pitchFamily="66" charset="0"/>
              </a:rPr>
              <a:t>  </a:t>
            </a:r>
            <a:r>
              <a:rPr lang="en-US" b="1" i="1" dirty="0" smtClean="0">
                <a:solidFill>
                  <a:srgbClr val="FF0000"/>
                </a:solidFill>
                <a:latin typeface="Comic Sans MS" pitchFamily="66" charset="0"/>
              </a:rPr>
              <a:t>does</a:t>
            </a:r>
            <a:r>
              <a:rPr lang="en-US" b="1" i="1" dirty="0" smtClean="0">
                <a:solidFill>
                  <a:schemeClr val="tx1"/>
                </a:solidFill>
                <a:latin typeface="Comic Sans MS" pitchFamily="66" charset="0"/>
              </a:rPr>
              <a:t> Ann do in the park in the morning? </a:t>
            </a:r>
          </a:p>
          <a:p>
            <a:pPr>
              <a:buNone/>
            </a:pPr>
            <a:r>
              <a:rPr lang="en-US" b="1" i="1" dirty="0" smtClean="0">
                <a:solidFill>
                  <a:schemeClr val="tx1"/>
                </a:solidFill>
                <a:latin typeface="Comic Sans MS" pitchFamily="66" charset="0"/>
              </a:rPr>
              <a:t>(</a:t>
            </a:r>
            <a:r>
              <a:rPr lang="en-US" b="1" u="sng" dirty="0" smtClean="0">
                <a:solidFill>
                  <a:schemeClr val="tx1"/>
                </a:solidFill>
                <a:latin typeface="Comic Sans MS" pitchFamily="66" charset="0"/>
              </a:rPr>
              <a:t>runs</a:t>
            </a:r>
            <a:r>
              <a:rPr lang="en-US" b="1" i="1" dirty="0" smtClean="0">
                <a:solidFill>
                  <a:schemeClr val="tx1"/>
                </a:solidFill>
                <a:latin typeface="Comic Sans MS" pitchFamily="66" charset="0"/>
              </a:rPr>
              <a:t>)</a:t>
            </a:r>
            <a:endParaRPr lang="ru-RU" b="1" i="1" dirty="0">
              <a:solidFill>
                <a:schemeClr val="tx1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9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39" presetClass="entr" presetSubtype="0" accel="10000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39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214290"/>
            <a:ext cx="8686800" cy="6643710"/>
          </a:xfrm>
        </p:spPr>
        <p:txBody>
          <a:bodyPr>
            <a:normAutofit lnSpcReduction="10000"/>
          </a:bodyPr>
          <a:lstStyle/>
          <a:p>
            <a:r>
              <a:rPr lang="en-US" sz="4800" b="1" dirty="0" smtClean="0">
                <a:solidFill>
                  <a:srgbClr val="2121E3"/>
                </a:solidFill>
                <a:latin typeface="+mj-lt"/>
              </a:rPr>
              <a:t>Bob and Tim go to school together. </a:t>
            </a:r>
            <a:r>
              <a:rPr lang="en-US" sz="4000" b="1" i="1" dirty="0" smtClean="0">
                <a:solidFill>
                  <a:srgbClr val="108A24"/>
                </a:solidFill>
                <a:latin typeface="+mj-lt"/>
              </a:rPr>
              <a:t>(</a:t>
            </a:r>
            <a:r>
              <a:rPr lang="ru-RU" sz="4000" b="1" i="1" dirty="0" smtClean="0">
                <a:solidFill>
                  <a:srgbClr val="108A24"/>
                </a:solidFill>
                <a:latin typeface="+mj-lt"/>
              </a:rPr>
              <a:t>альтернативный вопрос)</a:t>
            </a:r>
          </a:p>
          <a:p>
            <a:pPr>
              <a:buNone/>
            </a:pPr>
            <a:r>
              <a:rPr lang="ru-RU" sz="4000" b="1" dirty="0" smtClean="0">
                <a:solidFill>
                  <a:srgbClr val="7030A0"/>
                </a:solidFill>
                <a:latin typeface="Arial Narrow" pitchFamily="34" charset="0"/>
              </a:rPr>
              <a:t>К подлежащему:</a:t>
            </a:r>
          </a:p>
          <a:p>
            <a:pPr>
              <a:buNone/>
            </a:pPr>
            <a:r>
              <a:rPr lang="en-US" sz="4000" b="1" i="1" dirty="0" smtClean="0">
                <a:solidFill>
                  <a:srgbClr val="FF0000"/>
                </a:solidFill>
                <a:latin typeface="Comic Sans MS" pitchFamily="66" charset="0"/>
              </a:rPr>
              <a:t>Do</a:t>
            </a:r>
            <a:r>
              <a:rPr lang="en-US" sz="4000" b="1" i="1" dirty="0" smtClean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4000" b="1" i="1" dirty="0" smtClean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Bob and Tim </a:t>
            </a:r>
            <a:r>
              <a:rPr lang="en-US" sz="4000" b="1" i="1" dirty="0" smtClean="0">
                <a:solidFill>
                  <a:srgbClr val="00B0F0"/>
                </a:solidFill>
                <a:latin typeface="Comic Sans MS" pitchFamily="66" charset="0"/>
              </a:rPr>
              <a:t>or</a:t>
            </a:r>
            <a:r>
              <a:rPr lang="en-US" sz="4000" b="1" i="1" dirty="0" smtClean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4000" b="1" i="1" dirty="0" smtClean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Tom and Tim </a:t>
            </a:r>
            <a:r>
              <a:rPr lang="en-US" sz="4000" b="1" i="1" dirty="0" smtClean="0">
                <a:solidFill>
                  <a:schemeClr val="tx1"/>
                </a:solidFill>
                <a:latin typeface="Comic Sans MS" pitchFamily="66" charset="0"/>
              </a:rPr>
              <a:t>go to school together? </a:t>
            </a:r>
            <a:r>
              <a:rPr lang="en-US" sz="4000" b="1" u="sng" dirty="0" smtClean="0">
                <a:solidFill>
                  <a:schemeClr val="tx1"/>
                </a:solidFill>
                <a:latin typeface="Comic Sans MS" pitchFamily="66" charset="0"/>
              </a:rPr>
              <a:t>(Bob and Tim)</a:t>
            </a:r>
          </a:p>
          <a:p>
            <a:pPr>
              <a:buNone/>
            </a:pPr>
            <a:r>
              <a:rPr lang="ru-RU" sz="4000" b="1" dirty="0" smtClean="0">
                <a:solidFill>
                  <a:srgbClr val="7030A0"/>
                </a:solidFill>
                <a:latin typeface="Arial Narrow" pitchFamily="34" charset="0"/>
              </a:rPr>
              <a:t>К обстоятельству места:</a:t>
            </a:r>
          </a:p>
          <a:p>
            <a:pPr>
              <a:buNone/>
            </a:pPr>
            <a:r>
              <a:rPr lang="en-US" sz="4000" b="1" i="1" dirty="0" smtClean="0">
                <a:solidFill>
                  <a:srgbClr val="FF0000"/>
                </a:solidFill>
                <a:latin typeface="Comic Sans MS" pitchFamily="66" charset="0"/>
              </a:rPr>
              <a:t>Do</a:t>
            </a:r>
            <a:r>
              <a:rPr lang="en-US" sz="4000" b="1" i="1" dirty="0" smtClean="0">
                <a:solidFill>
                  <a:schemeClr val="tx1"/>
                </a:solidFill>
                <a:latin typeface="Comic Sans MS" pitchFamily="66" charset="0"/>
              </a:rPr>
              <a:t> Bob and Tim go </a:t>
            </a:r>
            <a:r>
              <a:rPr lang="en-US" sz="4000" b="1" i="1" dirty="0" smtClean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to school </a:t>
            </a:r>
            <a:r>
              <a:rPr lang="en-US" sz="4000" b="1" i="1" dirty="0" smtClean="0">
                <a:solidFill>
                  <a:srgbClr val="00B0F0"/>
                </a:solidFill>
                <a:latin typeface="Comic Sans MS" pitchFamily="66" charset="0"/>
              </a:rPr>
              <a:t>or </a:t>
            </a:r>
            <a:r>
              <a:rPr lang="en-US" sz="4000" b="1" i="1" dirty="0" smtClean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to the park </a:t>
            </a:r>
            <a:r>
              <a:rPr lang="en-US" sz="4000" b="1" i="1" dirty="0" smtClean="0">
                <a:solidFill>
                  <a:schemeClr val="tx1"/>
                </a:solidFill>
                <a:latin typeface="Comic Sans MS" pitchFamily="66" charset="0"/>
              </a:rPr>
              <a:t>together? </a:t>
            </a:r>
            <a:r>
              <a:rPr lang="en-US" sz="4000" b="1" u="sng" dirty="0" smtClean="0">
                <a:solidFill>
                  <a:schemeClr val="tx1"/>
                </a:solidFill>
                <a:latin typeface="Comic Sans MS" pitchFamily="66" charset="0"/>
              </a:rPr>
              <a:t>(to school)</a:t>
            </a:r>
            <a:endParaRPr lang="ru-RU" sz="4000" b="1" u="sng" dirty="0">
              <a:solidFill>
                <a:schemeClr val="tx1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214290"/>
            <a:ext cx="8686800" cy="664371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b="1" i="1" dirty="0" smtClean="0">
                <a:solidFill>
                  <a:srgbClr val="108A24"/>
                </a:solidFill>
                <a:latin typeface="+mj-lt"/>
              </a:rPr>
              <a:t>(</a:t>
            </a:r>
            <a:r>
              <a:rPr lang="ru-RU" b="1" i="1" dirty="0" smtClean="0">
                <a:solidFill>
                  <a:srgbClr val="108A24"/>
                </a:solidFill>
                <a:latin typeface="+mj-lt"/>
              </a:rPr>
              <a:t>вопрос к подлежащему).</a:t>
            </a:r>
          </a:p>
          <a:p>
            <a:pPr>
              <a:buNone/>
            </a:pPr>
            <a:r>
              <a:rPr lang="en-US" b="1" dirty="0" smtClean="0">
                <a:solidFill>
                  <a:schemeClr val="tx1"/>
                </a:solidFill>
                <a:latin typeface="+mj-lt"/>
              </a:rPr>
              <a:t>1/ </a:t>
            </a:r>
            <a:r>
              <a:rPr lang="en-US" sz="4000" b="1" dirty="0" smtClean="0">
                <a:solidFill>
                  <a:srgbClr val="2121E3"/>
                </a:solidFill>
                <a:latin typeface="+mj-lt"/>
              </a:rPr>
              <a:t>My brother skis in the forest on Sundays.</a:t>
            </a:r>
          </a:p>
          <a:p>
            <a:pPr>
              <a:buNone/>
            </a:pPr>
            <a:r>
              <a:rPr lang="en-US" sz="4000" b="1" i="1" dirty="0" smtClean="0">
                <a:solidFill>
                  <a:srgbClr val="FF0000"/>
                </a:solidFill>
                <a:latin typeface="Comic Sans MS" pitchFamily="66" charset="0"/>
              </a:rPr>
              <a:t>Who skis</a:t>
            </a:r>
            <a:r>
              <a:rPr lang="en-US" sz="4000" b="1" i="1" dirty="0" smtClean="0">
                <a:solidFill>
                  <a:schemeClr val="tx1"/>
                </a:solidFill>
                <a:latin typeface="Comic Sans MS" pitchFamily="66" charset="0"/>
              </a:rPr>
              <a:t> in the forest on Sundays? </a:t>
            </a:r>
          </a:p>
          <a:p>
            <a:pPr>
              <a:buNone/>
            </a:pPr>
            <a:r>
              <a:rPr lang="en-US" sz="4000" b="1" i="1" dirty="0" smtClean="0">
                <a:solidFill>
                  <a:schemeClr val="tx1"/>
                </a:solidFill>
                <a:latin typeface="Comic Sans MS" pitchFamily="66" charset="0"/>
              </a:rPr>
              <a:t>(</a:t>
            </a:r>
            <a:r>
              <a:rPr lang="en-US" sz="4000" b="1" u="sng" dirty="0" smtClean="0">
                <a:solidFill>
                  <a:schemeClr val="tx1"/>
                </a:solidFill>
                <a:latin typeface="Comic Sans MS" pitchFamily="66" charset="0"/>
              </a:rPr>
              <a:t>My brother</a:t>
            </a:r>
            <a:r>
              <a:rPr lang="en-US" sz="4000" b="1" i="1" dirty="0" smtClean="0">
                <a:solidFill>
                  <a:schemeClr val="tx1"/>
                </a:solidFill>
                <a:latin typeface="Comic Sans MS" pitchFamily="66" charset="0"/>
              </a:rPr>
              <a:t>)</a:t>
            </a:r>
          </a:p>
          <a:p>
            <a:pPr>
              <a:buNone/>
            </a:pPr>
            <a:r>
              <a:rPr lang="en-US" sz="4000" b="1" dirty="0" smtClean="0">
                <a:solidFill>
                  <a:schemeClr val="tx1"/>
                </a:solidFill>
                <a:latin typeface="+mj-lt"/>
              </a:rPr>
              <a:t>2/ </a:t>
            </a:r>
            <a:r>
              <a:rPr lang="en-US" sz="4000" b="1" dirty="0" smtClean="0">
                <a:solidFill>
                  <a:srgbClr val="2121E3"/>
                </a:solidFill>
                <a:latin typeface="+mj-lt"/>
              </a:rPr>
              <a:t>Those men are laughing at my article.</a:t>
            </a:r>
          </a:p>
          <a:p>
            <a:pPr>
              <a:buNone/>
            </a:pPr>
            <a:r>
              <a:rPr lang="en-US" sz="4000" b="1" i="1" dirty="0" smtClean="0">
                <a:solidFill>
                  <a:srgbClr val="FF0000"/>
                </a:solidFill>
                <a:latin typeface="Comic Sans MS" pitchFamily="66" charset="0"/>
              </a:rPr>
              <a:t>Who is </a:t>
            </a:r>
            <a:r>
              <a:rPr lang="en-US" sz="4000" b="1" i="1" dirty="0" smtClean="0">
                <a:solidFill>
                  <a:schemeClr val="tx1"/>
                </a:solidFill>
                <a:latin typeface="Comic Sans MS" pitchFamily="66" charset="0"/>
              </a:rPr>
              <a:t>laughing at my article? </a:t>
            </a:r>
          </a:p>
          <a:p>
            <a:pPr>
              <a:buNone/>
            </a:pPr>
            <a:r>
              <a:rPr lang="en-US" sz="4000" b="1" i="1" dirty="0" smtClean="0">
                <a:solidFill>
                  <a:schemeClr val="tx1"/>
                </a:solidFill>
                <a:latin typeface="Comic Sans MS" pitchFamily="66" charset="0"/>
              </a:rPr>
              <a:t>(</a:t>
            </a:r>
            <a:r>
              <a:rPr lang="en-US" sz="4000" b="1" u="sng" dirty="0" smtClean="0">
                <a:solidFill>
                  <a:schemeClr val="tx1"/>
                </a:solidFill>
                <a:latin typeface="Comic Sans MS" pitchFamily="66" charset="0"/>
              </a:rPr>
              <a:t>Those men</a:t>
            </a:r>
            <a:r>
              <a:rPr lang="en-US" sz="4000" b="1" i="1" dirty="0" smtClean="0">
                <a:solidFill>
                  <a:schemeClr val="tx1"/>
                </a:solidFill>
                <a:latin typeface="Comic Sans MS" pitchFamily="66" charset="0"/>
              </a:rPr>
              <a:t>)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9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39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285728"/>
            <a:ext cx="8686800" cy="6572272"/>
          </a:xfrm>
        </p:spPr>
        <p:txBody>
          <a:bodyPr/>
          <a:lstStyle/>
          <a:p>
            <a:r>
              <a:rPr lang="ru-RU" sz="3600" b="1" i="1" dirty="0" smtClean="0">
                <a:solidFill>
                  <a:srgbClr val="108A24"/>
                </a:solidFill>
                <a:latin typeface="+mj-lt"/>
              </a:rPr>
              <a:t>(разделительный вопрос, вопрос «с хвостиком»)</a:t>
            </a:r>
          </a:p>
          <a:p>
            <a:pPr>
              <a:buNone/>
            </a:pPr>
            <a:r>
              <a:rPr lang="ru-RU" sz="4000" b="1" dirty="0" smtClean="0">
                <a:solidFill>
                  <a:schemeClr val="tx1"/>
                </a:solidFill>
                <a:latin typeface="+mj-lt"/>
              </a:rPr>
              <a:t>1</a:t>
            </a:r>
            <a:r>
              <a:rPr lang="en-US" sz="4000" b="1" dirty="0" smtClean="0">
                <a:solidFill>
                  <a:schemeClr val="tx1"/>
                </a:solidFill>
                <a:latin typeface="+mj-lt"/>
              </a:rPr>
              <a:t>/ </a:t>
            </a:r>
            <a:r>
              <a:rPr lang="en-US" sz="4000" b="1" dirty="0" smtClean="0">
                <a:solidFill>
                  <a:srgbClr val="2121E3"/>
                </a:solidFill>
                <a:latin typeface="+mj-lt"/>
              </a:rPr>
              <a:t>She can skate well.</a:t>
            </a:r>
          </a:p>
          <a:p>
            <a:pPr>
              <a:buNone/>
            </a:pPr>
            <a:r>
              <a:rPr lang="en-US" sz="4000" b="1" i="1" dirty="0" smtClean="0">
                <a:solidFill>
                  <a:schemeClr val="tx1"/>
                </a:solidFill>
                <a:latin typeface="Comic Sans MS" pitchFamily="66" charset="0"/>
              </a:rPr>
              <a:t>She can’t skate well, </a:t>
            </a:r>
            <a:r>
              <a:rPr lang="en-US" sz="4000" b="1" i="1" dirty="0" smtClean="0">
                <a:solidFill>
                  <a:srgbClr val="FF0000"/>
                </a:solidFill>
                <a:latin typeface="Comic Sans MS" pitchFamily="66" charset="0"/>
              </a:rPr>
              <a:t>can he</a:t>
            </a:r>
            <a:r>
              <a:rPr lang="en-US" sz="4000" b="1" i="1" dirty="0" smtClean="0">
                <a:solidFill>
                  <a:schemeClr val="tx1"/>
                </a:solidFill>
                <a:latin typeface="Comic Sans MS" pitchFamily="66" charset="0"/>
              </a:rPr>
              <a:t>? </a:t>
            </a:r>
            <a:r>
              <a:rPr lang="en-US" sz="4000" b="1" dirty="0" smtClean="0">
                <a:solidFill>
                  <a:schemeClr val="tx1"/>
                </a:solidFill>
                <a:latin typeface="Comic Sans MS" pitchFamily="66" charset="0"/>
              </a:rPr>
              <a:t>(</a:t>
            </a:r>
            <a:r>
              <a:rPr lang="en-US" sz="4000" b="1" u="sng" dirty="0" smtClean="0">
                <a:solidFill>
                  <a:schemeClr val="tx1"/>
                </a:solidFill>
                <a:latin typeface="Comic Sans MS" pitchFamily="66" charset="0"/>
              </a:rPr>
              <a:t>No, she can’t)</a:t>
            </a:r>
          </a:p>
          <a:p>
            <a:pPr>
              <a:buNone/>
            </a:pPr>
            <a:r>
              <a:rPr lang="en-US" sz="4000" b="1" dirty="0" smtClean="0">
                <a:solidFill>
                  <a:schemeClr val="tx1"/>
                </a:solidFill>
                <a:latin typeface="+mj-lt"/>
              </a:rPr>
              <a:t>2/ </a:t>
            </a:r>
            <a:r>
              <a:rPr lang="en-US" sz="4000" b="1" dirty="0" smtClean="0">
                <a:solidFill>
                  <a:srgbClr val="2121E3"/>
                </a:solidFill>
                <a:latin typeface="+mj-lt"/>
              </a:rPr>
              <a:t>My father ride a bike in summer.</a:t>
            </a:r>
          </a:p>
          <a:p>
            <a:pPr>
              <a:buNone/>
            </a:pPr>
            <a:r>
              <a:rPr lang="en-US" sz="4000" b="1" i="1" dirty="0" smtClean="0">
                <a:solidFill>
                  <a:schemeClr val="tx1"/>
                </a:solidFill>
                <a:latin typeface="Comic Sans MS" pitchFamily="66" charset="0"/>
              </a:rPr>
              <a:t>My father ride a bike in summer, </a:t>
            </a:r>
            <a:r>
              <a:rPr lang="en-US" sz="4000" b="1" i="1" dirty="0" smtClean="0">
                <a:solidFill>
                  <a:srgbClr val="FF0000"/>
                </a:solidFill>
                <a:latin typeface="Comic Sans MS" pitchFamily="66" charset="0"/>
              </a:rPr>
              <a:t>doesn’t he</a:t>
            </a:r>
            <a:r>
              <a:rPr lang="en-US" sz="4000" b="1" i="1" dirty="0" smtClean="0">
                <a:solidFill>
                  <a:schemeClr val="tx1"/>
                </a:solidFill>
                <a:latin typeface="Comic Sans MS" pitchFamily="66" charset="0"/>
              </a:rPr>
              <a:t>?   </a:t>
            </a:r>
            <a:r>
              <a:rPr lang="en-US" sz="4000" b="1" u="sng" dirty="0" smtClean="0">
                <a:solidFill>
                  <a:schemeClr val="tx1"/>
                </a:solidFill>
                <a:latin typeface="Comic Sans MS" pitchFamily="66" charset="0"/>
              </a:rPr>
              <a:t>(Yes, he does)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108A24"/>
                </a:solidFill>
              </a:rPr>
              <a:t>Задай вопросы к предложениям:</a:t>
            </a:r>
            <a:endParaRPr lang="ru-RU" dirty="0">
              <a:solidFill>
                <a:srgbClr val="108A24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He has never been to Africa.</a:t>
            </a:r>
          </a:p>
          <a:p>
            <a:r>
              <a:rPr lang="en-US" dirty="0" smtClean="0"/>
              <a:t>Our town is rich in green parks and beautiful gardens.</a:t>
            </a:r>
          </a:p>
          <a:p>
            <a:r>
              <a:rPr lang="en-US" dirty="0" smtClean="0"/>
              <a:t>Agatha Christie is famous for her detective stories.</a:t>
            </a:r>
          </a:p>
          <a:p>
            <a:r>
              <a:rPr lang="en-US" dirty="0" smtClean="0"/>
              <a:t>Last winter we went to London for Christmas.</a:t>
            </a:r>
          </a:p>
          <a:p>
            <a:r>
              <a:rPr lang="en-US" dirty="0" smtClean="0"/>
              <a:t>Alex is going to have a party next Friday.</a:t>
            </a:r>
          </a:p>
          <a:p>
            <a:r>
              <a:rPr lang="en-US" dirty="0" smtClean="0"/>
              <a:t>Kate </a:t>
            </a:r>
            <a:r>
              <a:rPr lang="en-US" smtClean="0"/>
              <a:t>likes adventure stories</a:t>
            </a:r>
            <a:r>
              <a:rPr lang="en-US" dirty="0" smtClean="0"/>
              <a:t>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Другая 5">
      <a:dk1>
        <a:sysClr val="windowText" lastClr="000000"/>
      </a:dk1>
      <a:lt1>
        <a:srgbClr val="299EB5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289</TotalTime>
  <Words>1195</Words>
  <Application>Microsoft Office PowerPoint</Application>
  <PresentationFormat>Экран (4:3)</PresentationFormat>
  <Paragraphs>185</Paragraphs>
  <Slides>27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38" baseType="lpstr">
      <vt:lpstr>Arial</vt:lpstr>
      <vt:lpstr>Arial Black</vt:lpstr>
      <vt:lpstr>Arial Narrow</vt:lpstr>
      <vt:lpstr>Calibri</vt:lpstr>
      <vt:lpstr>Comic Sans MS</vt:lpstr>
      <vt:lpstr>Franklin Gothic Book</vt:lpstr>
      <vt:lpstr>Franklin Gothic Medium</vt:lpstr>
      <vt:lpstr>Times New Roman</vt:lpstr>
      <vt:lpstr>Wingdings</vt:lpstr>
      <vt:lpstr>Wingdings 2</vt:lpstr>
      <vt:lpstr>Трек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ВОПРОСИТЕЛЬНЫЕ СЛОВА:</vt:lpstr>
      <vt:lpstr>Презентация PowerPoint</vt:lpstr>
      <vt:lpstr>Альтернативный вопрос.</vt:lpstr>
      <vt:lpstr>Презентация PowerPoint</vt:lpstr>
      <vt:lpstr>Разделительный вопрос  (вопрос  «с хвостиком»).</vt:lpstr>
      <vt:lpstr>Презентация PowerPoint</vt:lpstr>
      <vt:lpstr>Вопрос   к   подлежащему</vt:lpstr>
      <vt:lpstr>Презентация PowerPoint</vt:lpstr>
      <vt:lpstr>Презентация PowerPoint</vt:lpstr>
      <vt:lpstr>Проверь себя  (check yourself)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Задай вопросы к предложениям:</vt:lpstr>
    </vt:vector>
  </TitlesOfParts>
  <Company>Ер@sтоВы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yay</dc:creator>
  <cp:lastModifiedBy>Дмитрий VDS</cp:lastModifiedBy>
  <cp:revision>42</cp:revision>
  <dcterms:created xsi:type="dcterms:W3CDTF">2012-02-28T14:14:39Z</dcterms:created>
  <dcterms:modified xsi:type="dcterms:W3CDTF">2014-12-30T19:52:56Z</dcterms:modified>
</cp:coreProperties>
</file>