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572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ja.biz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ja.biz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95237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Урок 18</a:t>
            </a:r>
            <a:r>
              <a:rPr lang="ru-RU" sz="6000" b="1" dirty="0" smtClean="0">
                <a:solidFill>
                  <a:srgbClr val="C00000"/>
                </a:solidFill>
              </a:rPr>
              <a:t/>
            </a:r>
            <a:br>
              <a:rPr lang="ru-RU" sz="6000" b="1" dirty="0" smtClean="0">
                <a:solidFill>
                  <a:srgbClr val="C00000"/>
                </a:solidFill>
              </a:rPr>
            </a:br>
            <a:r>
              <a:rPr lang="ru-RU" sz="6000" b="1" dirty="0" smtClean="0">
                <a:solidFill>
                  <a:srgbClr val="C00000"/>
                </a:solidFill>
              </a:rPr>
              <a:t>ГЛАЗ.</a:t>
            </a:r>
            <a:br>
              <a:rPr lang="ru-RU" sz="6000" b="1" dirty="0" smtClean="0">
                <a:solidFill>
                  <a:srgbClr val="C00000"/>
                </a:solidFill>
              </a:rPr>
            </a:br>
            <a:r>
              <a:rPr lang="ru-RU" sz="6000" b="1" dirty="0" smtClean="0">
                <a:solidFill>
                  <a:srgbClr val="C00000"/>
                </a:solidFill>
              </a:rPr>
              <a:t>ЗРЕНИЕ</a:t>
            </a:r>
            <a:br>
              <a:rPr lang="ru-RU" sz="6000" b="1" dirty="0" smtClean="0">
                <a:solidFill>
                  <a:srgbClr val="C00000"/>
                </a:solidFill>
              </a:rPr>
            </a:br>
            <a:r>
              <a:rPr lang="ru-RU" sz="6000" b="1" dirty="0" smtClean="0">
                <a:solidFill>
                  <a:srgbClr val="C00000"/>
                </a:solidFill>
              </a:rPr>
              <a:t>Окно в мир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24944"/>
            <a:ext cx="9144000" cy="39330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77583" y="6488668"/>
            <a:ext cx="2366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http://prezentacija.biz/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6120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29" y="33363"/>
            <a:ext cx="9144000" cy="936104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Каким образом наши глаза видят в ярко освещенной и в темной комнате?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301402"/>
            <a:ext cx="3672408" cy="96470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Через него проникают лучи света.</a:t>
            </a:r>
            <a:endParaRPr lang="ru-RU" sz="28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195736" y="2420888"/>
            <a:ext cx="6802102" cy="13681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800" dirty="0" smtClean="0"/>
              <a:t>Мышцы радужки расширяются или сужают зрачок в зависимости от того, темно или светло вокруг.</a:t>
            </a:r>
            <a:endParaRPr lang="ru-RU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90178" y="1484784"/>
            <a:ext cx="1404153" cy="5979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dirty="0" smtClean="0"/>
              <a:t>Зрачок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90178" y="2420888"/>
            <a:ext cx="1656184" cy="5979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dirty="0" smtClean="0"/>
              <a:t>Радужка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96894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Каждый предмет отражает свет, падающий на его поверхность.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0178" y="4602000"/>
            <a:ext cx="860230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Этот отраженный свет попадает в зрачок и рисует на задней части глаза - </a:t>
            </a:r>
            <a:r>
              <a:rPr lang="ru-RU" sz="2400" b="1" dirty="0" smtClean="0"/>
              <a:t>сетчатке</a:t>
            </a:r>
            <a:r>
              <a:rPr lang="ru-RU" sz="2400" dirty="0" smtClean="0"/>
              <a:t> - картинку (фотоаппарат).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90178" y="5610652"/>
            <a:ext cx="860230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Этот «снимок» по </a:t>
            </a:r>
            <a:r>
              <a:rPr lang="ru-RU" sz="2400" b="1" dirty="0" smtClean="0"/>
              <a:t>зрительному нерву </a:t>
            </a:r>
            <a:r>
              <a:rPr lang="ru-RU" sz="2400" dirty="0" smtClean="0"/>
              <a:t>передается в головной мозг - и ты видишь.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74639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  <p:bldP spid="7" grpId="0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335870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003" y="114479"/>
            <a:ext cx="9057997" cy="6741368"/>
          </a:xfrm>
        </p:spPr>
      </p:pic>
    </p:spTree>
    <p:extLst>
      <p:ext uri="{BB962C8B-B14F-4D97-AF65-F5344CB8AC3E}">
        <p14:creationId xmlns:p14="http://schemas.microsoft.com/office/powerpoint/2010/main" xmlns="" val="2952501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84" y="0"/>
            <a:ext cx="9133616" cy="6858000"/>
          </a:xfrm>
        </p:spPr>
      </p:pic>
    </p:spTree>
    <p:extLst>
      <p:ext uri="{BB962C8B-B14F-4D97-AF65-F5344CB8AC3E}">
        <p14:creationId xmlns:p14="http://schemas.microsoft.com/office/powerpoint/2010/main" xmlns="" val="1075227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/>
          <a:lstStyle/>
          <a:p>
            <a:r>
              <a:rPr lang="ru-RU" dirty="0" smtClean="0"/>
              <a:t>Зрение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48965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Свет проникает через роговицу (выпуклую и прозрачную оболочку глаза) и попадает в зрачок.</a:t>
            </a:r>
          </a:p>
          <a:p>
            <a:pPr marL="0" indent="0">
              <a:buNone/>
            </a:pPr>
            <a:r>
              <a:rPr lang="ru-RU" dirty="0" smtClean="0"/>
              <a:t>Лучи света проходят через хрусталик, прозрачную природную линзу, которая фокусирует изображение и проектирует его на сетчатку - заднюю оболочку глаза.</a:t>
            </a:r>
          </a:p>
          <a:p>
            <a:pPr marL="0" indent="0">
              <a:buNone/>
            </a:pPr>
            <a:r>
              <a:rPr lang="ru-RU" dirty="0" smtClean="0"/>
              <a:t>Сетчатка содержит клетки-рецепторы, которые преобразуют зрительные образы в электрические сигналы. Эти сигналы идут в головной мозг.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5936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76672"/>
            <a:ext cx="8852748" cy="6264696"/>
          </a:xfrm>
        </p:spPr>
      </p:pic>
    </p:spTree>
    <p:extLst>
      <p:ext uri="{BB962C8B-B14F-4D97-AF65-F5344CB8AC3E}">
        <p14:creationId xmlns:p14="http://schemas.microsoft.com/office/powerpoint/2010/main" xmlns="" val="37961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/>
          <a:lstStyle/>
          <a:p>
            <a:r>
              <a:rPr lang="ru-RU" dirty="0" smtClean="0"/>
              <a:t>Зрение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48965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Свет проникает через роговицу (выпуклую и прозрачную оболочку глаза) и попадает в зрачок.</a:t>
            </a:r>
          </a:p>
          <a:p>
            <a:pPr marL="0" indent="0">
              <a:buNone/>
            </a:pPr>
            <a:r>
              <a:rPr lang="ru-RU" dirty="0" smtClean="0"/>
              <a:t>Лучи света проходят через хрусталик, прозрачную природную линзу, которая фокусирует изображение и проектирует его на сетчатку - заднюю оболочку глаза.</a:t>
            </a:r>
          </a:p>
          <a:p>
            <a:pPr marL="0" indent="0">
              <a:buNone/>
            </a:pPr>
            <a:r>
              <a:rPr lang="ru-RU" dirty="0" smtClean="0"/>
              <a:t>Сетчатка содержит клетки-рецепторы, которые преобразуют зрительные образы в электрические сигналы. Эти сигналы идут в головной мозг.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6021288"/>
            <a:ext cx="792088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Все это происходит за доли секунды!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887665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92088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Рецепторы сетчатки:</a:t>
            </a:r>
            <a:br>
              <a:rPr lang="ru-RU" dirty="0" smtClean="0"/>
            </a:br>
            <a:r>
              <a:rPr lang="ru-RU" b="1" dirty="0" smtClean="0"/>
              <a:t>палочки </a:t>
            </a:r>
            <a:r>
              <a:rPr lang="ru-RU" b="1" dirty="0"/>
              <a:t>и колбочки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124744"/>
            <a:ext cx="8136904" cy="5346594"/>
          </a:xfrm>
        </p:spPr>
      </p:pic>
      <p:sp>
        <p:nvSpPr>
          <p:cNvPr id="5" name="TextBox 4"/>
          <p:cNvSpPr txBox="1"/>
          <p:nvPr/>
        </p:nvSpPr>
        <p:spPr>
          <a:xfrm>
            <a:off x="251520" y="1772816"/>
            <a:ext cx="86764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Палочки</a:t>
            </a:r>
            <a:r>
              <a:rPr lang="ru-RU" sz="3200" dirty="0" smtClean="0"/>
              <a:t> чувствительны к свету, воспринимают даже самые слабые лучи. Они отвечают за наше зрение в сумерках и ночью, при свете луны и звезд. Но при плохом освещении они не различают цвета.</a:t>
            </a:r>
          </a:p>
          <a:p>
            <a:r>
              <a:rPr lang="ru-RU" sz="3200" b="1" dirty="0" smtClean="0"/>
              <a:t>Колбочки </a:t>
            </a:r>
            <a:r>
              <a:rPr lang="ru-RU" sz="3200" dirty="0" smtClean="0"/>
              <a:t>лучше, чем палочки, воспринимают быстрые движения.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78752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0" y="4014"/>
            <a:ext cx="9140730" cy="6855548"/>
          </a:xfrm>
        </p:spPr>
      </p:pic>
    </p:spTree>
    <p:extLst>
      <p:ext uri="{BB962C8B-B14F-4D97-AF65-F5344CB8AC3E}">
        <p14:creationId xmlns:p14="http://schemas.microsoft.com/office/powerpoint/2010/main" xmlns="" val="3010595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274638"/>
            <a:ext cx="2592288" cy="1138138"/>
          </a:xfrm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Зрачки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781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В темноте </a:t>
            </a:r>
            <a:r>
              <a:rPr lang="ru-RU" dirty="0" smtClean="0"/>
              <a:t>зрачки становятся широкими, чтобы улавливать весь отраженный от предметов свет.</a:t>
            </a:r>
          </a:p>
          <a:p>
            <a:pPr marL="0" indent="0">
              <a:buNone/>
            </a:pPr>
            <a:r>
              <a:rPr lang="ru-RU" b="1" dirty="0" smtClean="0"/>
              <a:t>На свету </a:t>
            </a:r>
            <a:r>
              <a:rPr lang="ru-RU" dirty="0" smtClean="0"/>
              <a:t>они сужаются, ограничивая количество проходящего света и защищая глаза от перегрузки зрительного нерва.</a:t>
            </a:r>
          </a:p>
          <a:p>
            <a:pPr marL="0" indent="0">
              <a:buNone/>
            </a:pPr>
            <a:r>
              <a:rPr lang="ru-RU" b="1" dirty="0" smtClean="0"/>
              <a:t>Мозг</a:t>
            </a:r>
            <a:r>
              <a:rPr lang="ru-RU" dirty="0" smtClean="0"/>
              <a:t> контролирует кривизну хрусталика, «наводя резкость» изображение. Поэтому мы можем отчетливо видеть предметы на близком, и далеком расстоянии. Мозг обеспечивает работу обоих глаз.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2809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Обман зрения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Мы определяем и узнаем предметы по: </a:t>
            </a:r>
            <a:r>
              <a:rPr lang="ru-RU" b="1" dirty="0" smtClean="0"/>
              <a:t>форме, размеру, яркости и цвету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Если света мало или предмет находится там, где плохо видно, наш </a:t>
            </a:r>
            <a:r>
              <a:rPr lang="ru-RU" b="1" dirty="0" smtClean="0"/>
              <a:t>мозг автоматически заполняет пробелы</a:t>
            </a:r>
            <a:r>
              <a:rPr lang="ru-RU" dirty="0" smtClean="0"/>
              <a:t> и пытается сопоставить увиденное с тем, что уже знакомо. Иногда это проводит к обману зрения Иллюзионисты используют это в своих фокусах.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95736" y="5805264"/>
            <a:ext cx="4824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ПОПРОБУЕМ!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1307268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260648"/>
            <a:ext cx="6804248" cy="6441356"/>
          </a:xfrm>
        </p:spPr>
      </p:pic>
    </p:spTree>
    <p:extLst>
      <p:ext uri="{BB962C8B-B14F-4D97-AF65-F5344CB8AC3E}">
        <p14:creationId xmlns:p14="http://schemas.microsoft.com/office/powerpoint/2010/main" xmlns="" val="3057273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116632"/>
            <a:ext cx="6552728" cy="7539838"/>
          </a:xfrm>
        </p:spPr>
      </p:pic>
    </p:spTree>
    <p:extLst>
      <p:ext uri="{BB962C8B-B14F-4D97-AF65-F5344CB8AC3E}">
        <p14:creationId xmlns:p14="http://schemas.microsoft.com/office/powerpoint/2010/main" xmlns="" val="481134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04664"/>
            <a:ext cx="8090099" cy="6048672"/>
          </a:xfrm>
        </p:spPr>
      </p:pic>
    </p:spTree>
    <p:extLst>
      <p:ext uri="{BB962C8B-B14F-4D97-AF65-F5344CB8AC3E}">
        <p14:creationId xmlns:p14="http://schemas.microsoft.com/office/powerpoint/2010/main" xmlns="" val="340169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60648"/>
            <a:ext cx="7848872" cy="60240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16631"/>
            <a:ext cx="8568952" cy="6395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6631"/>
            <a:ext cx="8712968" cy="64802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321" y="119748"/>
            <a:ext cx="8682167" cy="650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3144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5" y="404664"/>
            <a:ext cx="8471529" cy="5688632"/>
          </a:xfrm>
        </p:spPr>
      </p:pic>
    </p:spTree>
    <p:extLst>
      <p:ext uri="{BB962C8B-B14F-4D97-AF65-F5344CB8AC3E}">
        <p14:creationId xmlns:p14="http://schemas.microsoft.com/office/powerpoint/2010/main" xmlns="" val="3306008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60648"/>
            <a:ext cx="3888432" cy="63367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836712"/>
            <a:ext cx="499822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916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Жидкие части глаза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Чтобы правильно работать глаз должен сохранять свою форму и размер. Для этого содержатся  </a:t>
            </a:r>
            <a:r>
              <a:rPr lang="ru-RU" b="1" dirty="0" smtClean="0"/>
              <a:t>две различные жидкости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Водянистая влага </a:t>
            </a:r>
            <a:r>
              <a:rPr lang="ru-RU" dirty="0" smtClean="0"/>
              <a:t>- заполняет пространство между роговицей и хрусталиком. Благодаря ей передняя часть глаза всегда плотная. Она обеспечивает питательными веществами те элементы глаза, где нет сосудов (роговицу, хрусталик).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50690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Жидкие части глаза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Чтобы правильно работать глаз должен сохранять свою форму и размер. Для этого содержатся  </a:t>
            </a:r>
            <a:r>
              <a:rPr lang="ru-RU" b="1" dirty="0" smtClean="0"/>
              <a:t>две различные жидкости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Стекловидное тело </a:t>
            </a:r>
            <a:r>
              <a:rPr lang="ru-RU" dirty="0" smtClean="0"/>
              <a:t>- прозрачная жидкость-гель, заполняющая пространство между хрусталиком и сетчаткой. Она придает глазу форму, обеспечивает его </a:t>
            </a:r>
            <a:r>
              <a:rPr lang="ru-RU" dirty="0" err="1" smtClean="0"/>
              <a:t>несживаемостью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8095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507342"/>
          </a:xfrm>
        </p:spPr>
      </p:pic>
    </p:spTree>
    <p:extLst>
      <p:ext uri="{BB962C8B-B14F-4D97-AF65-F5344CB8AC3E}">
        <p14:creationId xmlns:p14="http://schemas.microsoft.com/office/powerpoint/2010/main" xmlns="" val="3664035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357298"/>
            <a:ext cx="5114964" cy="5214974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 anchorCtr="1">
            <a:normAutofit fontScale="92500"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Подготовиться к краткому выступлению на тему: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1) Как правильно освещать рабочее место?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2) Что такое близорукость?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3) Что такое дальнозоркость?</a:t>
            </a:r>
          </a:p>
        </p:txBody>
      </p:sp>
      <p:pic>
        <p:nvPicPr>
          <p:cNvPr id="5" name="Рисунок 4" descr="1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5860"/>
            <a:ext cx="3857620" cy="5286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777583" y="6488668"/>
            <a:ext cx="2366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http://prezentacija.biz/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25849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d174d29a78fecbb423e1750b43bf2368c27b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515</Words>
  <Application>Microsoft Office PowerPoint</Application>
  <PresentationFormat>Экран (4:3)</PresentationFormat>
  <Paragraphs>42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Урок 18 ГЛАЗ. ЗРЕНИЕ Окно в мир</vt:lpstr>
      <vt:lpstr>Каким образом наши глаза видят в ярко освещенной и в темной комнате?</vt:lpstr>
      <vt:lpstr>Слайд 3</vt:lpstr>
      <vt:lpstr>Слайд 4</vt:lpstr>
      <vt:lpstr>Слайд 5</vt:lpstr>
      <vt:lpstr>Зрение</vt:lpstr>
      <vt:lpstr>Слайд 7</vt:lpstr>
      <vt:lpstr>Зрение</vt:lpstr>
      <vt:lpstr>Рецепторы сетчатки: палочки и колбочки </vt:lpstr>
      <vt:lpstr>Слайд 10</vt:lpstr>
      <vt:lpstr>Зрачки</vt:lpstr>
      <vt:lpstr>Обман зрения</vt:lpstr>
      <vt:lpstr>Слайд 13</vt:lpstr>
      <vt:lpstr>Слайд 14</vt:lpstr>
      <vt:lpstr>Слайд 15</vt:lpstr>
      <vt:lpstr>Слайд 16</vt:lpstr>
      <vt:lpstr>Слайд 17</vt:lpstr>
      <vt:lpstr>Слайд 18</vt:lpstr>
      <vt:lpstr>Жидкие части глаза</vt:lpstr>
      <vt:lpstr>Жидкие части глаза</vt:lpstr>
      <vt:lpstr>Слайд 21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18 ГЛАЗ. ЗРЕНИЕ Окно в мир</dc:title>
  <dc:creator>Samsung</dc:creator>
  <cp:lastModifiedBy>nebom zav</cp:lastModifiedBy>
  <cp:revision>12</cp:revision>
  <dcterms:created xsi:type="dcterms:W3CDTF">2015-01-12T20:24:24Z</dcterms:created>
  <dcterms:modified xsi:type="dcterms:W3CDTF">2015-03-17T09:47:13Z</dcterms:modified>
</cp:coreProperties>
</file>