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800000"/>
    <a:srgbClr val="FF3300"/>
    <a:srgbClr val="0066FF"/>
    <a:srgbClr val="FFFF00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EC44E8-D7CE-4AA8-A752-28D3EF9BCC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1A606C-4590-4694-A4D3-702A79B63B0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3AEC9D-653D-4060-AA85-9ADA693B2F7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9D7817-8DAC-4327-89F0-5A15E76AA50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E9345-E897-400D-A55C-A3E91C5369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4C9AC2-2457-4AC3-8D09-675C31F816F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A0CFC-BA87-42E0-810D-AEFDC40A0E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99A33E-799F-436C-B246-B662F0BB357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CD1AF-974A-450F-A504-7F2D7A28346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2D7343-36F9-41A6-9A80-04277B4470B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6CDB53-1456-4F2C-8756-7599F506C37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F99AB8F-9325-496B-8CA0-8F73B021BEF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7B0120F-ACA1-443D-841C-951A3B48360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7CD032E-9FC0-4B25-BCA8-48AC94D3897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14546" y="2214554"/>
            <a:ext cx="5000660" cy="1243020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АНАЛИЗАТОРЫ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43213" y="3429000"/>
            <a:ext cx="3744912" cy="695325"/>
          </a:xfrm>
        </p:spPr>
        <p:txBody>
          <a:bodyPr/>
          <a:lstStyle/>
          <a:p>
            <a:r>
              <a:rPr lang="ru-RU" b="1" dirty="0">
                <a:solidFill>
                  <a:srgbClr val="FFFF00"/>
                </a:solidFill>
              </a:rPr>
              <a:t>о</a:t>
            </a:r>
            <a:r>
              <a:rPr lang="ru-RU" b="1" dirty="0" smtClean="0">
                <a:solidFill>
                  <a:srgbClr val="FFFF00"/>
                </a:solidFill>
              </a:rPr>
              <a:t>рганы чувств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2052" name="Picture 4" descr="355172471_dbbc97795d_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4143380"/>
            <a:ext cx="3571900" cy="2381850"/>
          </a:xfrm>
          <a:prstGeom prst="rect">
            <a:avLst/>
          </a:prstGeom>
          <a:noFill/>
        </p:spPr>
      </p:pic>
      <p:pic>
        <p:nvPicPr>
          <p:cNvPr id="2053" name="Picture 5" descr="no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30" y="214290"/>
            <a:ext cx="1816082" cy="3143272"/>
          </a:xfrm>
          <a:prstGeom prst="rect">
            <a:avLst/>
          </a:prstGeom>
          <a:noFill/>
        </p:spPr>
      </p:pic>
      <p:pic>
        <p:nvPicPr>
          <p:cNvPr id="2054" name="Picture 6" descr="uh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260350"/>
            <a:ext cx="1985962" cy="3044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FFFF00"/>
                </a:solidFill>
              </a:rPr>
              <a:t>Анализаторы </a:t>
            </a:r>
            <a:br>
              <a:rPr lang="ru-RU" sz="4000" b="1">
                <a:solidFill>
                  <a:srgbClr val="FFFF00"/>
                </a:solidFill>
              </a:rPr>
            </a:br>
            <a:r>
              <a:rPr lang="ru-RU" sz="4000" b="1">
                <a:solidFill>
                  <a:srgbClr val="FFFF00"/>
                </a:solidFill>
              </a:rPr>
              <a:t>(сенсорные системы) -</a:t>
            </a:r>
            <a:r>
              <a:rPr lang="ru-RU" sz="4000"/>
              <a:t>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549525"/>
          </a:xfrm>
        </p:spPr>
        <p:txBody>
          <a:bodyPr/>
          <a:lstStyle/>
          <a:p>
            <a:r>
              <a:rPr lang="ru-RU" i="1">
                <a:solidFill>
                  <a:srgbClr val="FFFF00"/>
                </a:solidFill>
              </a:rPr>
              <a:t>Это системы чувствительных нервных образований, воспринимающих и анализирующих различные внешние и внутренние раздражения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2771775" y="4292600"/>
            <a:ext cx="3024188" cy="5762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Части анализатора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07950" y="5300663"/>
            <a:ext cx="2232025" cy="12239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Периферический</a:t>
            </a:r>
          </a:p>
          <a:p>
            <a:pPr algn="ctr"/>
            <a:r>
              <a:rPr lang="ru-RU" sz="2000" b="1"/>
              <a:t>отдел</a:t>
            </a:r>
          </a:p>
          <a:p>
            <a:pPr algn="ctr"/>
            <a:r>
              <a:rPr lang="ru-RU" sz="2000" b="1"/>
              <a:t>(рецептор)</a:t>
            </a:r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>
            <a:off x="2555875" y="5949950"/>
            <a:ext cx="647700" cy="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3348038" y="5300663"/>
            <a:ext cx="2305050" cy="12239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Проводниковый </a:t>
            </a:r>
          </a:p>
          <a:p>
            <a:pPr algn="ctr"/>
            <a:r>
              <a:rPr lang="ru-RU" sz="2000" b="1"/>
              <a:t>отдел</a:t>
            </a:r>
          </a:p>
          <a:p>
            <a:pPr algn="ctr"/>
            <a:r>
              <a:rPr lang="ru-RU" sz="2000" b="1"/>
              <a:t>(чувствительные</a:t>
            </a:r>
          </a:p>
          <a:p>
            <a:pPr algn="ctr"/>
            <a:r>
              <a:rPr lang="ru-RU" sz="2000" b="1"/>
              <a:t>нейроны)</a:t>
            </a: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6443663" y="5300663"/>
            <a:ext cx="2700337" cy="12969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Центральный отдел</a:t>
            </a:r>
          </a:p>
          <a:p>
            <a:pPr algn="ctr"/>
            <a:r>
              <a:rPr lang="ru-RU" sz="2000" b="1"/>
              <a:t>(специальные зоны </a:t>
            </a:r>
          </a:p>
          <a:p>
            <a:pPr algn="ctr"/>
            <a:r>
              <a:rPr lang="ru-RU" sz="2000" b="1"/>
              <a:t>коры больших </a:t>
            </a:r>
          </a:p>
          <a:p>
            <a:pPr algn="ctr"/>
            <a:r>
              <a:rPr lang="ru-RU" sz="2000" b="1"/>
              <a:t>полушарий)</a:t>
            </a: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>
            <a:off x="5724525" y="5949950"/>
            <a:ext cx="647700" cy="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  <p:bldP spid="5124" grpId="0" animBg="1"/>
      <p:bldP spid="5125" grpId="0" animBg="1"/>
      <p:bldP spid="5126" grpId="0" animBg="1"/>
      <p:bldP spid="5127" grpId="0" animBg="1"/>
      <p:bldP spid="5128" grpId="0" animBg="1"/>
      <p:bldP spid="51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692275" y="260350"/>
            <a:ext cx="5329238" cy="1109663"/>
          </a:xfrm>
        </p:spPr>
        <p:txBody>
          <a:bodyPr/>
          <a:lstStyle/>
          <a:p>
            <a:r>
              <a:rPr lang="ru-RU" b="1" i="1">
                <a:solidFill>
                  <a:srgbClr val="FFFF00"/>
                </a:solidFill>
              </a:rPr>
              <a:t>Орган зрения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419475" y="1268413"/>
            <a:ext cx="1976438" cy="5508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000" b="1" i="1">
                <a:solidFill>
                  <a:srgbClr val="FFFF00"/>
                </a:solidFill>
              </a:rPr>
              <a:t>Глаз</a:t>
            </a:r>
          </a:p>
        </p:txBody>
      </p:sp>
      <p:pic>
        <p:nvPicPr>
          <p:cNvPr id="6150" name="Picture 6" descr="46240436_d151fa9ec4"/>
          <p:cNvPicPr>
            <a:picLocks noChangeAspect="1" noChangeArrowheads="1"/>
          </p:cNvPicPr>
          <p:nvPr/>
        </p:nvPicPr>
        <p:blipFill>
          <a:blip r:embed="rId2"/>
          <a:srcRect l="932" t="2686" r="1445" b="3041"/>
          <a:stretch>
            <a:fillRect/>
          </a:stretch>
        </p:blipFill>
        <p:spPr bwMode="auto">
          <a:xfrm>
            <a:off x="1619250" y="2349500"/>
            <a:ext cx="6048375" cy="3702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614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FF00"/>
                </a:solidFill>
              </a:rPr>
              <a:t>Строение глаза</a:t>
            </a:r>
          </a:p>
        </p:txBody>
      </p:sp>
      <p:pic>
        <p:nvPicPr>
          <p:cNvPr id="8200" name="Picture 8" descr="eyedio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 l="23016" r="6786" b="4054"/>
          <a:stretch>
            <a:fillRect/>
          </a:stretch>
        </p:blipFill>
        <p:spPr>
          <a:xfrm>
            <a:off x="2627313" y="1619250"/>
            <a:ext cx="4249737" cy="4094163"/>
          </a:xfrm>
          <a:noFill/>
          <a:ln/>
        </p:spPr>
      </p:pic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6156325" y="1628775"/>
            <a:ext cx="1655763" cy="5762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Склера</a:t>
            </a:r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 flipH="1">
            <a:off x="4716463" y="1989138"/>
            <a:ext cx="14398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468313" y="3429000"/>
            <a:ext cx="1800225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Роговица</a:t>
            </a:r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>
            <a:off x="2268538" y="3716338"/>
            <a:ext cx="5746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0" y="4365625"/>
            <a:ext cx="2627313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Радужная оболочка</a:t>
            </a:r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 flipV="1">
            <a:off x="2627313" y="4292600"/>
            <a:ext cx="649287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7" name="Rectangle 15"/>
          <p:cNvSpPr>
            <a:spLocks noChangeArrowheads="1"/>
          </p:cNvSpPr>
          <p:nvPr/>
        </p:nvSpPr>
        <p:spPr bwMode="auto">
          <a:xfrm>
            <a:off x="395288" y="2276475"/>
            <a:ext cx="1873250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Зрачок</a:t>
            </a:r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>
            <a:off x="2268538" y="2708275"/>
            <a:ext cx="935037" cy="10810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9" name="Rectangle 17"/>
          <p:cNvSpPr>
            <a:spLocks noChangeArrowheads="1"/>
          </p:cNvSpPr>
          <p:nvPr/>
        </p:nvSpPr>
        <p:spPr bwMode="auto">
          <a:xfrm>
            <a:off x="2700338" y="5949950"/>
            <a:ext cx="1655762" cy="503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Хрусталик</a:t>
            </a:r>
          </a:p>
        </p:txBody>
      </p:sp>
      <p:sp>
        <p:nvSpPr>
          <p:cNvPr id="8210" name="Line 18"/>
          <p:cNvSpPr>
            <a:spLocks noChangeShapeType="1"/>
          </p:cNvSpPr>
          <p:nvPr/>
        </p:nvSpPr>
        <p:spPr bwMode="auto">
          <a:xfrm flipV="1">
            <a:off x="3492500" y="4076700"/>
            <a:ext cx="0" cy="1873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11" name="Rectangle 19"/>
          <p:cNvSpPr>
            <a:spLocks noChangeArrowheads="1"/>
          </p:cNvSpPr>
          <p:nvPr/>
        </p:nvSpPr>
        <p:spPr bwMode="auto">
          <a:xfrm>
            <a:off x="5867400" y="5949950"/>
            <a:ext cx="1584325" cy="574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Сетчатка</a:t>
            </a:r>
          </a:p>
        </p:txBody>
      </p:sp>
      <p:sp>
        <p:nvSpPr>
          <p:cNvPr id="8212" name="Line 20"/>
          <p:cNvSpPr>
            <a:spLocks noChangeShapeType="1"/>
          </p:cNvSpPr>
          <p:nvPr/>
        </p:nvSpPr>
        <p:spPr bwMode="auto">
          <a:xfrm flipH="1" flipV="1">
            <a:off x="5940425" y="4437063"/>
            <a:ext cx="431800" cy="15128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7019925" y="2565400"/>
            <a:ext cx="1692275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Сосудистая</a:t>
            </a:r>
          </a:p>
          <a:p>
            <a:pPr algn="ctr"/>
            <a:r>
              <a:rPr lang="ru-RU" sz="2000" b="1"/>
              <a:t>оболочка</a:t>
            </a:r>
          </a:p>
        </p:txBody>
      </p:sp>
      <p:sp>
        <p:nvSpPr>
          <p:cNvPr id="8214" name="Line 22"/>
          <p:cNvSpPr>
            <a:spLocks noChangeShapeType="1"/>
          </p:cNvSpPr>
          <p:nvPr/>
        </p:nvSpPr>
        <p:spPr bwMode="auto">
          <a:xfrm flipH="1" flipV="1">
            <a:off x="5219700" y="2708275"/>
            <a:ext cx="1800225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15" name="Rectangle 23"/>
          <p:cNvSpPr>
            <a:spLocks noChangeArrowheads="1"/>
          </p:cNvSpPr>
          <p:nvPr/>
        </p:nvSpPr>
        <p:spPr bwMode="auto">
          <a:xfrm>
            <a:off x="684213" y="1125538"/>
            <a:ext cx="2303462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Стекловидное</a:t>
            </a:r>
          </a:p>
          <a:p>
            <a:pPr algn="ctr"/>
            <a:r>
              <a:rPr lang="ru-RU" sz="2000" b="1"/>
              <a:t>тело</a:t>
            </a:r>
          </a:p>
        </p:txBody>
      </p:sp>
      <p:sp>
        <p:nvSpPr>
          <p:cNvPr id="8216" name="Line 24"/>
          <p:cNvSpPr>
            <a:spLocks noChangeShapeType="1"/>
          </p:cNvSpPr>
          <p:nvPr/>
        </p:nvSpPr>
        <p:spPr bwMode="auto">
          <a:xfrm>
            <a:off x="2916238" y="1773238"/>
            <a:ext cx="1150937" cy="1655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17" name="Rectangle 25"/>
          <p:cNvSpPr>
            <a:spLocks noChangeArrowheads="1"/>
          </p:cNvSpPr>
          <p:nvPr/>
        </p:nvSpPr>
        <p:spPr bwMode="auto">
          <a:xfrm>
            <a:off x="6877050" y="3573463"/>
            <a:ext cx="1871663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Слепое пятно</a:t>
            </a:r>
          </a:p>
        </p:txBody>
      </p:sp>
      <p:sp>
        <p:nvSpPr>
          <p:cNvPr id="8218" name="Line 26"/>
          <p:cNvSpPr>
            <a:spLocks noChangeShapeType="1"/>
          </p:cNvSpPr>
          <p:nvPr/>
        </p:nvSpPr>
        <p:spPr bwMode="auto">
          <a:xfrm flipH="1">
            <a:off x="6084888" y="3860800"/>
            <a:ext cx="792162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19" name="Rectangle 27"/>
          <p:cNvSpPr>
            <a:spLocks noChangeArrowheads="1"/>
          </p:cNvSpPr>
          <p:nvPr/>
        </p:nvSpPr>
        <p:spPr bwMode="auto">
          <a:xfrm>
            <a:off x="7019925" y="4941888"/>
            <a:ext cx="2124075" cy="7191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Зрительный</a:t>
            </a:r>
          </a:p>
          <a:p>
            <a:pPr algn="ctr"/>
            <a:r>
              <a:rPr lang="ru-RU" sz="2000" b="1"/>
              <a:t>нерв</a:t>
            </a:r>
          </a:p>
        </p:txBody>
      </p:sp>
      <p:sp>
        <p:nvSpPr>
          <p:cNvPr id="8220" name="Line 28"/>
          <p:cNvSpPr>
            <a:spLocks noChangeShapeType="1"/>
          </p:cNvSpPr>
          <p:nvPr/>
        </p:nvSpPr>
        <p:spPr bwMode="auto">
          <a:xfrm flipH="1" flipV="1">
            <a:off x="6659563" y="4365625"/>
            <a:ext cx="433387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8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8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  <p:bldP spid="8201" grpId="0" animBg="1"/>
      <p:bldP spid="8202" grpId="0" animBg="1"/>
      <p:bldP spid="8203" grpId="0" animBg="1"/>
      <p:bldP spid="8204" grpId="0" animBg="1"/>
      <p:bldP spid="8205" grpId="0" animBg="1"/>
      <p:bldP spid="8206" grpId="0" animBg="1"/>
      <p:bldP spid="8207" grpId="0" animBg="1"/>
      <p:bldP spid="8208" grpId="0" animBg="1"/>
      <p:bldP spid="8209" grpId="0" animBg="1"/>
      <p:bldP spid="8210" grpId="0" animBg="1"/>
      <p:bldP spid="8211" grpId="0" animBg="1"/>
      <p:bldP spid="8212" grpId="0" animBg="1"/>
      <p:bldP spid="8213" grpId="0" animBg="1"/>
      <p:bldP spid="8214" grpId="0" animBg="1"/>
      <p:bldP spid="8215" grpId="0" animBg="1"/>
      <p:bldP spid="8216" grpId="0" animBg="1"/>
      <p:bldP spid="8217" grpId="0" animBg="1"/>
      <p:bldP spid="8218" grpId="0" animBg="1"/>
      <p:bldP spid="8219" grpId="0" animBg="1"/>
      <p:bldP spid="82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FF00"/>
                </a:solidFill>
              </a:rPr>
              <a:t>Обнаружение слепого пятна</a:t>
            </a:r>
          </a:p>
        </p:txBody>
      </p:sp>
      <p:pic>
        <p:nvPicPr>
          <p:cNvPr id="10246" name="Picture 6" descr="Blindspot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295525"/>
            <a:ext cx="8229600" cy="31337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02" name="Picture 14" descr="нормальное зрение"/>
          <p:cNvPicPr>
            <a:picLocks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580063" y="2335213"/>
            <a:ext cx="3168650" cy="1900237"/>
          </a:xfrm>
          <a:noFill/>
          <a:ln/>
        </p:spPr>
      </p:pic>
      <p:pic>
        <p:nvPicPr>
          <p:cNvPr id="12303" name="Picture 15" descr="myopic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580063" y="188913"/>
            <a:ext cx="3168650" cy="1933575"/>
          </a:xfrm>
          <a:noFill/>
          <a:ln/>
        </p:spPr>
      </p:pic>
      <p:pic>
        <p:nvPicPr>
          <p:cNvPr id="12304" name="Picture 16" descr="hyperop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5651500" y="4581525"/>
            <a:ext cx="3313113" cy="1771650"/>
          </a:xfrm>
          <a:noFill/>
          <a:ln/>
        </p:spPr>
      </p:pic>
      <p:sp>
        <p:nvSpPr>
          <p:cNvPr id="12305" name="Rectangle 17"/>
          <p:cNvSpPr>
            <a:spLocks noChangeArrowheads="1"/>
          </p:cNvSpPr>
          <p:nvPr/>
        </p:nvSpPr>
        <p:spPr bwMode="auto">
          <a:xfrm>
            <a:off x="179388" y="188913"/>
            <a:ext cx="4608512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Близорукость</a:t>
            </a:r>
            <a:r>
              <a:rPr lang="ru-RU" sz="2400"/>
              <a:t> – изображение</a:t>
            </a:r>
          </a:p>
          <a:p>
            <a:pPr algn="ctr"/>
            <a:r>
              <a:rPr lang="ru-RU" sz="2400"/>
              <a:t>формируется ближе сетчатки</a:t>
            </a:r>
          </a:p>
        </p:txBody>
      </p:sp>
      <p:sp>
        <p:nvSpPr>
          <p:cNvPr id="12306" name="Rectangle 18"/>
          <p:cNvSpPr>
            <a:spLocks noChangeArrowheads="1"/>
          </p:cNvSpPr>
          <p:nvPr/>
        </p:nvSpPr>
        <p:spPr bwMode="auto">
          <a:xfrm>
            <a:off x="323850" y="2349500"/>
            <a:ext cx="4032250" cy="158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Нормальное зрение</a:t>
            </a:r>
            <a:r>
              <a:rPr lang="ru-RU" sz="2400"/>
              <a:t> –</a:t>
            </a:r>
          </a:p>
          <a:p>
            <a:pPr algn="ctr"/>
            <a:r>
              <a:rPr lang="ru-RU" sz="2400"/>
              <a:t>изображение  формируется</a:t>
            </a:r>
          </a:p>
          <a:p>
            <a:pPr algn="ctr"/>
            <a:r>
              <a:rPr lang="ru-RU" sz="2400"/>
              <a:t>точно на сетчатке</a:t>
            </a:r>
          </a:p>
        </p:txBody>
      </p:sp>
      <p:sp>
        <p:nvSpPr>
          <p:cNvPr id="12307" name="Rectangle 19"/>
          <p:cNvSpPr>
            <a:spLocks noChangeArrowheads="1"/>
          </p:cNvSpPr>
          <p:nvPr/>
        </p:nvSpPr>
        <p:spPr bwMode="auto">
          <a:xfrm>
            <a:off x="539750" y="4797425"/>
            <a:ext cx="3960813" cy="158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Дальнозоркость</a:t>
            </a:r>
            <a:r>
              <a:rPr lang="ru-RU" sz="2400"/>
              <a:t> – </a:t>
            </a:r>
          </a:p>
          <a:p>
            <a:pPr algn="ctr"/>
            <a:r>
              <a:rPr lang="ru-RU" sz="2400"/>
              <a:t>изображение формируется</a:t>
            </a:r>
          </a:p>
          <a:p>
            <a:pPr algn="ctr"/>
            <a:r>
              <a:rPr lang="ru-RU" sz="2400"/>
              <a:t>дальше сетчатки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5" grpId="0" animBg="1"/>
      <p:bldP spid="12306" grpId="0" animBg="1"/>
      <p:bldP spid="1230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FF00"/>
                </a:solidFill>
              </a:rPr>
              <a:t>Строение и функции уха</a:t>
            </a:r>
          </a:p>
        </p:txBody>
      </p:sp>
      <p:pic>
        <p:nvPicPr>
          <p:cNvPr id="15366" name="Picture 6" descr="uho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95625" y="1600200"/>
            <a:ext cx="2952750" cy="452596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3" name="Picture 9" descr="ww5rp36"/>
          <p:cNvPicPr>
            <a:picLocks noChangeAspect="1" noChangeArrowheads="1"/>
          </p:cNvPicPr>
          <p:nvPr>
            <p:ph/>
          </p:nvPr>
        </p:nvPicPr>
        <p:blipFill>
          <a:blip r:embed="rId2"/>
          <a:srcRect l="6781" b="7628"/>
          <a:stretch>
            <a:fillRect/>
          </a:stretch>
        </p:blipFill>
        <p:spPr>
          <a:xfrm>
            <a:off x="179388" y="66675"/>
            <a:ext cx="8856662" cy="6559550"/>
          </a:xfrm>
          <a:noFill/>
          <a:ln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FF00"/>
                </a:solidFill>
              </a:rPr>
              <a:t>Части уха:</a:t>
            </a:r>
          </a:p>
        </p:txBody>
      </p:sp>
      <p:sp>
        <p:nvSpPr>
          <p:cNvPr id="17419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400" b="1">
                <a:solidFill>
                  <a:srgbClr val="FFFF00"/>
                </a:solidFill>
              </a:rPr>
              <a:t>Наружное ухо:</a:t>
            </a:r>
          </a:p>
          <a:p>
            <a:r>
              <a:rPr lang="ru-RU" sz="2000" b="1">
                <a:solidFill>
                  <a:schemeClr val="bg1"/>
                </a:solidFill>
              </a:rPr>
              <a:t>Ушная раковина</a:t>
            </a:r>
          </a:p>
          <a:p>
            <a:r>
              <a:rPr lang="ru-RU" sz="2000" b="1">
                <a:solidFill>
                  <a:schemeClr val="bg1"/>
                </a:solidFill>
              </a:rPr>
              <a:t>Наружный слуховой проход</a:t>
            </a:r>
          </a:p>
          <a:p>
            <a:r>
              <a:rPr lang="ru-RU" sz="2000" b="1">
                <a:solidFill>
                  <a:schemeClr val="bg1"/>
                </a:solidFill>
              </a:rPr>
              <a:t>Барабанная перепонка</a:t>
            </a:r>
          </a:p>
          <a:p>
            <a:r>
              <a:rPr lang="ru-RU" sz="2400" b="1">
                <a:solidFill>
                  <a:srgbClr val="FFFF00"/>
                </a:solidFill>
              </a:rPr>
              <a:t>Среднее ухо:</a:t>
            </a:r>
          </a:p>
          <a:p>
            <a:r>
              <a:rPr lang="ru-RU" sz="2000" b="1">
                <a:solidFill>
                  <a:schemeClr val="bg1"/>
                </a:solidFill>
              </a:rPr>
              <a:t>Слуховые косточки (молоточек, наковальня, стремечко)</a:t>
            </a:r>
          </a:p>
          <a:p>
            <a:r>
              <a:rPr lang="ru-RU" sz="2000" b="1">
                <a:solidFill>
                  <a:schemeClr val="bg1"/>
                </a:solidFill>
              </a:rPr>
              <a:t>Евстахиевы трубы</a:t>
            </a:r>
          </a:p>
          <a:p>
            <a:r>
              <a:rPr lang="ru-RU" sz="2400" b="1">
                <a:solidFill>
                  <a:srgbClr val="FFFF00"/>
                </a:solidFill>
              </a:rPr>
              <a:t>Внутреннее ухо:</a:t>
            </a:r>
          </a:p>
          <a:p>
            <a:r>
              <a:rPr lang="ru-RU" sz="2000" b="1">
                <a:solidFill>
                  <a:schemeClr val="bg1"/>
                </a:solidFill>
              </a:rPr>
              <a:t>Овальное окно; улитка, заполненная жидкостью; слуховые рецепторы</a:t>
            </a:r>
          </a:p>
          <a:p>
            <a:r>
              <a:rPr lang="ru-RU" sz="2000" b="1">
                <a:solidFill>
                  <a:schemeClr val="bg1"/>
                </a:solidFill>
              </a:rPr>
              <a:t>Вестибулярный аппарат</a:t>
            </a:r>
          </a:p>
          <a:p>
            <a:endParaRPr lang="ru-RU" sz="2000" b="1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ru-RU" sz="2400"/>
          </a:p>
          <a:p>
            <a:endParaRPr lang="ru-RU" sz="2400"/>
          </a:p>
          <a:p>
            <a:endParaRPr lang="ru-RU" sz="2400"/>
          </a:p>
          <a:p>
            <a:endParaRPr lang="ru-RU" sz="24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8" grpId="0"/>
      <p:bldP spid="1741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FF00"/>
                </a:solidFill>
              </a:rPr>
              <a:t>Как слышит ухо?</a:t>
            </a: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250825" y="1484313"/>
            <a:ext cx="2592388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Звуковая волна</a:t>
            </a:r>
          </a:p>
        </p:txBody>
      </p:sp>
      <p:sp>
        <p:nvSpPr>
          <p:cNvPr id="25610" name="Line 10"/>
          <p:cNvSpPr>
            <a:spLocks noChangeShapeType="1"/>
          </p:cNvSpPr>
          <p:nvPr/>
        </p:nvSpPr>
        <p:spPr bwMode="auto">
          <a:xfrm>
            <a:off x="1476375" y="2060575"/>
            <a:ext cx="0" cy="4318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323850" y="2565400"/>
            <a:ext cx="2519363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Барабанную</a:t>
            </a:r>
          </a:p>
          <a:p>
            <a:pPr algn="ctr"/>
            <a:r>
              <a:rPr lang="ru-RU" sz="2000" b="1"/>
              <a:t>перепонку</a:t>
            </a:r>
          </a:p>
        </p:txBody>
      </p:sp>
      <p:sp>
        <p:nvSpPr>
          <p:cNvPr id="25612" name="Line 12"/>
          <p:cNvSpPr>
            <a:spLocks noChangeShapeType="1"/>
          </p:cNvSpPr>
          <p:nvPr/>
        </p:nvSpPr>
        <p:spPr bwMode="auto">
          <a:xfrm>
            <a:off x="1476375" y="3284538"/>
            <a:ext cx="0" cy="503237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13" name="Rectangle 13"/>
          <p:cNvSpPr>
            <a:spLocks noChangeArrowheads="1"/>
          </p:cNvSpPr>
          <p:nvPr/>
        </p:nvSpPr>
        <p:spPr bwMode="auto">
          <a:xfrm>
            <a:off x="250825" y="3860800"/>
            <a:ext cx="2520950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Слуховые косточки</a:t>
            </a:r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auto">
          <a:xfrm>
            <a:off x="1476375" y="4508500"/>
            <a:ext cx="0" cy="576263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107950" y="5157788"/>
            <a:ext cx="2735263" cy="7191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Мембрану овального</a:t>
            </a:r>
          </a:p>
          <a:p>
            <a:pPr algn="ctr"/>
            <a:r>
              <a:rPr lang="ru-RU" sz="2000" b="1"/>
              <a:t>окна</a:t>
            </a:r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>
            <a:off x="2843213" y="5589588"/>
            <a:ext cx="2449512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5364163" y="5300663"/>
            <a:ext cx="2663825" cy="6492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Жидкость в улитке</a:t>
            </a:r>
          </a:p>
        </p:txBody>
      </p:sp>
      <p:sp>
        <p:nvSpPr>
          <p:cNvPr id="25618" name="Line 18"/>
          <p:cNvSpPr>
            <a:spLocks noChangeShapeType="1"/>
          </p:cNvSpPr>
          <p:nvPr/>
        </p:nvSpPr>
        <p:spPr bwMode="auto">
          <a:xfrm flipV="1">
            <a:off x="6659563" y="4581525"/>
            <a:ext cx="0" cy="719138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19" name="Rectangle 19"/>
          <p:cNvSpPr>
            <a:spLocks noChangeArrowheads="1"/>
          </p:cNvSpPr>
          <p:nvPr/>
        </p:nvSpPr>
        <p:spPr bwMode="auto">
          <a:xfrm>
            <a:off x="5003800" y="3860800"/>
            <a:ext cx="3240088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Рецепторные клетки</a:t>
            </a:r>
          </a:p>
          <a:p>
            <a:pPr algn="ctr"/>
            <a:r>
              <a:rPr lang="ru-RU" sz="2000" b="1"/>
              <a:t>с волосками</a:t>
            </a:r>
          </a:p>
        </p:txBody>
      </p:sp>
      <p:sp>
        <p:nvSpPr>
          <p:cNvPr id="25620" name="Line 20"/>
          <p:cNvSpPr>
            <a:spLocks noChangeShapeType="1"/>
          </p:cNvSpPr>
          <p:nvPr/>
        </p:nvSpPr>
        <p:spPr bwMode="auto">
          <a:xfrm flipV="1">
            <a:off x="6659563" y="3213100"/>
            <a:ext cx="0" cy="576263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21" name="Rectangle 21"/>
          <p:cNvSpPr>
            <a:spLocks noChangeArrowheads="1"/>
          </p:cNvSpPr>
          <p:nvPr/>
        </p:nvSpPr>
        <p:spPr bwMode="auto">
          <a:xfrm>
            <a:off x="5219700" y="2708275"/>
            <a:ext cx="2952750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Нервный импульс</a:t>
            </a:r>
          </a:p>
        </p:txBody>
      </p:sp>
      <p:sp>
        <p:nvSpPr>
          <p:cNvPr id="25622" name="Line 22"/>
          <p:cNvSpPr>
            <a:spLocks noChangeShapeType="1"/>
          </p:cNvSpPr>
          <p:nvPr/>
        </p:nvSpPr>
        <p:spPr bwMode="auto">
          <a:xfrm flipV="1">
            <a:off x="6659563" y="2133600"/>
            <a:ext cx="0" cy="503238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23" name="Rectangle 23"/>
          <p:cNvSpPr>
            <a:spLocks noChangeArrowheads="1"/>
          </p:cNvSpPr>
          <p:nvPr/>
        </p:nvSpPr>
        <p:spPr bwMode="auto">
          <a:xfrm>
            <a:off x="5364163" y="1557338"/>
            <a:ext cx="2736850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Головной мозг</a:t>
            </a:r>
          </a:p>
        </p:txBody>
      </p:sp>
      <p:sp>
        <p:nvSpPr>
          <p:cNvPr id="25624" name="Rectangle 24"/>
          <p:cNvSpPr>
            <a:spLocks noChangeArrowheads="1"/>
          </p:cNvSpPr>
          <p:nvPr/>
        </p:nvSpPr>
        <p:spPr bwMode="auto">
          <a:xfrm>
            <a:off x="1547813" y="2133600"/>
            <a:ext cx="158432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solidFill>
                  <a:schemeClr val="bg1"/>
                </a:solidFill>
              </a:rPr>
              <a:t>Колеблет</a:t>
            </a:r>
          </a:p>
        </p:txBody>
      </p:sp>
      <p:sp>
        <p:nvSpPr>
          <p:cNvPr id="25625" name="Rectangle 25"/>
          <p:cNvSpPr>
            <a:spLocks noChangeArrowheads="1"/>
          </p:cNvSpPr>
          <p:nvPr/>
        </p:nvSpPr>
        <p:spPr bwMode="auto">
          <a:xfrm>
            <a:off x="1619250" y="3357563"/>
            <a:ext cx="1368425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solidFill>
                  <a:schemeClr val="bg1"/>
                </a:solidFill>
              </a:rPr>
              <a:t>Колеблет</a:t>
            </a:r>
          </a:p>
        </p:txBody>
      </p:sp>
      <p:sp>
        <p:nvSpPr>
          <p:cNvPr id="25626" name="Rectangle 26"/>
          <p:cNvSpPr>
            <a:spLocks noChangeArrowheads="1"/>
          </p:cNvSpPr>
          <p:nvPr/>
        </p:nvSpPr>
        <p:spPr bwMode="auto">
          <a:xfrm>
            <a:off x="1547813" y="4508500"/>
            <a:ext cx="230505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solidFill>
                  <a:schemeClr val="bg1"/>
                </a:solidFill>
              </a:rPr>
              <a:t>Стремечко колеблет</a:t>
            </a:r>
          </a:p>
        </p:txBody>
      </p:sp>
      <p:sp>
        <p:nvSpPr>
          <p:cNvPr id="25627" name="Rectangle 27"/>
          <p:cNvSpPr>
            <a:spLocks noChangeArrowheads="1"/>
          </p:cNvSpPr>
          <p:nvPr/>
        </p:nvSpPr>
        <p:spPr bwMode="auto">
          <a:xfrm>
            <a:off x="3059113" y="5229225"/>
            <a:ext cx="201771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solidFill>
                  <a:schemeClr val="bg1"/>
                </a:solidFill>
              </a:rPr>
              <a:t>Колеблет</a:t>
            </a:r>
          </a:p>
        </p:txBody>
      </p:sp>
      <p:sp>
        <p:nvSpPr>
          <p:cNvPr id="25628" name="Rectangle 28"/>
          <p:cNvSpPr>
            <a:spLocks noChangeArrowheads="1"/>
          </p:cNvSpPr>
          <p:nvPr/>
        </p:nvSpPr>
        <p:spPr bwMode="auto">
          <a:xfrm>
            <a:off x="6732588" y="4868863"/>
            <a:ext cx="12954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solidFill>
                  <a:schemeClr val="bg1"/>
                </a:solidFill>
              </a:rPr>
              <a:t>Колеблет</a:t>
            </a:r>
          </a:p>
        </p:txBody>
      </p:sp>
      <p:sp>
        <p:nvSpPr>
          <p:cNvPr id="25629" name="Rectangle 29"/>
          <p:cNvSpPr>
            <a:spLocks noChangeArrowheads="1"/>
          </p:cNvSpPr>
          <p:nvPr/>
        </p:nvSpPr>
        <p:spPr bwMode="auto">
          <a:xfrm>
            <a:off x="6804025" y="3357563"/>
            <a:ext cx="129698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solidFill>
                  <a:schemeClr val="bg1"/>
                </a:solidFill>
              </a:rPr>
              <a:t>Возникает</a:t>
            </a:r>
          </a:p>
        </p:txBody>
      </p:sp>
      <p:sp>
        <p:nvSpPr>
          <p:cNvPr id="25630" name="Rectangle 30"/>
          <p:cNvSpPr>
            <a:spLocks noChangeArrowheads="1"/>
          </p:cNvSpPr>
          <p:nvPr/>
        </p:nvSpPr>
        <p:spPr bwMode="auto">
          <a:xfrm>
            <a:off x="6877050" y="2276475"/>
            <a:ext cx="12954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solidFill>
                  <a:schemeClr val="bg1"/>
                </a:solidFill>
              </a:rPr>
              <a:t>Передаётся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25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2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8" dur="5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3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8" dur="500"/>
                                        <p:tgtEl>
                                          <p:spTgt spid="2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8" grpId="0"/>
      <p:bldP spid="25609" grpId="0" animBg="1"/>
      <p:bldP spid="25610" grpId="0" animBg="1"/>
      <p:bldP spid="25611" grpId="0" animBg="1"/>
      <p:bldP spid="25612" grpId="0" animBg="1"/>
      <p:bldP spid="25613" grpId="0" animBg="1"/>
      <p:bldP spid="25614" grpId="0" animBg="1"/>
      <p:bldP spid="25615" grpId="0" animBg="1"/>
      <p:bldP spid="25616" grpId="0" animBg="1"/>
      <p:bldP spid="25617" grpId="0" animBg="1"/>
      <p:bldP spid="25618" grpId="0" animBg="1"/>
      <p:bldP spid="25619" grpId="0" animBg="1"/>
      <p:bldP spid="25620" grpId="0" animBg="1"/>
      <p:bldP spid="25621" grpId="0" animBg="1"/>
      <p:bldP spid="25622" grpId="0" animBg="1"/>
      <p:bldP spid="25623" grpId="0" animBg="1"/>
      <p:bldP spid="25624" grpId="0"/>
      <p:bldP spid="25625" grpId="0"/>
      <p:bldP spid="25626" grpId="0"/>
      <p:bldP spid="25627" grpId="0"/>
      <p:bldP spid="25628" grpId="0"/>
      <p:bldP spid="25629" grpId="0"/>
      <p:bldP spid="256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1009650"/>
          </a:xfrm>
        </p:spPr>
        <p:txBody>
          <a:bodyPr/>
          <a:lstStyle/>
          <a:p>
            <a:r>
              <a:rPr lang="ru-RU" b="1">
                <a:solidFill>
                  <a:schemeClr val="bg1"/>
                </a:solidFill>
              </a:rPr>
              <a:t>Вестибулярный аппарат</a:t>
            </a:r>
          </a:p>
        </p:txBody>
      </p:sp>
      <p:pic>
        <p:nvPicPr>
          <p:cNvPr id="28677" name="Picture 5" descr="round window rupture cd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95513" y="1052513"/>
            <a:ext cx="6697662" cy="5527675"/>
          </a:xfrm>
          <a:noFill/>
          <a:ln/>
        </p:spPr>
      </p:pic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107950" y="2060575"/>
            <a:ext cx="2016125" cy="10080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Полукружные </a:t>
            </a:r>
          </a:p>
          <a:p>
            <a:pPr algn="ctr"/>
            <a:r>
              <a:rPr lang="ru-RU" sz="2000"/>
              <a:t>каналы</a:t>
            </a:r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 flipV="1">
            <a:off x="2124075" y="2060575"/>
            <a:ext cx="2087563" cy="2889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2124075" y="2492375"/>
            <a:ext cx="1727200" cy="431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>
            <a:off x="2124075" y="2781300"/>
            <a:ext cx="1368425" cy="79216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0" y="3644900"/>
            <a:ext cx="2124075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Овальный </a:t>
            </a:r>
          </a:p>
          <a:p>
            <a:pPr algn="ctr"/>
            <a:r>
              <a:rPr lang="ru-RU" sz="2000"/>
              <a:t>мешочек</a:t>
            </a:r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>
            <a:off x="2124075" y="4005263"/>
            <a:ext cx="2592388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250825" y="4941888"/>
            <a:ext cx="1873250" cy="7191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Круглый </a:t>
            </a:r>
          </a:p>
          <a:p>
            <a:pPr algn="ctr"/>
            <a:r>
              <a:rPr lang="ru-RU" sz="2000"/>
              <a:t>мешочек</a:t>
            </a:r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 flipV="1">
            <a:off x="2124075" y="4508500"/>
            <a:ext cx="3024188" cy="79216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8" grpId="0" animBg="1"/>
      <p:bldP spid="28679" grpId="0" animBg="1"/>
      <p:bldP spid="28680" grpId="0" animBg="1"/>
      <p:bldP spid="28681" grpId="0" animBg="1"/>
      <p:bldP spid="28682" grpId="0" animBg="1"/>
      <p:bldP spid="28683" grpId="0" animBg="1"/>
      <p:bldP spid="28684" grpId="0" animBg="1"/>
      <p:bldP spid="2868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9" name="Rectangle 9"/>
          <p:cNvSpPr>
            <a:spLocks noGrp="1" noChangeArrowheads="1"/>
          </p:cNvSpPr>
          <p:nvPr>
            <p:ph type="title"/>
          </p:nvPr>
        </p:nvSpPr>
        <p:spPr>
          <a:xfrm flipH="1">
            <a:off x="387350" y="274638"/>
            <a:ext cx="6985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0730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88913"/>
            <a:ext cx="4619625" cy="4537075"/>
          </a:xfrm>
        </p:spPr>
        <p:txBody>
          <a:bodyPr/>
          <a:lstStyle/>
          <a:p>
            <a:r>
              <a:rPr lang="ru-RU" sz="2800">
                <a:solidFill>
                  <a:schemeClr val="bg1"/>
                </a:solidFill>
              </a:rPr>
              <a:t>Внутри полукружных каналов и мешочков находятся маленькие кристаллы – </a:t>
            </a:r>
            <a:r>
              <a:rPr lang="ru-RU" sz="2800" b="1" i="1">
                <a:solidFill>
                  <a:schemeClr val="bg1"/>
                </a:solidFill>
              </a:rPr>
              <a:t>отолиты</a:t>
            </a:r>
          </a:p>
          <a:p>
            <a:r>
              <a:rPr lang="ru-RU" sz="2800">
                <a:solidFill>
                  <a:schemeClr val="bg1"/>
                </a:solidFill>
              </a:rPr>
              <a:t>При движениях головы </a:t>
            </a:r>
            <a:r>
              <a:rPr lang="ru-RU" sz="2800" b="1" i="1">
                <a:solidFill>
                  <a:schemeClr val="bg1"/>
                </a:solidFill>
              </a:rPr>
              <a:t>отолиты</a:t>
            </a:r>
            <a:r>
              <a:rPr lang="ru-RU" sz="2800">
                <a:solidFill>
                  <a:schemeClr val="bg1"/>
                </a:solidFill>
              </a:rPr>
              <a:t> давят на волосковые рецепторные клетки и возникает нервный импульс</a:t>
            </a:r>
          </a:p>
        </p:txBody>
      </p:sp>
      <p:pic>
        <p:nvPicPr>
          <p:cNvPr id="30727" name="Picture 7" descr="balance"/>
          <p:cNvPicPr>
            <a:picLocks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339975" y="4221163"/>
            <a:ext cx="2408238" cy="2447925"/>
          </a:xfrm>
          <a:noFill/>
          <a:ln/>
        </p:spPr>
      </p:pic>
      <p:pic>
        <p:nvPicPr>
          <p:cNvPr id="30728" name="Picture 8" descr="balance"/>
          <p:cNvPicPr>
            <a:picLocks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4932363" y="188913"/>
            <a:ext cx="3821112" cy="6480175"/>
          </a:xfrm>
          <a:noFill/>
          <a:ln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9" grpId="0"/>
      <p:bldP spid="3073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chemeClr val="bg1"/>
                </a:solidFill>
              </a:rPr>
              <a:t>Орган вкуса  - язык</a:t>
            </a:r>
          </a:p>
        </p:txBody>
      </p:sp>
      <p:pic>
        <p:nvPicPr>
          <p:cNvPr id="33797" name="Picture 5" descr="8686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 l="2750" r="46208"/>
          <a:stretch>
            <a:fillRect/>
          </a:stretch>
        </p:blipFill>
        <p:spPr>
          <a:xfrm>
            <a:off x="2843213" y="1412875"/>
            <a:ext cx="3260725" cy="5111750"/>
          </a:xfrm>
          <a:noFill/>
          <a:ln/>
        </p:spPr>
      </p:pic>
      <p:sp>
        <p:nvSpPr>
          <p:cNvPr id="33798" name="Oval 6"/>
          <p:cNvSpPr>
            <a:spLocks noChangeArrowheads="1"/>
          </p:cNvSpPr>
          <p:nvPr/>
        </p:nvSpPr>
        <p:spPr bwMode="auto">
          <a:xfrm>
            <a:off x="3924300" y="6021388"/>
            <a:ext cx="1295400" cy="360362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Сладкий</a:t>
            </a:r>
          </a:p>
        </p:txBody>
      </p:sp>
      <p:sp>
        <p:nvSpPr>
          <p:cNvPr id="33800" name="Oval 8"/>
          <p:cNvSpPr>
            <a:spLocks noChangeArrowheads="1"/>
          </p:cNvSpPr>
          <p:nvPr/>
        </p:nvSpPr>
        <p:spPr bwMode="auto">
          <a:xfrm>
            <a:off x="3995738" y="3500438"/>
            <a:ext cx="1223962" cy="36036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горький</a:t>
            </a:r>
          </a:p>
        </p:txBody>
      </p:sp>
      <p:sp>
        <p:nvSpPr>
          <p:cNvPr id="33801" name="Oval 9"/>
          <p:cNvSpPr>
            <a:spLocks noChangeArrowheads="1"/>
          </p:cNvSpPr>
          <p:nvPr/>
        </p:nvSpPr>
        <p:spPr bwMode="auto">
          <a:xfrm>
            <a:off x="5076825" y="4581525"/>
            <a:ext cx="358775" cy="14398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кислый</a:t>
            </a:r>
          </a:p>
        </p:txBody>
      </p:sp>
      <p:sp>
        <p:nvSpPr>
          <p:cNvPr id="33802" name="Oval 10"/>
          <p:cNvSpPr>
            <a:spLocks noChangeArrowheads="1"/>
          </p:cNvSpPr>
          <p:nvPr/>
        </p:nvSpPr>
        <p:spPr bwMode="auto">
          <a:xfrm>
            <a:off x="3635375" y="4652963"/>
            <a:ext cx="360363" cy="1368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кислый</a:t>
            </a:r>
          </a:p>
        </p:txBody>
      </p: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3563938" y="5373688"/>
            <a:ext cx="1944687" cy="863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солёный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8" grpId="0" animBg="1"/>
      <p:bldP spid="33800" grpId="0" animBg="1"/>
      <p:bldP spid="33801" grpId="0" animBg="1"/>
      <p:bldP spid="33802" grpId="0" animBg="1"/>
      <p:bldP spid="3380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chemeClr val="bg1"/>
                </a:solidFill>
              </a:rPr>
              <a:t>Орган обоняния - нос</a:t>
            </a:r>
          </a:p>
        </p:txBody>
      </p:sp>
      <p:pic>
        <p:nvPicPr>
          <p:cNvPr id="35846" name="Picture 6" descr="NoseStructure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 b="6778"/>
          <a:stretch>
            <a:fillRect/>
          </a:stretch>
        </p:blipFill>
        <p:spPr>
          <a:xfrm>
            <a:off x="971550" y="1195388"/>
            <a:ext cx="7345363" cy="5153025"/>
          </a:xfrm>
          <a:noFill/>
          <a:ln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205</Words>
  <Application>Microsoft PowerPoint</Application>
  <PresentationFormat>Экран (4:3)</PresentationFormat>
  <Paragraphs>91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Arial</vt:lpstr>
      <vt:lpstr>Оформление по умолчанию</vt:lpstr>
      <vt:lpstr>АНАЛИЗАТОРЫ</vt:lpstr>
      <vt:lpstr>Анализаторы  (сенсорные системы) - </vt:lpstr>
      <vt:lpstr>Орган зрения</vt:lpstr>
      <vt:lpstr>Строение глаза</vt:lpstr>
      <vt:lpstr>Обнаружение слепого пятна</vt:lpstr>
      <vt:lpstr>Слайд 6</vt:lpstr>
      <vt:lpstr>Строение и функции уха</vt:lpstr>
      <vt:lpstr>Слайд 8</vt:lpstr>
      <vt:lpstr>Части уха:</vt:lpstr>
      <vt:lpstr>Как слышит ухо?</vt:lpstr>
      <vt:lpstr>Вестибулярный аппарат</vt:lpstr>
      <vt:lpstr>Слайд 12</vt:lpstr>
      <vt:lpstr>Орган вкуса  - язык</vt:lpstr>
      <vt:lpstr>Орган обоняния - нос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Органы чувств</dc:title>
  <dc:creator>белый лукич</dc:creator>
  <cp:lastModifiedBy>acceptor</cp:lastModifiedBy>
  <cp:revision>8</cp:revision>
  <dcterms:created xsi:type="dcterms:W3CDTF">2007-04-05T16:54:43Z</dcterms:created>
  <dcterms:modified xsi:type="dcterms:W3CDTF">2014-09-04T13:47:36Z</dcterms:modified>
</cp:coreProperties>
</file>