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1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744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767205"/>
            <a:ext cx="3313355" cy="981636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C000"/>
                </a:solidFill>
                <a:latin typeface="Betina Script Rus" pitchFamily="34" charset="0"/>
                <a:cs typeface="Tunga" pitchFamily="2"/>
              </a:rPr>
              <a:t>Апельсин</a:t>
            </a:r>
            <a:endParaRPr lang="ru-RU" sz="5400" dirty="0">
              <a:solidFill>
                <a:srgbClr val="FFC000"/>
              </a:solidFill>
              <a:latin typeface="Betina Script Rus" pitchFamily="34" charset="0"/>
              <a:cs typeface="Tunga" pitchFamily="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2492896"/>
            <a:ext cx="3456384" cy="3456384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smtClean="0">
                <a:solidFill>
                  <a:srgbClr val="A9178A"/>
                </a:solidFill>
              </a:rPr>
              <a:t>Жарким пламенем горит ,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Оранжевый , как солнце ,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Сильным запахом манит 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Сок под толстой кожицей .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Снимем цедру осторожно -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Здесь понадобится ножик .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Дольки нежные добудем ,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Наслаждаться вкусом будем .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- Это что за господин ?</a:t>
            </a:r>
            <a:br>
              <a:rPr lang="ru-RU" sz="2000" dirty="0" smtClean="0">
                <a:solidFill>
                  <a:srgbClr val="A9178A"/>
                </a:solidFill>
              </a:rPr>
            </a:br>
            <a:r>
              <a:rPr lang="ru-RU" sz="2000" dirty="0" smtClean="0">
                <a:solidFill>
                  <a:srgbClr val="A9178A"/>
                </a:solidFill>
              </a:rPr>
              <a:t>- Яркий спелый </a:t>
            </a:r>
            <a:r>
              <a:rPr lang="ru-RU" sz="2000" b="1" dirty="0" smtClean="0">
                <a:solidFill>
                  <a:srgbClr val="A9178A"/>
                </a:solidFill>
              </a:rPr>
              <a:t>апельсин</a:t>
            </a:r>
            <a:r>
              <a:rPr lang="ru-RU" sz="2000" dirty="0" smtClean="0">
                <a:solidFill>
                  <a:srgbClr val="A9178A"/>
                </a:solidFill>
              </a:rPr>
              <a:t> </a:t>
            </a:r>
            <a:r>
              <a:rPr lang="ru-RU" sz="2000" dirty="0" smtClean="0">
                <a:solidFill>
                  <a:srgbClr val="A9178A"/>
                </a:solidFill>
              </a:rPr>
              <a:t>!</a:t>
            </a:r>
            <a:endParaRPr lang="ru-RU" sz="3200" dirty="0">
              <a:solidFill>
                <a:srgbClr val="A9178A"/>
              </a:solidFill>
            </a:endParaRPr>
          </a:p>
        </p:txBody>
      </p:sp>
      <p:pic>
        <p:nvPicPr>
          <p:cNvPr id="13314" name="Picture 2" descr="Картинка 3 из 15841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64" b="91176" l="2514" r="9469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3987542" cy="26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 smtClean="0"/>
              <a:t>Апельси́н</a:t>
            </a:r>
            <a:r>
              <a:rPr lang="ru-RU" dirty="0" smtClean="0"/>
              <a:t> («китайское яблоко») — плод </a:t>
            </a:r>
            <a:r>
              <a:rPr lang="ru-RU" b="1" dirty="0" smtClean="0"/>
              <a:t>апельсинного дерева</a:t>
            </a:r>
            <a:r>
              <a:rPr lang="ru-RU" dirty="0" smtClean="0"/>
              <a:t> ,родом из Китая. Гибрид, полученный ещё в древности, по-видимому, является смешением мандарина </a:t>
            </a:r>
            <a:r>
              <a:rPr lang="ru-RU" dirty="0" err="1" smtClean="0"/>
              <a:t>c</a:t>
            </a:r>
            <a:r>
              <a:rPr lang="ru-RU" dirty="0" smtClean="0"/>
              <a:t> помело.  Дерево привезено португальцами в Европу и растёт теперь хорошо по всему побережью Средиземного моря, а также в Центральной Америке.</a:t>
            </a:r>
            <a:endParaRPr lang="ru-RU" dirty="0"/>
          </a:p>
        </p:txBody>
      </p:sp>
      <p:pic>
        <p:nvPicPr>
          <p:cNvPr id="26626" name="Picture 2" descr="Апельсин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94" b="89796" l="9865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302286" y="334292"/>
            <a:ext cx="2000296" cy="1760260"/>
          </a:xfrm>
          <a:prstGeom prst="rect">
            <a:avLst/>
          </a:prstGeom>
          <a:noFill/>
        </p:spPr>
      </p:pic>
      <p:pic>
        <p:nvPicPr>
          <p:cNvPr id="26628" name="Picture 4" descr="Картинка 1 из 40870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61" b="100000" l="0" r="98381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491880" y="534891"/>
            <a:ext cx="1936911" cy="1603095"/>
          </a:xfrm>
          <a:prstGeom prst="rect">
            <a:avLst/>
          </a:prstGeom>
          <a:noFill/>
        </p:spPr>
      </p:pic>
      <p:sp>
        <p:nvSpPr>
          <p:cNvPr id="7" name="Равно 6"/>
          <p:cNvSpPr/>
          <p:nvPr/>
        </p:nvSpPr>
        <p:spPr>
          <a:xfrm>
            <a:off x="5580112" y="857232"/>
            <a:ext cx="714380" cy="714380"/>
          </a:xfrm>
          <a:prstGeom prst="mathEqual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6630" name="Picture 6" descr="Картинка 18 из 15278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97" b="95758" l="5782" r="89796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8596" y="534891"/>
            <a:ext cx="2415212" cy="1486804"/>
          </a:xfrm>
          <a:prstGeom prst="rect">
            <a:avLst/>
          </a:prstGeom>
          <a:noFill/>
        </p:spPr>
      </p:pic>
      <p:sp>
        <p:nvSpPr>
          <p:cNvPr id="9" name="Плюс 8"/>
          <p:cNvSpPr/>
          <p:nvPr/>
        </p:nvSpPr>
        <p:spPr>
          <a:xfrm>
            <a:off x="2563186" y="857232"/>
            <a:ext cx="928694" cy="785818"/>
          </a:xfrm>
          <a:prstGeom prst="mathPl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01824"/>
            <a:ext cx="8208912" cy="42292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Перевозка апельсинов и применение цедры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3508977"/>
          </a:xfrm>
        </p:spPr>
        <p:txBody>
          <a:bodyPr/>
          <a:lstStyle/>
          <a:p>
            <a:r>
              <a:rPr lang="ru-RU" sz="2000" dirty="0" smtClean="0"/>
              <a:t>Апельсины требуют при перевозке очень хорошей укладки и легко портятся, поэтому их снимают недозрелыми и упаковывают в ящики по 200—500 шт., завёрнутые каждый в непроклеенную бумагу. </a:t>
            </a:r>
          </a:p>
          <a:p>
            <a:r>
              <a:rPr lang="ru-RU" sz="2000" dirty="0" smtClean="0"/>
              <a:t>Кожура, кроме общеизвестного хозяйственного применения на цедру, настои, варенье и т. п., идет ещё на приготовление разного рода ликёров в Болонье и Флоренции. Также из цедры получают апельсиновое масло.</a:t>
            </a:r>
          </a:p>
          <a:p>
            <a:endParaRPr lang="ru-RU" dirty="0"/>
          </a:p>
        </p:txBody>
      </p:sp>
      <p:pic>
        <p:nvPicPr>
          <p:cNvPr id="27650" name="Picture 2" descr="Картинка 5 из 124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128" y="4542392"/>
            <a:ext cx="2500330" cy="1877125"/>
          </a:xfrm>
          <a:prstGeom prst="rect">
            <a:avLst/>
          </a:prstGeom>
          <a:noFill/>
        </p:spPr>
      </p:pic>
      <p:pic>
        <p:nvPicPr>
          <p:cNvPr id="4098" name="Picture 2" descr="Картинка 8 из 12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4437112"/>
            <a:ext cx="2643206" cy="1982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Целебные силы апельсина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Благодаря наличию в апельсинах комплекса витаминов и других биологически активных веществ, эти цитрусовые рекомендуют для профилактики и лечения гиповитаминозов, заболеваний печени, сердца и сосудов, обмена веществ. Пектины, которые содержатся в апельсинах, способствуют процессу пищеварения, усиливают моторную функцию толстого кишечника и уменьшают в нем гнилостные процессы.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57148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ТОП 15 стран по выращиванию апельсинов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676575"/>
              </p:ext>
            </p:extLst>
          </p:nvPr>
        </p:nvGraphicFramePr>
        <p:xfrm>
          <a:off x="467544" y="548680"/>
          <a:ext cx="8208912" cy="59766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6104"/>
                <a:gridCol w="4418683"/>
                <a:gridCol w="2854125"/>
              </a:tblGrid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u="non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№</a:t>
                      </a:r>
                      <a:endParaRPr lang="ru-RU" b="1" u="none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u="non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Страна</a:t>
                      </a:r>
                      <a:endParaRPr lang="ru-RU" b="1" u="none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Тысяч тонн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u="non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u="none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Бразилия</a:t>
                      </a:r>
                      <a:endParaRPr lang="ru-RU" b="1" u="none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17 818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США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8 280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Индия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5 201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Китай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4 864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Мексика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4 193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Иран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2 713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Италия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2 617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Испания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2 359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Египет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2 200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Индонезия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2 102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Турция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1 689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12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Пакистан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1 492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13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ЮАР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1 445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14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Марокко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1 200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35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15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Греция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800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571480"/>
            <a:ext cx="7848600" cy="5554683"/>
          </a:xfrm>
        </p:spPr>
        <p:txBody>
          <a:bodyPr>
            <a:normAutofit fontScale="92500"/>
          </a:bodyPr>
          <a:lstStyle/>
          <a:p>
            <a:r>
              <a:rPr lang="ru-RU" sz="3600" dirty="0" smtClean="0">
                <a:solidFill>
                  <a:srgbClr val="A9178A"/>
                </a:solidFill>
              </a:rPr>
              <a:t>Поскольку плоды апельсина содержат зёрнышки, этот фрукт символизирует плодородие. </a:t>
            </a:r>
            <a:endParaRPr lang="ru-RU" sz="3600" dirty="0" smtClean="0">
              <a:solidFill>
                <a:srgbClr val="A9178A"/>
              </a:solidFill>
            </a:endParaRPr>
          </a:p>
          <a:p>
            <a:r>
              <a:rPr lang="ru-RU" sz="3600" dirty="0" smtClean="0">
                <a:solidFill>
                  <a:srgbClr val="A9178A"/>
                </a:solidFill>
              </a:rPr>
              <a:t>Увидеть </a:t>
            </a:r>
            <a:r>
              <a:rPr lang="ru-RU" sz="3600" dirty="0" smtClean="0">
                <a:solidFill>
                  <a:srgbClr val="A9178A"/>
                </a:solidFill>
              </a:rPr>
              <a:t>во сне апельсин, хороший </a:t>
            </a:r>
            <a:r>
              <a:rPr lang="ru-RU" sz="3600" dirty="0" smtClean="0">
                <a:solidFill>
                  <a:srgbClr val="A9178A"/>
                </a:solidFill>
              </a:rPr>
              <a:t>знак.</a:t>
            </a:r>
          </a:p>
          <a:p>
            <a:r>
              <a:rPr lang="ru-RU" sz="3600" dirty="0">
                <a:solidFill>
                  <a:srgbClr val="A9178A"/>
                </a:solidFill>
              </a:rPr>
              <a:t>В</a:t>
            </a:r>
            <a:r>
              <a:rPr lang="ru-RU" sz="3600" dirty="0" smtClean="0">
                <a:solidFill>
                  <a:srgbClr val="A9178A"/>
                </a:solidFill>
              </a:rPr>
              <a:t>зять </a:t>
            </a:r>
            <a:r>
              <a:rPr lang="ru-RU" sz="3600" dirty="0" smtClean="0">
                <a:solidFill>
                  <a:srgbClr val="A9178A"/>
                </a:solidFill>
              </a:rPr>
              <a:t>в руку апельсин — означает получить плод любви, солнечный и совершенный, это всё равно, что сорвать его с древа жизни во всей его красе.</a:t>
            </a:r>
            <a:endParaRPr lang="ru-RU" sz="3600" dirty="0">
              <a:solidFill>
                <a:srgbClr val="A9178A"/>
              </a:solidFill>
            </a:endParaRPr>
          </a:p>
        </p:txBody>
      </p:sp>
      <p:pic>
        <p:nvPicPr>
          <p:cNvPr id="6" name="Рисунок 5" descr="m1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68" y="5214950"/>
            <a:ext cx="1304925" cy="1247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Антон\Desktop\orange_tree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280920" cy="662473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33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Легенда об апельсине.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Согласно древнегреческой легенде Гея подарила Гере в день ее свадьбы с Зевсом золотые апельсиновые сады. Первая брачная ночь великих богов длилась триста лет: обливаясь водой из священного источника и наслаждаясь запахом апельсинов. От непрошенных гостей этот волшебный апельсиновый сад охраняли Геспериды и чудовищный дракон </a:t>
            </a:r>
            <a:r>
              <a:rPr lang="ru-RU" dirty="0" err="1" smtClean="0"/>
              <a:t>Ладон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9458" name="Picture 2" descr="http://www.sunhome.ru/UsersGallery/journal/0920095217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1194567" cy="1081083"/>
          </a:xfrm>
          <a:prstGeom prst="rect">
            <a:avLst/>
          </a:prstGeom>
          <a:noFill/>
        </p:spPr>
      </p:pic>
      <p:pic>
        <p:nvPicPr>
          <p:cNvPr id="19460" name="Picture 4" descr="http://www.sunhome.ru/UsersGallery/journal/0920095217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92303"/>
            <a:ext cx="1273504" cy="1152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508977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Презентация учителя биологии</a:t>
            </a:r>
          </a:p>
          <a:p>
            <a:pPr algn="ctr">
              <a:buNone/>
            </a:pPr>
            <a:r>
              <a:rPr lang="ru-RU" dirty="0" smtClean="0"/>
              <a:t> МБ ОУ Пеля – Хованской СОШ</a:t>
            </a:r>
          </a:p>
          <a:p>
            <a:pPr algn="ctr">
              <a:buNone/>
            </a:pPr>
            <a:r>
              <a:rPr lang="ru-RU" dirty="0" smtClean="0"/>
              <a:t>Вилковой. Т.М.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Рисунок 3" descr="SDC170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3071810"/>
            <a:ext cx="1928826" cy="257176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103</TotalTime>
  <Words>265</Words>
  <Application>Microsoft Office PowerPoint</Application>
  <PresentationFormat>Экран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Остин</vt:lpstr>
      <vt:lpstr>Апельсин</vt:lpstr>
      <vt:lpstr>Презентация PowerPoint</vt:lpstr>
      <vt:lpstr>Перевозка апельсинов и применение цедры</vt:lpstr>
      <vt:lpstr>Целебные силы апельсина</vt:lpstr>
      <vt:lpstr>ТОП 15 стран по выращиванию апельсинов</vt:lpstr>
      <vt:lpstr>Презентация PowerPoint</vt:lpstr>
      <vt:lpstr>Презентация PowerPoint</vt:lpstr>
      <vt:lpstr>Легенда об апельсине.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Апельсин</dc:title>
  <cp:lastModifiedBy>Рябцева Дарья</cp:lastModifiedBy>
  <cp:revision>16</cp:revision>
  <dcterms:modified xsi:type="dcterms:W3CDTF">2013-12-09T10:56:19Z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274099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