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4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64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70801-8924-43FD-9DA1-EF87D4697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0C678-C281-407F-86F6-819F2BDA9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26063-A478-4C9C-9FA4-122F51170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B2346-8295-4EF4-862E-5857DCD42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7412-5537-4F81-9E20-5B7633899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2059F-6FCC-4C89-B00C-7D62170D73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18D94-727A-4C21-98ED-C7A882720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40146-0DE5-41B8-8072-30D2569C9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8328-89F2-49CF-B851-A210EE476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9F7E1-5FEB-466B-A3EF-D451A49FE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BA19E-44B2-4FBF-91A0-372F16375E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3D318-CBDB-4246-867B-F2D55246F2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90ACE-7763-4EB0-BB08-52A04C638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560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62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2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171FA62-D563-4654-946F-E03C8C668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62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humbio.ru/humbio/immunology/imm-gal/00054f32.htm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upload.wikimedia.org/wikipedia/commons/4/42/Louis_Pasteur.jpg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immunology/imm-gal/0007ceb2.htm" TargetMode="External"/><Relationship Id="rId2" Type="http://schemas.openxmlformats.org/officeDocument/2006/relationships/hyperlink" Target="http://humbio.ru/humbio/immunology/imm-gal/00049f5d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immunology/imm-gal/000bd465.htm" TargetMode="External"/><Relationship Id="rId2" Type="http://schemas.openxmlformats.org/officeDocument/2006/relationships/hyperlink" Target="http://humbio.ru/humbio/immunology/imm-gal/0008008e.htm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hyperlink" Target="http://upload.wikimedia.org/wikipedia/commons/4/4f/Ilja_Iljitsch_Metschnikow_Nadar.jpg" TargetMode="External"/><Relationship Id="rId4" Type="http://schemas.openxmlformats.org/officeDocument/2006/relationships/hyperlink" Target="http://humbio.ru/humbio/physiology/000997ac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immunology/imm-gal/001256e5.htm" TargetMode="External"/><Relationship Id="rId2" Type="http://schemas.openxmlformats.org/officeDocument/2006/relationships/hyperlink" Target="http://humbio.ru/humbio/immunology/imm-gal/00049f5d.htm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://upload.wikimedia.org/wikipedia/commons/4/45/Paul_Ehrlich.png" TargetMode="External"/><Relationship Id="rId4" Type="http://schemas.openxmlformats.org/officeDocument/2006/relationships/hyperlink" Target="http://humbio.ru/humbio/immunology/imm-gal/00045fb3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immunology/imm-gal/0007ceb2.htm" TargetMode="External"/><Relationship Id="rId2" Type="http://schemas.openxmlformats.org/officeDocument/2006/relationships/hyperlink" Target="http://humbio.ru/humbio/immunology/imm-gal/0008008e.htm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hyperlink" Target="http://upload.wikimedia.org/wikipedia/commons/d/d6/Paul_Ehrlich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immunology/imm-gal/0009a383.htm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://humbio.ru/humbio/immunology/imm-gal/000bbbe9.htm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humbio.ru/humbio/immunology/imm-gal/000b13fc.htm" TargetMode="External"/><Relationship Id="rId5" Type="http://schemas.openxmlformats.org/officeDocument/2006/relationships/hyperlink" Target="http://humbio.ru/humbio/immunology/imm-gal/00154e33.htm" TargetMode="External"/><Relationship Id="rId4" Type="http://schemas.openxmlformats.org/officeDocument/2006/relationships/hyperlink" Target="http://humbio.ru/humbio/immunology/imm-gal/00093dd0.htm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87" TargetMode="External"/><Relationship Id="rId3" Type="http://schemas.openxmlformats.org/officeDocument/2006/relationships/hyperlink" Target="http://ru.wikipedia.org/wiki/%D0%90%D0%BD%D0%B3%D0%BB%D0%B8%D0%B9%D1%81%D0%BA%D0%B8%D0%B9_%D1%8F%D0%B7%D1%8B%D0%BA" TargetMode="External"/><Relationship Id="rId7" Type="http://schemas.openxmlformats.org/officeDocument/2006/relationships/hyperlink" Target="http://ru.wikipedia.org/wiki/2_%D0%BE%D0%BA%D1%82%D1%8F%D0%B1%D1%80%D1%8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ru.wikipedia.org/wiki/%D0%A0%D0%B8%D0%BE-%D0%B4%D0%B5-%D0%96%D0%B0%D0%BD%D0%B5%D0%B9%D1%80%D0%BE" TargetMode="External"/><Relationship Id="rId5" Type="http://schemas.openxmlformats.org/officeDocument/2006/relationships/hyperlink" Target="http://ru.wikipedia.org/wiki/1915" TargetMode="External"/><Relationship Id="rId4" Type="http://schemas.openxmlformats.org/officeDocument/2006/relationships/hyperlink" Target="http://ru.wikipedia.org/wiki/28_%D1%84%D0%B5%D0%B2%D1%80%D0%B0%D0%BB%D1%8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humbio.ru/humbio/immunology/imm-gal/0006290a.htm" TargetMode="External"/><Relationship Id="rId7" Type="http://schemas.openxmlformats.org/officeDocument/2006/relationships/hyperlink" Target="http://upload.wikimedia.org/wikipedia/commons/8/8d/RobertKoch_cropped.jpg" TargetMode="External"/><Relationship Id="rId2" Type="http://schemas.openxmlformats.org/officeDocument/2006/relationships/hyperlink" Target="http://humbio.ru/humbio/immunology/imm-gal/000b3eaa.htm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humbio.ru/humbio/immunology/imm-gal/0001499b.htm" TargetMode="External"/><Relationship Id="rId5" Type="http://schemas.openxmlformats.org/officeDocument/2006/relationships/hyperlink" Target="http://humbio.ru/humbio/immunology/imm-gal/0007256e.htm" TargetMode="External"/><Relationship Id="rId4" Type="http://schemas.openxmlformats.org/officeDocument/2006/relationships/hyperlink" Target="http://humbio.ru/humbio/immunology/imm-gal/00049f5d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63" y="192881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ru-RU" sz="8000" b="1" dirty="0" smtClean="0"/>
              <a:t>Иммунология</a:t>
            </a:r>
            <a:br>
              <a:rPr lang="ru-RU" sz="8000" b="1" dirty="0" smtClean="0"/>
            </a:br>
            <a:endParaRPr lang="ru-RU" sz="8000" b="1" dirty="0" smtClean="0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4572000" y="5373216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Arial" charset="0"/>
              </a:rPr>
              <a:t>Составитель Большаков С. 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229600" cy="5222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</a:t>
            </a:r>
            <a:r>
              <a:rPr lang="ru-RU" sz="2800" b="1" dirty="0" smtClean="0"/>
              <a:t>Иммунология как определенное направление исследований возникла из практической необходимости борьбы с инфекционными заболеваниями.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/>
              <a:t>	Имеются свидетельства тому, что первые прививки оспы проводили в Китае за тысячу лет до Рождества Христова. Инокуляция содержимого оспенных пустул здоровым людям с целью их защиты от острой формы заболевания распространилась затем в Индию, Малую Азию, Европу, на Кавказ. Однако прием искусственного заражения натуральной (человеческой) оспой не во всех случаях давал положительные результаты. Иногда после инокуляции отмечалась острая форма заболевания и даже смерть.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563938" y="404813"/>
            <a:ext cx="5122862" cy="61198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	На смену инокуляции пришел метод </a:t>
            </a:r>
            <a:r>
              <a:rPr lang="ru-RU" sz="2000" smtClean="0">
                <a:hlinkClick r:id="rId2"/>
              </a:rPr>
              <a:t>вакцинации</a:t>
            </a:r>
            <a:r>
              <a:rPr lang="ru-RU" sz="2000" smtClean="0"/>
              <a:t> (от лат. vacca - корова), разработанный в конце XVIIIв. английским врачом Э.Дженнером (E.Jenner). Он обратил внимание на тот факт, что молочницы, ухаживавшие за больными животными, иногда заболевали в крайне слабой форме оспой коров, но при этом никогда не болели натуральной оспой. Подобное наблюдение давало в руки исследователя реальную возможность борьбы с болезнью людей. В 1796г., через 30 лет после начала своих изысканий, Э.Дженнер решился апробировать метод вакцинации коровьей оспой. Эксперимент прошел успешно, и с тех пор способ вакцинации по Э.Дженнеру нашел широкое применение во всем мире. </a:t>
            </a:r>
          </a:p>
        </p:txBody>
      </p:sp>
      <p:pic>
        <p:nvPicPr>
          <p:cNvPr id="5123" name="Picture 6" descr="ospa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476250"/>
            <a:ext cx="3233738" cy="3816350"/>
          </a:xfrm>
        </p:spPr>
      </p:pic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258888" y="4581525"/>
            <a:ext cx="1055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E.Jenner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24300" y="404813"/>
            <a:ext cx="4762500" cy="57213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Рождение инфекционной иммунологии связывают с именем выдающегося французского ученого Луи Пастера (Louis Paster). Первый шаг к целенаправленному поиску вакцинных препаратов, создающих устойчивый иммунитет к инфекции, был сделан после хорошо известного наблюдения Пастера над патогенностью возбудителя куриной холеры. Было показано, что заражение кур ослабленной (аттенуированной) культурой возбудителя создает невосприимчивость к патогенному микробу (1880г). В 1881г. Пастер продемонстрировал эффективный подход к иммунизации коров против сибирской язвы, а в 1885г. ему удалось показать возможность защиты людей от бешенства. </a:t>
            </a:r>
          </a:p>
        </p:txBody>
      </p:sp>
      <p:pic>
        <p:nvPicPr>
          <p:cNvPr id="6147" name="Picture 7" descr="Файл:Louis Pasteu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76250"/>
            <a:ext cx="357187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229600" cy="45307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К 40-50-м годам нашего столетия принципы вакцинации, заложенные Пастером, нашли свое проявление в создании целого арсенала вакцин против самого широкого набора инфекционных заболеваний.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Хотя Пастер считается основателем инфекционной иммунологии, он ничего не знал о факторах, включенных в процесс защиты от инфекции. Первыми, кто пролил свет на один из механизмов невосприимчивости к инфекции, были Беринг (Behring) и Китазато (Kitasato). Они продемонстрировали, что сыворотка от мышей, предварительно иммунизированных столбнячным токсином, введенная интактным животным, защищает последних от смертельной дозы токсина. Образовавшийся в результате иммунизации сывороточный фактор - антитоксин - представлял собой первое обнаруженное специфическое </a:t>
            </a:r>
            <a:r>
              <a:rPr lang="ru-RU" sz="2000" smtClean="0">
                <a:hlinkClick r:id="rId2"/>
              </a:rPr>
              <a:t>антитело</a:t>
            </a:r>
            <a:r>
              <a:rPr lang="ru-RU" sz="2000" smtClean="0"/>
              <a:t>. Работы этих ученых положили начало изучению механизмов </a:t>
            </a:r>
            <a:r>
              <a:rPr lang="ru-RU" sz="2000" smtClean="0">
                <a:hlinkClick r:id="rId3"/>
              </a:rPr>
              <a:t>гуморального иммунитета</a:t>
            </a:r>
            <a:r>
              <a:rPr lang="ru-RU" sz="200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565400"/>
            <a:ext cx="8686800" cy="39592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smtClean="0"/>
              <a:t>	</a:t>
            </a:r>
            <a:r>
              <a:rPr lang="ru-RU" sz="2000" smtClean="0"/>
              <a:t>В 1883 году он сделал первое сообщение по </a:t>
            </a:r>
            <a:r>
              <a:rPr lang="ru-RU" sz="2000" smtClean="0">
                <a:hlinkClick r:id="rId2"/>
              </a:rPr>
              <a:t>фагоцитарной (клеточной) теории иммунитета</a:t>
            </a:r>
            <a:r>
              <a:rPr lang="ru-RU" sz="2000" smtClean="0"/>
              <a:t> на съезде врачей и естествоиспытателей в Одессе. Мечников утверждал тогда, что способность подвижных клеток беспозвоночных животных поглощать пищевые частицы, т.е. участвовать в пищеварении, есть фактически их способность поглощать вообще все "чужое", не свойственное организму: различных микробов, инертных частиц, отмирающих частей тела. У человека также есть амебоидные подвижные клетки - </a:t>
            </a:r>
            <a:r>
              <a:rPr lang="ru-RU" sz="2000" smtClean="0">
                <a:hlinkClick r:id="rId3"/>
              </a:rPr>
              <a:t>макрофаги</a:t>
            </a:r>
            <a:r>
              <a:rPr lang="ru-RU" sz="2000" smtClean="0"/>
              <a:t> и </a:t>
            </a:r>
            <a:r>
              <a:rPr lang="ru-RU" sz="2000" smtClean="0">
                <a:hlinkClick r:id="rId4"/>
              </a:rPr>
              <a:t>нейтрофилы</a:t>
            </a:r>
            <a:r>
              <a:rPr lang="ru-RU" sz="2000" smtClean="0"/>
              <a:t>. Но "едят" они пищу особого рода - патогенных микробов. Эволюция сохранила поглотительную способность амебоидных клеток от одноклеточных животных до высших позвоночных, включая человека. Однако функция этих клеток у высокоорганизованных многоклеточных стала иной - это борьба с микробной агрессией. </a:t>
            </a:r>
          </a:p>
        </p:txBody>
      </p:sp>
      <p:pic>
        <p:nvPicPr>
          <p:cNvPr id="8195" name="Picture 7" descr="Файл:Ilja Iljitsch Metschnikow Nadar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260350"/>
            <a:ext cx="3024187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995738" y="260350"/>
            <a:ext cx="4191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У истоков познания вопросов </a:t>
            </a: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  <a:hlinkClick r:id="rId2"/>
              </a:rPr>
              <a:t>клеточного иммунитета</a:t>
            </a: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стоял русский биолог-эволюционист Илья Мечников.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908175" y="549275"/>
            <a:ext cx="6778625" cy="557688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Параллельно с Мечниковым разрабатывал свою теорию иммунной защиты от инфекции немецкий фармаколог Пауль Эрлих. Он знал о том факте, что в сыворотке крови животных, зараженных бактериями, появляются белковые вещества, способные убивать патогенные микроорганизмы. Эти вещества впоследствии были названы им "</a:t>
            </a:r>
            <a:r>
              <a:rPr lang="ru-RU" sz="2000" smtClean="0">
                <a:hlinkClick r:id="rId2"/>
              </a:rPr>
              <a:t> антителами</a:t>
            </a:r>
            <a:r>
              <a:rPr lang="ru-RU" sz="2000" smtClean="0"/>
              <a:t> ". Самое характерное свойство антител - это их ярко выраженная специфичность. Образовавшись как защитное средство против одного микроорганизма, они нейтрализуют и разрушают только его, оставаясь безразличными к другим. Пытаясь понять это явление специфичности, Эрлих выдвинул </a:t>
            </a:r>
            <a:r>
              <a:rPr lang="ru-RU" sz="2000" smtClean="0">
                <a:hlinkClick r:id="rId3"/>
              </a:rPr>
              <a:t>теорию "боковых цепей"</a:t>
            </a:r>
            <a:r>
              <a:rPr lang="ru-RU" sz="2000" smtClean="0"/>
              <a:t>, по которой антитела в виде рецепторов предсуществуют на поверхности клеток. При этом </a:t>
            </a:r>
            <a:r>
              <a:rPr lang="ru-RU" sz="2000" smtClean="0">
                <a:hlinkClick r:id="rId4"/>
              </a:rPr>
              <a:t>антиген</a:t>
            </a:r>
            <a:r>
              <a:rPr lang="ru-RU" sz="2000" smtClean="0"/>
              <a:t> микроорганизмов выступает в качестве селективного фактора. Вступив в контакт со специфическим рецептором, он обеспечивает усиленную продукцию и выход в циркуляцию только этого конкретного рецептора (антитела). </a:t>
            </a:r>
          </a:p>
        </p:txBody>
      </p:sp>
      <p:pic>
        <p:nvPicPr>
          <p:cNvPr id="9219" name="Picture 7" descr="Файл:Paul Ehrlich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50" y="1557338"/>
            <a:ext cx="1689100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404813"/>
            <a:ext cx="4906962" cy="57213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	Прозорливость Эрлиха поражает, поскольку с некоторыми изменениями эта в целом умозрительная теория подтвердилась в настоящее время.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	Две теории - </a:t>
            </a:r>
            <a:r>
              <a:rPr lang="ru-RU" sz="2000" smtClean="0">
                <a:hlinkClick r:id="rId2"/>
              </a:rPr>
              <a:t>клеточная</a:t>
            </a:r>
            <a:r>
              <a:rPr lang="ru-RU" sz="2000" smtClean="0"/>
              <a:t> (фагоцитарная) и </a:t>
            </a:r>
            <a:r>
              <a:rPr lang="ru-RU" sz="2000" smtClean="0">
                <a:hlinkClick r:id="rId3"/>
              </a:rPr>
              <a:t>гуморальная</a:t>
            </a:r>
            <a:r>
              <a:rPr lang="ru-RU" sz="2000" smtClean="0"/>
              <a:t> - в период своего возникновения стояли на антагонистических позициях. Школы Мечникова и Эрлиха боролись за научную истину, не подозревая, что каждый удар и каждое его парирование сближало противников. В 1908г. обоим ученым одновременно была присуждена Нобелевская премия. </a:t>
            </a:r>
          </a:p>
        </p:txBody>
      </p:sp>
      <p:pic>
        <p:nvPicPr>
          <p:cNvPr id="10243" name="Picture 7" descr="Файл:Paul Ehrlich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76250"/>
            <a:ext cx="32480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323850" y="4110038"/>
            <a:ext cx="3546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Arial" charset="0"/>
              </a:rPr>
              <a:t>Пауль Эрлих. Портрет на банкноте в 200 марок 1996 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700338" y="476250"/>
            <a:ext cx="5986462" cy="63817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Именно он в значительной степени определил лицо современной иммунологии. Рассматривая иммунитет как реакцию, направленную на дифференциацию всего "своего" от всего "чужого", он поднял вопрос о значении иммунных механизмов в поддержании генетической целостности организма в период индивидуального (онтогенетического) развития. Именно Бернет обратил внимание на </a:t>
            </a:r>
            <a:r>
              <a:rPr lang="ru-RU" sz="2000" smtClean="0">
                <a:hlinkClick r:id="rId2"/>
              </a:rPr>
              <a:t>лимфоцит</a:t>
            </a:r>
            <a:r>
              <a:rPr lang="ru-RU" sz="2000" smtClean="0"/>
              <a:t>, как на основного участника специфического иммунного реагирования, дав ему название "</a:t>
            </a:r>
            <a:r>
              <a:rPr lang="ru-RU" sz="2000" smtClean="0">
                <a:hlinkClick r:id="rId3"/>
              </a:rPr>
              <a:t> иммуноцит</a:t>
            </a:r>
            <a:r>
              <a:rPr lang="ru-RU" sz="2000" smtClean="0"/>
              <a:t> ". Именно Бернет предсказал, а англичанин Питер Медавар и чех Милан Гашек экспериментально подтвердили состояние, противоположное иммунной реактивности - </a:t>
            </a:r>
            <a:r>
              <a:rPr lang="ru-RU" sz="2000" smtClean="0">
                <a:hlinkClick r:id="rId4"/>
              </a:rPr>
              <a:t>толерантности</a:t>
            </a:r>
            <a:r>
              <a:rPr lang="ru-RU" sz="2000" smtClean="0"/>
              <a:t>. Именно Бернет указал на особую роль </a:t>
            </a:r>
            <a:r>
              <a:rPr lang="ru-RU" sz="2000" smtClean="0">
                <a:hlinkClick r:id="rId5"/>
              </a:rPr>
              <a:t>тимуса</a:t>
            </a:r>
            <a:r>
              <a:rPr lang="ru-RU" sz="2000" smtClean="0"/>
              <a:t> в формировании иммунного ответа. И наконец, Бернет остался в истории иммунологии как создатель </a:t>
            </a:r>
            <a:r>
              <a:rPr lang="ru-RU" sz="2000" smtClean="0">
                <a:hlinkClick r:id="rId6"/>
              </a:rPr>
              <a:t>клонально-селекционной теории иммунитета</a:t>
            </a:r>
            <a:r>
              <a:rPr lang="ru-RU" sz="2000" smtClean="0"/>
              <a:t>. Формула такой теории проста: один клон лимфоцитов способен реагировать только на одну конкретную антигенную специфическую детерминанту. </a:t>
            </a:r>
          </a:p>
        </p:txBody>
      </p:sp>
      <p:pic>
        <p:nvPicPr>
          <p:cNvPr id="11267" name="Picture 7" descr="3b92a30ca276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476250"/>
            <a:ext cx="209073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179388" y="3716338"/>
            <a:ext cx="27368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latin typeface="Arial" charset="0"/>
              </a:rPr>
              <a:t>Новый этап развития иммунологии связан в первую очередь с именем выдающегося австралийского ученого М.Бернета (Macfarlane Burnet; 1899-1985).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843213" y="549275"/>
            <a:ext cx="5843587" cy="60483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smtClean="0"/>
              <a:t>	Особого внимания заслуживают взгляды Бернета на иммунитет как на такую реакцию организма, которая отличает все "свое" от всего "чужого". После доказательств Питером Медаваром иммунной природы отторжения чужеродного трансплантата и накопления фактов по иммунологии злокачественных новообразований стало очевидным, что иммунная реакция развивается не только на микробные антигены, но и тогда, когда имеются любые, пусть незначительные антигенные различия между организмом и тем биологическим материалом (трансплантатом, злокачественной опухолью), с которым встречается организм.  Строго говоря, ученые прошлого, включая Мечникова, понимали, что предназначение иммунитета - не только борьба с инфекционными агентами. Однако интересы иммунологов первой половины нашего столетия концентрировались в основном на разработке проблем инфекционной патологии. Необходимо было время, чтобы естественный ход научного познания позволил выдвинуть концепцию роли иммунитета в индивидуальном развитии. И автором нового обобщения был Бернет. </a:t>
            </a:r>
          </a:p>
        </p:txBody>
      </p:sp>
      <p:pic>
        <p:nvPicPr>
          <p:cNvPr id="2" name="Picture 7" descr="Питер Медавар (Peter Medawar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49275"/>
            <a:ext cx="24320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250825" y="3690938"/>
            <a:ext cx="2881313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 b="1">
                <a:latin typeface="Arial" charset="0"/>
              </a:rPr>
              <a:t>Питер Брайан Медавар</a:t>
            </a:r>
            <a:r>
              <a:rPr lang="ru-RU" sz="2000">
                <a:latin typeface="Arial" charset="0"/>
              </a:rPr>
              <a:t> (</a:t>
            </a:r>
            <a:r>
              <a:rPr lang="ru-RU" sz="2000">
                <a:latin typeface="Arial" charset="0"/>
                <a:hlinkClick r:id="rId3" tooltip="Английский язык"/>
              </a:rPr>
              <a:t>англ.</a:t>
            </a:r>
            <a:r>
              <a:rPr lang="ru-RU" sz="2000">
                <a:latin typeface="Arial" charset="0"/>
              </a:rPr>
              <a:t> </a:t>
            </a:r>
            <a:r>
              <a:rPr lang="ru-RU" sz="2000" i="1">
                <a:latin typeface="Arial" charset="0"/>
              </a:rPr>
              <a:t>Sir Peter Brian Medawar</a:t>
            </a:r>
            <a:r>
              <a:rPr lang="ru-RU" sz="2000">
                <a:latin typeface="Arial" charset="0"/>
              </a:rPr>
              <a:t>) (р. </a:t>
            </a:r>
            <a:r>
              <a:rPr lang="ru-RU" sz="2000">
                <a:latin typeface="Arial" charset="0"/>
                <a:hlinkClick r:id="rId4" tooltip="28 февраля"/>
              </a:rPr>
              <a:t>28 февраля</a:t>
            </a:r>
            <a:r>
              <a:rPr lang="ru-RU" sz="2000">
                <a:latin typeface="Arial" charset="0"/>
              </a:rPr>
              <a:t> </a:t>
            </a:r>
            <a:r>
              <a:rPr lang="ru-RU" sz="2000">
                <a:latin typeface="Arial" charset="0"/>
                <a:hlinkClick r:id="rId5" tooltip="1915"/>
              </a:rPr>
              <a:t>1915</a:t>
            </a:r>
            <a:r>
              <a:rPr lang="ru-RU" sz="2000">
                <a:latin typeface="Arial" charset="0"/>
              </a:rPr>
              <a:t>, </a:t>
            </a:r>
            <a:r>
              <a:rPr lang="ru-RU" sz="2000">
                <a:latin typeface="Arial" charset="0"/>
                <a:hlinkClick r:id="rId6" tooltip="Рио-де-Жанейро"/>
              </a:rPr>
              <a:t>Рио-де-Жанейро</a:t>
            </a:r>
            <a:r>
              <a:rPr lang="ru-RU" sz="2000">
                <a:latin typeface="Arial" charset="0"/>
              </a:rPr>
              <a:t> — у. </a:t>
            </a:r>
            <a:r>
              <a:rPr lang="ru-RU" sz="2000">
                <a:latin typeface="Arial" charset="0"/>
                <a:hlinkClick r:id="rId7" tooltip="2 октября"/>
              </a:rPr>
              <a:t>2 октября</a:t>
            </a:r>
            <a:r>
              <a:rPr lang="ru-RU" sz="2000">
                <a:latin typeface="Arial" charset="0"/>
              </a:rPr>
              <a:t> </a:t>
            </a:r>
            <a:r>
              <a:rPr lang="ru-RU" sz="2000">
                <a:latin typeface="Arial" charset="0"/>
                <a:hlinkClick r:id="rId8" tooltip="1987"/>
              </a:rPr>
              <a:t>1987</a:t>
            </a:r>
            <a:r>
              <a:rPr lang="ru-RU" sz="2000">
                <a:latin typeface="Arial" charset="0"/>
              </a:rPr>
              <a:t>) — английский биолог.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700338" y="476250"/>
            <a:ext cx="5986462" cy="56499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	Большой вклад в становление современной иммунологии внесли также Роберт Кох (Robert Koch; 1843-1910), открывший возбудитель туберкулеза и описавший кожную туберкулиновую реакцию; Жюль Борде (Jules Bordet; 1870-1961), сделавший важный вклад в понимание </a:t>
            </a:r>
            <a:r>
              <a:rPr lang="ru-RU" sz="2000" smtClean="0">
                <a:hlinkClick r:id="rId2"/>
              </a:rPr>
              <a:t>комплемент</a:t>
            </a:r>
            <a:r>
              <a:rPr lang="ru-RU" sz="2000" smtClean="0"/>
              <a:t> -зависимого лизиса бактерий; Карл Ландштейнер (Karl Landsteiner; 1868-1943), получивший Нобелевскую премию за открытие групп крови и разработавший подходы к изучению тонкой специфичности антител с помощью </a:t>
            </a:r>
            <a:r>
              <a:rPr lang="ru-RU" sz="2000" smtClean="0">
                <a:hlinkClick r:id="rId3"/>
              </a:rPr>
              <a:t>гаптенов</a:t>
            </a:r>
            <a:r>
              <a:rPr lang="ru-RU" sz="2000" smtClean="0"/>
              <a:t>; Родни Портер (Rodney Porter; 1917-1985) и Джеральд Эдельман (Gerald Edelman; 1929), изучившие структуру </a:t>
            </a:r>
            <a:r>
              <a:rPr lang="ru-RU" sz="2000" smtClean="0">
                <a:hlinkClick r:id="rId4"/>
              </a:rPr>
              <a:t>антител</a:t>
            </a:r>
            <a:r>
              <a:rPr lang="ru-RU" sz="2000" smtClean="0"/>
              <a:t>; Джордж Снелл (George Snell), Барух Венацерраф (Baruj Benacerraf) и Жан Доссе (Jean Dausset), описавшие </a:t>
            </a:r>
            <a:r>
              <a:rPr lang="ru-RU" sz="2000" smtClean="0">
                <a:hlinkClick r:id="rId5"/>
              </a:rPr>
              <a:t>главный комплекс гистосовместимости</a:t>
            </a:r>
            <a:r>
              <a:rPr lang="ru-RU" sz="2000" smtClean="0"/>
              <a:t> у животных и человека и открывшие </a:t>
            </a:r>
            <a:r>
              <a:rPr lang="ru-RU" sz="2000" smtClean="0">
                <a:hlinkClick r:id="rId6"/>
              </a:rPr>
              <a:t>гены иммунного ответа</a:t>
            </a:r>
            <a:r>
              <a:rPr lang="ru-RU" sz="2000" smtClean="0"/>
              <a:t>. </a:t>
            </a:r>
          </a:p>
        </p:txBody>
      </p:sp>
      <p:pic>
        <p:nvPicPr>
          <p:cNvPr id="2" name="Picture 7" descr="Файл:RobertKoch cropped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825" y="476250"/>
            <a:ext cx="1981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8"/>
          <p:cNvSpPr>
            <a:spLocks noChangeArrowheads="1"/>
          </p:cNvSpPr>
          <p:nvPr/>
        </p:nvSpPr>
        <p:spPr bwMode="auto">
          <a:xfrm>
            <a:off x="611188" y="3357563"/>
            <a:ext cx="139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Роберт Кох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64</TotalTime>
  <Words>82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Занавес</vt:lpstr>
      <vt:lpstr>Иммунология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Иммунология: исторический обзор</dc:title>
  <dc:creator>User</dc:creator>
  <cp:lastModifiedBy>acceptor</cp:lastModifiedBy>
  <cp:revision>11</cp:revision>
  <dcterms:created xsi:type="dcterms:W3CDTF">2009-08-27T07:28:07Z</dcterms:created>
  <dcterms:modified xsi:type="dcterms:W3CDTF">2014-09-25T16:43:12Z</dcterms:modified>
</cp:coreProperties>
</file>