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3" r:id="rId10"/>
    <p:sldId id="265" r:id="rId11"/>
    <p:sldId id="266" r:id="rId12"/>
    <p:sldId id="267" r:id="rId13"/>
  </p:sldIdLst>
  <p:sldSz cx="12192000" cy="6858000"/>
  <p:notesSz cx="6858000" cy="9144000"/>
  <p:custDataLst>
    <p:tags r:id="rId14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 snapToGrid="0">
      <p:cViewPr varScale="1">
        <p:scale>
          <a:sx n="86" d="100"/>
          <a:sy n="86" d="100"/>
        </p:scale>
        <p:origin x="-234" y="-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gs" Target="tags/tag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3561C9-B36D-4BA6-850E-3A05990A5061}" type="datetimeFigureOut">
              <a:rPr lang="ru-RU" smtClean="0"/>
              <a:pPr/>
              <a:t>19.03.2015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838A95BD-3D11-4D69-9EB2-C911364B7C6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4642164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3561C9-B36D-4BA6-850E-3A05990A5061}" type="datetimeFigureOut">
              <a:rPr lang="ru-RU" smtClean="0"/>
              <a:pPr/>
              <a:t>19.03.2015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8A95BD-3D11-4D69-9EB2-C911364B7C6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76465381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3561C9-B36D-4BA6-850E-3A05990A5061}" type="datetimeFigureOut">
              <a:rPr lang="ru-RU" smtClean="0"/>
              <a:pPr/>
              <a:t>19.03.2015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838A95BD-3D11-4D69-9EB2-C911364B7C6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1334517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3561C9-B36D-4BA6-850E-3A05990A5061}" type="datetimeFigureOut">
              <a:rPr lang="ru-RU" smtClean="0"/>
              <a:pPr/>
              <a:t>19.03.2015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838A95BD-3D11-4D69-9EB2-C911364B7C6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128727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3561C9-B36D-4BA6-850E-3A05990A5061}" type="datetimeFigureOut">
              <a:rPr lang="ru-RU" smtClean="0"/>
              <a:pPr/>
              <a:t>19.03.2015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838A95BD-3D11-4D69-9EB2-C911364B7C6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8244422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3561C9-B36D-4BA6-850E-3A05990A5061}" type="datetimeFigureOut">
              <a:rPr lang="ru-RU" smtClean="0"/>
              <a:pPr/>
              <a:t>19.03.2015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8A95BD-3D11-4D69-9EB2-C911364B7C6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4434641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3561C9-B36D-4BA6-850E-3A05990A5061}" type="datetimeFigureOut">
              <a:rPr lang="ru-RU" smtClean="0"/>
              <a:pPr/>
              <a:t>19.03.2015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8A95BD-3D11-4D69-9EB2-C911364B7C6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9937878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3561C9-B36D-4BA6-850E-3A05990A5061}" type="datetimeFigureOut">
              <a:rPr lang="ru-RU" smtClean="0"/>
              <a:pPr/>
              <a:t>19.03.2015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8A95BD-3D11-4D69-9EB2-C911364B7C6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2127494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3561C9-B36D-4BA6-850E-3A05990A5061}" type="datetimeFigureOut">
              <a:rPr lang="ru-RU" smtClean="0"/>
              <a:pPr/>
              <a:t>19.03.2015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838A95BD-3D11-4D69-9EB2-C911364B7C6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122837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3561C9-B36D-4BA6-850E-3A05990A5061}" type="datetimeFigureOut">
              <a:rPr lang="ru-RU" smtClean="0"/>
              <a:pPr/>
              <a:t>19.03.2015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838A95BD-3D11-4D69-9EB2-C911364B7C6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8664937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3561C9-B36D-4BA6-850E-3A05990A5061}" type="datetimeFigureOut">
              <a:rPr lang="ru-RU" smtClean="0"/>
              <a:pPr/>
              <a:t>19.03.2015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838A95BD-3D11-4D69-9EB2-C911364B7C6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xmlns="" val="212847086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3561C9-B36D-4BA6-850E-3A05990A5061}" type="datetimeFigureOut">
              <a:rPr lang="ru-RU" smtClean="0"/>
              <a:pPr/>
              <a:t>19.03.2015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838A95BD-3D11-4D69-9EB2-C911364B7C6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11340199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3561C9-B36D-4BA6-850E-3A05990A5061}" type="datetimeFigureOut">
              <a:rPr lang="ru-RU" smtClean="0"/>
              <a:pPr/>
              <a:t>19.03.2015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838A95BD-3D11-4D69-9EB2-C911364B7C6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xmlns="" val="126046075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3561C9-B36D-4BA6-850E-3A05990A5061}" type="datetimeFigureOut">
              <a:rPr lang="ru-RU" smtClean="0"/>
              <a:pPr/>
              <a:t>19.03.2015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838A95BD-3D11-4D69-9EB2-C911364B7C6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92611758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3561C9-B36D-4BA6-850E-3A05990A5061}" type="datetimeFigureOut">
              <a:rPr lang="ru-RU" smtClean="0"/>
              <a:pPr/>
              <a:t>19.03.2015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8A95BD-3D11-4D69-9EB2-C911364B7C6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13582455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3561C9-B36D-4BA6-850E-3A05990A5061}" type="datetimeFigureOut">
              <a:rPr lang="ru-RU" smtClean="0"/>
              <a:pPr/>
              <a:t>19.03.2015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8A95BD-3D11-4D69-9EB2-C911364B7C6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2607904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157"/>
            <a:ext cx="2356674" cy="6853096"/>
            <a:chOff x="6627813" y="195610"/>
            <a:chExt cx="1952625" cy="5678141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5610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3561C9-B36D-4BA6-850E-3A05990A5061}" type="datetimeFigureOut">
              <a:rPr lang="ru-RU" smtClean="0"/>
              <a:pPr/>
              <a:t>19.03.2015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838A95BD-3D11-4D69-9EB2-C911364B7C6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614682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7" r:id="rId1"/>
    <p:sldLayoutId id="2147483788" r:id="rId2"/>
    <p:sldLayoutId id="2147483789" r:id="rId3"/>
    <p:sldLayoutId id="2147483790" r:id="rId4"/>
    <p:sldLayoutId id="2147483791" r:id="rId5"/>
    <p:sldLayoutId id="2147483792" r:id="rId6"/>
    <p:sldLayoutId id="2147483793" r:id="rId7"/>
    <p:sldLayoutId id="2147483794" r:id="rId8"/>
    <p:sldLayoutId id="2147483795" r:id="rId9"/>
    <p:sldLayoutId id="2147483796" r:id="rId10"/>
    <p:sldLayoutId id="2147483797" r:id="rId11"/>
    <p:sldLayoutId id="2147483798" r:id="rId12"/>
    <p:sldLayoutId id="2147483799" r:id="rId13"/>
    <p:sldLayoutId id="2147483800" r:id="rId14"/>
    <p:sldLayoutId id="2147483801" r:id="rId15"/>
    <p:sldLayoutId id="2147483802" r:id="rId16"/>
  </p:sldLayoutIdLst>
  <p:timing>
    <p:tnLst>
      <p:par>
        <p:cTn id="1" dur="indefinite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2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prezentacija.biz/" TargetMode="External"/><Relationship Id="rId5" Type="http://schemas.openxmlformats.org/officeDocument/2006/relationships/hyperlink" Target="http://prezentacija.biz/prezentacii-dlya-shkoly/prezentacii-po-literature/" TargetMode="Externa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7" Type="http://schemas.openxmlformats.org/officeDocument/2006/relationships/image" Target="../media/image12.jpeg"/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jpeg"/><Relationship Id="rId5" Type="http://schemas.openxmlformats.org/officeDocument/2006/relationships/image" Target="../media/image22.png"/><Relationship Id="rId4" Type="http://schemas.openxmlformats.org/officeDocument/2006/relationships/image" Target="../media/image2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7" Type="http://schemas.openxmlformats.org/officeDocument/2006/relationships/image" Target="../media/image12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7" Type="http://schemas.openxmlformats.org/officeDocument/2006/relationships/image" Target="../media/image35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citatu.com.ua/krasivye_tsitaty/kogda_iskusstvo_verno_deystvitelnosti/" TargetMode="External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9.jpeg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2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Купить Deutsche Literatur / Немецкая литература, Э. И. Снегова, С. В. Лимонова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170947" cy="68840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Фото / Литература / Альбомы / Экспериментальная Поэзия / Сообщества ON.KZ / Социальная сеть ON.KZ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170947" y="-1"/>
            <a:ext cx="802105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9657347" y="1427747"/>
            <a:ext cx="253465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Подготовил:</a:t>
            </a:r>
            <a:br>
              <a:rPr lang="ru-RU" dirty="0" smtClean="0">
                <a:solidFill>
                  <a:srgbClr val="FF0000"/>
                </a:solidFill>
              </a:rPr>
            </a:br>
            <a:r>
              <a:rPr lang="ru-RU" dirty="0" smtClean="0">
                <a:solidFill>
                  <a:srgbClr val="FF0000"/>
                </a:solidFill>
              </a:rPr>
              <a:t>Студент группы 32МНУ</a:t>
            </a:r>
          </a:p>
          <a:p>
            <a:r>
              <a:rPr lang="ru-RU" dirty="0" smtClean="0">
                <a:solidFill>
                  <a:srgbClr val="FF0000"/>
                </a:solidFill>
              </a:rPr>
              <a:t>Тельных Владислав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7" name="Picture 6" descr="Гуманитарно-Педагогическая Академия | ГПА КФУ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170948" y="0"/>
            <a:ext cx="1675268" cy="18763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9201438" y="2762839"/>
            <a:ext cx="299056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dirty="0" smtClean="0">
                <a:hlinkClick r:id="rId5"/>
              </a:rPr>
              <a:t>Презентации по литературе</a:t>
            </a:r>
            <a:endParaRPr lang="en-US" dirty="0" smtClean="0"/>
          </a:p>
          <a:p>
            <a:pPr algn="ctr"/>
            <a:r>
              <a:rPr lang="en-US" dirty="0" smtClean="0">
                <a:hlinkClick r:id="rId6"/>
              </a:rPr>
              <a:t>http</a:t>
            </a:r>
            <a:r>
              <a:rPr lang="en-US" dirty="0" smtClean="0">
                <a:hlinkClick r:id="rId6"/>
              </a:rPr>
              <a:t>://prezentacija.biz/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890878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6288504" y="-16042"/>
            <a:ext cx="6063916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dirty="0">
                <a:solidFill>
                  <a:srgbClr val="FF0000"/>
                </a:solidFill>
              </a:rPr>
              <a:t>Литература средних веков (V—XV вв</a:t>
            </a:r>
            <a:r>
              <a:rPr lang="ru-RU" sz="4000" dirty="0" smtClean="0">
                <a:solidFill>
                  <a:srgbClr val="FF0000"/>
                </a:solidFill>
              </a:rPr>
              <a:t>.)</a:t>
            </a:r>
            <a:r>
              <a:rPr lang="ru-RU" dirty="0">
                <a:solidFill>
                  <a:srgbClr val="FF0000"/>
                </a:solidFill>
              </a:rPr>
              <a:t/>
            </a:r>
            <a:br>
              <a:rPr lang="ru-RU" dirty="0">
                <a:solidFill>
                  <a:srgbClr val="FF0000"/>
                </a:solidFill>
              </a:rPr>
            </a:br>
            <a:r>
              <a:rPr lang="ru-RU" dirty="0">
                <a:solidFill>
                  <a:srgbClr val="FF0000"/>
                </a:solidFill>
              </a:rPr>
              <a:t/>
            </a:r>
            <a:br>
              <a:rPr lang="ru-RU" dirty="0">
                <a:solidFill>
                  <a:srgbClr val="FF0000"/>
                </a:solidFill>
              </a:rPr>
            </a:br>
            <a:endParaRPr lang="ru-RU" dirty="0">
              <a:solidFill>
                <a:srgbClr val="FF0000"/>
              </a:solidFill>
            </a:endParaRPr>
          </a:p>
          <a:p>
            <a:r>
              <a:rPr lang="ru-RU" dirty="0" smtClean="0">
                <a:solidFill>
                  <a:srgbClr val="FF0000"/>
                </a:solidFill>
              </a:rPr>
              <a:t/>
            </a:r>
            <a:br>
              <a:rPr lang="ru-RU" dirty="0" smtClean="0">
                <a:solidFill>
                  <a:srgbClr val="FF0000"/>
                </a:solidFill>
              </a:rPr>
            </a:b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288632" y="1376138"/>
            <a:ext cx="8903368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—это огромная эпоха, «вмещающая» примерно десять столетий. В произведениях этого времени отражаются исторические события, связанные с великим переселением народов (V—VI вв.), с формированием и упрочением феодального строя, с зарождением в его недрах городского сословия. Средневековая литература богата замечательными памятниками. Это героический эпос «</a:t>
            </a:r>
            <a:r>
              <a:rPr lang="ru-RU" b="1" i="1" dirty="0"/>
              <a:t>Песнь о </a:t>
            </a:r>
            <a:r>
              <a:rPr lang="ru-RU" b="1" i="1" dirty="0" err="1"/>
              <a:t>Нибелунгах</a:t>
            </a:r>
            <a:r>
              <a:rPr lang="ru-RU" dirty="0"/>
              <a:t>», рыцарские романы </a:t>
            </a:r>
            <a:r>
              <a:rPr lang="ru-RU" b="1" i="1" dirty="0"/>
              <a:t>Вольфрама фон </a:t>
            </a:r>
            <a:r>
              <a:rPr lang="ru-RU" b="1" i="1" dirty="0" err="1"/>
              <a:t>Эшенбаха</a:t>
            </a:r>
            <a:r>
              <a:rPr lang="ru-RU" b="1" i="1" dirty="0"/>
              <a:t> </a:t>
            </a:r>
            <a:r>
              <a:rPr lang="ru-RU" dirty="0"/>
              <a:t>и </a:t>
            </a:r>
            <a:r>
              <a:rPr lang="ru-RU" b="1" i="1" dirty="0"/>
              <a:t>Готфрида Страсбургского</a:t>
            </a:r>
            <a:r>
              <a:rPr lang="ru-RU" dirty="0"/>
              <a:t>, поэзия </a:t>
            </a:r>
            <a:r>
              <a:rPr lang="ru-RU" b="1" i="1" dirty="0" err="1" smtClean="0"/>
              <a:t>миннозингеров</a:t>
            </a:r>
            <a:r>
              <a:rPr lang="ru-RU" dirty="0" smtClean="0"/>
              <a:t> («певцы любви»).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  <a:p>
            <a:endParaRPr lang="ru-RU" dirty="0"/>
          </a:p>
        </p:txBody>
      </p:sp>
      <p:pic>
        <p:nvPicPr>
          <p:cNvPr id="2050" name="Picture 2" descr="Wolfram47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67463" y="3208421"/>
            <a:ext cx="2358962" cy="36495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Nibelungenlied2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2446944" cy="32084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ttps://upload.wikimedia.org/wikipedia/commons/thumb/7/75/Botenlauben-Brunnen.JPG/250px-Botenlauben-Brunnen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689432" y="3868006"/>
            <a:ext cx="2502568" cy="29899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Codex Manesse Gottfried von Straßburg.jp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501941" y="3807572"/>
            <a:ext cx="2238375" cy="30504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6" descr="Гуманитарно-Педагогическая Академия | ГПА КФУ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38226" y="1"/>
            <a:ext cx="1339694" cy="15004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298294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19074" y="0"/>
            <a:ext cx="6833937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dirty="0">
                <a:solidFill>
                  <a:srgbClr val="FF0000"/>
                </a:solidFill>
              </a:rPr>
              <a:t>Литература Возрождения приходится на XVI в.</a:t>
            </a:r>
            <a:r>
              <a:rPr lang="ru-RU" sz="2400" dirty="0"/>
              <a:t/>
            </a:r>
            <a:br>
              <a:rPr lang="ru-RU" sz="2400" dirty="0"/>
            </a:br>
            <a:r>
              <a:rPr lang="ru-RU" sz="2400" dirty="0"/>
              <a:t/>
            </a:r>
            <a:br>
              <a:rPr lang="ru-RU" sz="2400" dirty="0"/>
            </a:br>
            <a:r>
              <a:rPr lang="ru-RU" sz="2400" dirty="0"/>
              <a:t/>
            </a:r>
            <a:br>
              <a:rPr lang="ru-RU" sz="2400" dirty="0"/>
            </a:br>
            <a:r>
              <a:rPr lang="ru-RU" sz="2400" dirty="0"/>
              <a:t/>
            </a:r>
            <a:br>
              <a:rPr lang="ru-RU" sz="2400" dirty="0"/>
            </a:br>
            <a:endParaRPr lang="ru-RU" sz="2400" dirty="0"/>
          </a:p>
          <a:p>
            <a:r>
              <a:rPr lang="ru-RU" sz="2400" dirty="0" smtClean="0"/>
              <a:t/>
            </a:r>
            <a:br>
              <a:rPr lang="ru-RU" sz="2400" dirty="0" smtClean="0"/>
            </a:br>
            <a:endParaRPr lang="ru-RU" sz="2400" dirty="0"/>
          </a:p>
        </p:txBody>
      </p:sp>
      <p:sp>
        <p:nvSpPr>
          <p:cNvPr id="3" name="TextBox 2"/>
          <p:cNvSpPr txBox="1"/>
          <p:nvPr/>
        </p:nvSpPr>
        <p:spPr>
          <a:xfrm>
            <a:off x="4363453" y="1379621"/>
            <a:ext cx="7828547" cy="60939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/>
              <a:t>когда в Германии широкое распространение получают </a:t>
            </a:r>
            <a:r>
              <a:rPr lang="ru-RU" sz="2400" i="1" dirty="0"/>
              <a:t>гуманистические идеи</a:t>
            </a:r>
            <a:r>
              <a:rPr lang="ru-RU" sz="2400" dirty="0"/>
              <a:t>, </a:t>
            </a:r>
            <a:r>
              <a:rPr lang="ru-RU" sz="2400" i="1" dirty="0"/>
              <a:t>подвергаются острой критике католическая церковь и феодальный строй, поднимается волна освободительного движения</a:t>
            </a:r>
            <a:r>
              <a:rPr lang="ru-RU" sz="2400" dirty="0"/>
              <a:t> — Реформация и Крестьянская война.</a:t>
            </a:r>
          </a:p>
          <a:p>
            <a:r>
              <a:rPr lang="ru-RU" sz="2400" dirty="0"/>
              <a:t>Гуманистическая культура немецкого Возрождения ярко представлена творчеством </a:t>
            </a:r>
            <a:r>
              <a:rPr lang="ru-RU" sz="2400" b="1" dirty="0" err="1"/>
              <a:t>Гуттена</a:t>
            </a:r>
            <a:r>
              <a:rPr lang="ru-RU" sz="2400" dirty="0"/>
              <a:t>, </a:t>
            </a:r>
            <a:r>
              <a:rPr lang="ru-RU" sz="2400" b="1" dirty="0"/>
              <a:t>Эразма </a:t>
            </a:r>
            <a:r>
              <a:rPr lang="ru-RU" sz="2400" b="1" dirty="0" err="1"/>
              <a:t>Роттердамского</a:t>
            </a:r>
            <a:r>
              <a:rPr lang="ru-RU" sz="2400" dirty="0"/>
              <a:t>, </a:t>
            </a:r>
            <a:r>
              <a:rPr lang="ru-RU" sz="2400" b="1" dirty="0"/>
              <a:t>Ганса Сакса</a:t>
            </a:r>
            <a:r>
              <a:rPr lang="ru-RU" sz="2400" dirty="0"/>
              <a:t>. Произведения писателей-гуманистов носят </a:t>
            </a:r>
            <a:r>
              <a:rPr lang="ru-RU" sz="2400" i="1" dirty="0"/>
              <a:t>реалистический характер</a:t>
            </a:r>
            <a:r>
              <a:rPr lang="ru-RU" sz="2400" dirty="0"/>
              <a:t>. Но реализм их еще неглубок, он проявляется преимущественно в конкретном изображении быта и нравов общества, не проникнут духом историзма.</a:t>
            </a:r>
          </a:p>
          <a:p>
            <a:r>
              <a:rPr lang="ru-RU" dirty="0" smtClean="0">
                <a:effectLst/>
              </a:rPr>
              <a:t/>
            </a:r>
            <a:br>
              <a:rPr lang="ru-RU" dirty="0" smtClean="0">
                <a:effectLst/>
              </a:rPr>
            </a:br>
            <a:r>
              <a:rPr lang="ru-RU" dirty="0" smtClean="0">
                <a:effectLst/>
              </a:rPr>
              <a:t/>
            </a:r>
            <a:br>
              <a:rPr lang="ru-RU" dirty="0" smtClean="0">
                <a:effectLst/>
              </a:rPr>
            </a:br>
            <a:endParaRPr lang="ru-RU" dirty="0"/>
          </a:p>
        </p:txBody>
      </p:sp>
      <p:pic>
        <p:nvPicPr>
          <p:cNvPr id="3074" name="Picture 2" descr="Ulrich von Hutten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47932" y="0"/>
            <a:ext cx="2358189" cy="3172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olbein-erasmu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35097" y="3172184"/>
            <a:ext cx="2215819" cy="3132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https://upload.wikimedia.org/wikipedia/commons/thumb/1/19/N%C3%BCrnberg_Hans-Sachs-Denkmal.jpg/640px-N%C3%BCrnberg_Hans-Sachs-Denkmal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35038" y="3172184"/>
            <a:ext cx="2172119" cy="36858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Гуманитарно-Педагогическая Академия | ГПА КФУ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017" y="0"/>
            <a:ext cx="1786599" cy="20009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841944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743200" y="417095"/>
            <a:ext cx="9063789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dirty="0">
                <a:solidFill>
                  <a:srgbClr val="FF0000"/>
                </a:solidFill>
              </a:rPr>
              <a:t>Трагические годы немецкой истории отражены в литературе XVII в.</a:t>
            </a:r>
            <a:r>
              <a:rPr lang="ru-RU" sz="2000" dirty="0"/>
              <a:t/>
            </a:r>
            <a:br>
              <a:rPr lang="ru-RU" sz="2000" dirty="0"/>
            </a:br>
            <a:r>
              <a:rPr lang="ru-RU" sz="2000" dirty="0"/>
              <a:t/>
            </a:r>
            <a:br>
              <a:rPr lang="ru-RU" sz="2000" dirty="0"/>
            </a:br>
            <a:r>
              <a:rPr lang="ru-RU" sz="2000" dirty="0"/>
              <a:t/>
            </a:r>
            <a:br>
              <a:rPr lang="ru-RU" sz="2000" dirty="0"/>
            </a:br>
            <a:r>
              <a:rPr lang="ru-RU" sz="2000" dirty="0"/>
              <a:t/>
            </a:r>
            <a:br>
              <a:rPr lang="ru-RU" sz="2000" dirty="0"/>
            </a:br>
            <a:endParaRPr lang="ru-RU" sz="2000" dirty="0"/>
          </a:p>
          <a:p>
            <a:r>
              <a:rPr lang="ru-RU" sz="2000" dirty="0" smtClean="0"/>
              <a:t/>
            </a:r>
            <a:br>
              <a:rPr lang="ru-RU" sz="2000" dirty="0" smtClean="0"/>
            </a:br>
            <a:endParaRPr lang="ru-RU" sz="2000" dirty="0"/>
          </a:p>
        </p:txBody>
      </p:sp>
      <p:sp>
        <p:nvSpPr>
          <p:cNvPr id="3" name="TextBox 2"/>
          <p:cNvSpPr txBox="1"/>
          <p:nvPr/>
        </p:nvSpPr>
        <p:spPr>
          <a:xfrm>
            <a:off x="5486400" y="1619383"/>
            <a:ext cx="6705600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dirty="0"/>
              <a:t>В эту эпоху немецкий народ в результате опустошительной Тридцатилетней войны, усиления феодального и церковного гнета (как следствие подавления крестьянских восстаний) оказался перед лицом тягчайших испытаний. Немецкий </a:t>
            </a:r>
            <a:r>
              <a:rPr lang="ru-RU" sz="2200" i="1" dirty="0"/>
              <a:t>гуманизм в это время переживает кризис</a:t>
            </a:r>
            <a:r>
              <a:rPr lang="ru-RU" sz="2200" dirty="0"/>
              <a:t>. Однако гуманистическая мысль не угасает. Она живет в народных песнях, в творчестве </a:t>
            </a:r>
            <a:r>
              <a:rPr lang="ru-RU" sz="2200" b="1" i="1" dirty="0" err="1"/>
              <a:t>Гриммельсгаузена</a:t>
            </a:r>
            <a:r>
              <a:rPr lang="ru-RU" sz="2200" b="1" i="1" dirty="0"/>
              <a:t>, </a:t>
            </a:r>
            <a:r>
              <a:rPr lang="ru-RU" sz="2200" b="1" i="1" dirty="0" err="1"/>
              <a:t>Грифиуса</a:t>
            </a:r>
            <a:r>
              <a:rPr lang="ru-RU" sz="2200" b="1" i="1" dirty="0"/>
              <a:t>, </a:t>
            </a:r>
            <a:r>
              <a:rPr lang="ru-RU" sz="2200" b="1" i="1" dirty="0" err="1"/>
              <a:t>Логау</a:t>
            </a:r>
            <a:r>
              <a:rPr lang="ru-RU" sz="2200" b="1" i="1" dirty="0"/>
              <a:t> </a:t>
            </a:r>
            <a:r>
              <a:rPr lang="ru-RU" sz="2200" dirty="0"/>
              <a:t>и других. </a:t>
            </a:r>
            <a:r>
              <a:rPr lang="ru-RU" sz="2200" dirty="0" smtClean="0"/>
              <a:t>Не разрываются </a:t>
            </a:r>
            <a:r>
              <a:rPr lang="ru-RU" sz="2200" dirty="0"/>
              <a:t>и </a:t>
            </a:r>
            <a:r>
              <a:rPr lang="ru-RU" sz="2200" i="1" dirty="0"/>
              <a:t>реалистические традиции</a:t>
            </a:r>
            <a:r>
              <a:rPr lang="ru-RU" sz="2200" dirty="0"/>
              <a:t>, главным образом в произведениях сатирического плана. </a:t>
            </a:r>
            <a:r>
              <a:rPr lang="ru-RU" sz="2200" i="1" dirty="0"/>
              <a:t>Наряду с бытовым реализмом широкое распространение в искусстве получают барокко и классицизм</a:t>
            </a:r>
            <a:r>
              <a:rPr lang="ru-RU" sz="2200" dirty="0"/>
              <a:t>.</a:t>
            </a:r>
            <a:br>
              <a:rPr lang="ru-RU" sz="2200" dirty="0"/>
            </a:br>
            <a:endParaRPr lang="ru-RU" sz="2200" dirty="0"/>
          </a:p>
        </p:txBody>
      </p:sp>
      <p:pic>
        <p:nvPicPr>
          <p:cNvPr id="4098" name="Picture 2" descr="Hans Jakob Christoffel von Grimmelshausen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23062" y="-32084"/>
            <a:ext cx="2766261" cy="34080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https://upload.wikimedia.org/wikipedia/commons/thumb/6/67/Andreas_Gryphius.jpg/220px-Andreas_Gryphiu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1" y="3375950"/>
            <a:ext cx="2816363" cy="34820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912586" y="3723514"/>
            <a:ext cx="264697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chemeClr val="accent6">
                    <a:lumMod val="50000"/>
                  </a:schemeClr>
                </a:solidFill>
              </a:rPr>
              <a:t>Власть</a:t>
            </a:r>
            <a:r>
              <a:rPr lang="ru-RU" dirty="0">
                <a:solidFill>
                  <a:schemeClr val="accent6">
                    <a:lumMod val="50000"/>
                  </a:schemeClr>
                </a:solidFill>
              </a:rPr>
              <a:t> </a:t>
            </a:r>
            <a:r>
              <a:rPr lang="ru-RU" dirty="0" smtClean="0">
                <a:solidFill>
                  <a:schemeClr val="accent6">
                    <a:lumMod val="50000"/>
                  </a:schemeClr>
                </a:solidFill>
              </a:rPr>
              <a:t/>
            </a:r>
            <a:br>
              <a:rPr lang="ru-RU" dirty="0" smtClean="0">
                <a:solidFill>
                  <a:schemeClr val="accent6">
                    <a:lumMod val="50000"/>
                  </a:schemeClr>
                </a:solidFill>
              </a:rPr>
            </a:br>
            <a:r>
              <a:rPr lang="ru-RU" dirty="0" smtClean="0">
                <a:solidFill>
                  <a:schemeClr val="accent6">
                    <a:lumMod val="50000"/>
                  </a:schemeClr>
                </a:solidFill>
              </a:rPr>
              <a:t/>
            </a:r>
            <a:br>
              <a:rPr lang="ru-RU" dirty="0" smtClean="0">
                <a:solidFill>
                  <a:schemeClr val="accent6">
                    <a:lumMod val="50000"/>
                  </a:schemeClr>
                </a:solidFill>
              </a:rPr>
            </a:br>
            <a:r>
              <a:rPr lang="ru-RU" dirty="0">
                <a:solidFill>
                  <a:schemeClr val="accent6">
                    <a:lumMod val="50000"/>
                  </a:schemeClr>
                </a:solidFill>
              </a:rPr>
              <a:t>Ты мог бы управлять провинцией любою,</a:t>
            </a:r>
            <a:r>
              <a:rPr lang="ru-RU" dirty="0" smtClean="0">
                <a:solidFill>
                  <a:schemeClr val="accent6">
                    <a:lumMod val="50000"/>
                  </a:schemeClr>
                </a:solidFill>
              </a:rPr>
              <a:t/>
            </a:r>
            <a:br>
              <a:rPr lang="ru-RU" dirty="0" smtClean="0">
                <a:solidFill>
                  <a:schemeClr val="accent6">
                    <a:lumMod val="50000"/>
                  </a:schemeClr>
                </a:solidFill>
              </a:rPr>
            </a:br>
            <a:r>
              <a:rPr lang="ru-RU" dirty="0">
                <a:solidFill>
                  <a:schemeClr val="accent6">
                    <a:lumMod val="50000"/>
                  </a:schemeClr>
                </a:solidFill>
              </a:rPr>
              <a:t>Когда бы управлять ты мог </a:t>
            </a:r>
            <a:endParaRPr lang="ru-RU" dirty="0" smtClean="0">
              <a:solidFill>
                <a:schemeClr val="accent6">
                  <a:lumMod val="50000"/>
                </a:schemeClr>
              </a:solidFill>
            </a:endParaRPr>
          </a:p>
          <a:p>
            <a:r>
              <a:rPr lang="ru-RU" dirty="0" smtClean="0">
                <a:solidFill>
                  <a:schemeClr val="accent6">
                    <a:lumMod val="50000"/>
                  </a:schemeClr>
                </a:solidFill>
              </a:rPr>
              <a:t>самим </a:t>
            </a:r>
            <a:r>
              <a:rPr lang="ru-RU" dirty="0">
                <a:solidFill>
                  <a:schemeClr val="accent6">
                    <a:lumMod val="50000"/>
                  </a:schemeClr>
                </a:solidFill>
              </a:rPr>
              <a:t>собою.</a:t>
            </a:r>
            <a:r>
              <a:rPr lang="ru-RU" dirty="0" smtClean="0">
                <a:solidFill>
                  <a:schemeClr val="accent6">
                    <a:lumMod val="50000"/>
                  </a:schemeClr>
                </a:solidFill>
              </a:rPr>
              <a:t/>
            </a:r>
            <a:br>
              <a:rPr lang="ru-RU" dirty="0" smtClean="0">
                <a:solidFill>
                  <a:schemeClr val="accent6">
                    <a:lumMod val="50000"/>
                  </a:schemeClr>
                </a:solidFill>
              </a:rPr>
            </a:br>
            <a:r>
              <a:rPr lang="ru-RU" b="1" i="1" dirty="0">
                <a:solidFill>
                  <a:schemeClr val="accent6">
                    <a:lumMod val="50000"/>
                  </a:schemeClr>
                </a:solidFill>
              </a:rPr>
              <a:t>Фридрих фон </a:t>
            </a:r>
            <a:r>
              <a:rPr lang="ru-RU" b="1" i="1" dirty="0" err="1">
                <a:solidFill>
                  <a:schemeClr val="accent6">
                    <a:lumMod val="50000"/>
                  </a:schemeClr>
                </a:solidFill>
              </a:rPr>
              <a:t>Логау</a:t>
            </a:r>
            <a:endParaRPr lang="ru-RU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7" name="Picture 6" descr="Гуманитарно-Педагогическая Академия | ГПА КФУ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342774" y="1592807"/>
            <a:ext cx="1786599" cy="20009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932967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096000" y="81825"/>
            <a:ext cx="6096000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>
                <a:solidFill>
                  <a:srgbClr val="FF0000"/>
                </a:solidFill>
              </a:rPr>
              <a:t>XVIII в. </a:t>
            </a:r>
            <a:r>
              <a:rPr lang="ru-RU" sz="2000" dirty="0"/>
              <a:t>ознаменован мощным наступлением против гнета, морали, правовых и религиозных норм феодального общества. Литература немецкого Просвещения выдвинула таких титанов, как </a:t>
            </a:r>
            <a:r>
              <a:rPr lang="ru-RU" sz="2000" b="1" dirty="0"/>
              <a:t>Лессинг, Гердер, Гете, Шиллер</a:t>
            </a:r>
            <a:r>
              <a:rPr lang="ru-RU" sz="2000" dirty="0"/>
              <a:t>, которые по праву являются </a:t>
            </a:r>
            <a:r>
              <a:rPr lang="ru-RU" sz="2000" i="1" dirty="0"/>
              <a:t>национальной гордостью немецкого народа.</a:t>
            </a:r>
            <a:r>
              <a:rPr lang="ru-RU" sz="2000" dirty="0"/>
              <a:t/>
            </a:r>
            <a:br>
              <a:rPr lang="ru-RU" sz="2000" dirty="0"/>
            </a:br>
            <a:endParaRPr lang="ru-RU" sz="2000" dirty="0"/>
          </a:p>
        </p:txBody>
      </p:sp>
      <p:pic>
        <p:nvPicPr>
          <p:cNvPr id="5122" name="Picture 2" descr="Gotthold Ephraim Lessing Kunstsammlung Uni Leipzig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860884" cy="26693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860884" y="0"/>
            <a:ext cx="3978442" cy="19389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Arial Unicode MS" panose="020B0604020202020204" pitchFamily="34" charset="-128"/>
              </a:rPr>
              <a:t>Ну что сказать тем поэтам, которые так любят парить где-то в поднебесье, выводя из терпения большинство своих читателей? Только то, что однажды сказал соловей жаворонку: "Друг мой, ты улетаешь так высоко, чтобы тебя не было слышно?"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</a:rPr>
              <a:t> </a:t>
            </a:r>
            <a:endParaRPr kumimoji="0" lang="ru-RU" sz="3600" b="0" i="0" u="none" strike="noStrike" cap="none" normalizeH="0" baseline="0" dirty="0" smtClean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5126" name="Picture 6" descr="Иоганн Готфрид Гердер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53181" y="1938992"/>
            <a:ext cx="2009775" cy="2190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860884" y="2669301"/>
            <a:ext cx="208547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00B050"/>
                </a:solidFill>
              </a:rPr>
              <a:t>немецкий писатель, литературовед и философ.</a:t>
            </a:r>
          </a:p>
        </p:txBody>
      </p:sp>
      <p:pic>
        <p:nvPicPr>
          <p:cNvPr id="5128" name="Picture 8" descr="Goethe (Stieler 1828)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18477" y="3924299"/>
            <a:ext cx="2381250" cy="29337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9"/>
          <p:cNvSpPr>
            <a:spLocks noChangeArrowheads="1"/>
          </p:cNvSpPr>
          <p:nvPr/>
        </p:nvSpPr>
        <p:spPr bwMode="auto">
          <a:xfrm>
            <a:off x="2832536" y="4297143"/>
            <a:ext cx="2876049" cy="2739211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Arial Unicode MS" panose="020B0604020202020204" pitchFamily="34" charset="-128"/>
              </a:rPr>
              <a:t>Помню, как она глядела –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Arial Unicode MS" panose="020B0604020202020204" pitchFamily="34" charset="-128"/>
              </a:rPr>
              <a:t>Помню губы, руки, грудь –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Arial Unicode MS" panose="020B0604020202020204" pitchFamily="34" charset="-128"/>
              </a:rPr>
              <a:t>Сердце помнит - помнит тело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Arial Unicode MS" panose="020B0604020202020204" pitchFamily="34" charset="-128"/>
              </a:rPr>
              <a:t>Не забыть. И не вернуть.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Arial Unicode MS" panose="020B0604020202020204" pitchFamily="34" charset="-128"/>
              </a:rPr>
              <a:t>Но она была, была!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Arial Unicode MS" panose="020B0604020202020204" pitchFamily="34" charset="-128"/>
              </a:rPr>
              <a:t>Да, была! Все это было: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Arial Unicode MS" panose="020B0604020202020204" pitchFamily="34" charset="-128"/>
              </a:rPr>
              <a:t>Мимоходом обняла –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Arial Unicode MS" panose="020B0604020202020204" pitchFamily="34" charset="-128"/>
              </a:rPr>
              <a:t> И всю жизнь переменила. 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</a:rPr>
              <a:t/>
            </a:r>
            <a:b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</a:rPr>
            </a:b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5131" name="Picture 11" descr="Anton Graff - Friedrich Schiller.jp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565733" y="3269465"/>
            <a:ext cx="2156661" cy="27950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12"/>
          <p:cNvSpPr>
            <a:spLocks noChangeArrowheads="1"/>
          </p:cNvSpPr>
          <p:nvPr/>
        </p:nvSpPr>
        <p:spPr bwMode="auto">
          <a:xfrm>
            <a:off x="8722394" y="3251924"/>
            <a:ext cx="3469606" cy="3243153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66654" rIns="91440" bIns="66654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1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ahoma" panose="020B0604030504040204" pitchFamily="34" charset="0"/>
                <a:cs typeface="Tahoma" panose="020B0604030504040204" pitchFamily="34" charset="0"/>
              </a:rPr>
              <a:t>РУССО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Arial Unicode MS" panose="020B0604020202020204" pitchFamily="34" charset="-128"/>
              </a:rPr>
              <a:t>Монумент, возникший злым укором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Arial Unicode MS" panose="020B0604020202020204" pitchFamily="34" charset="-128"/>
              </a:rPr>
              <a:t> Нашим дням и Франции позором,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Arial Unicode MS" panose="020B0604020202020204" pitchFamily="34" charset="-128"/>
              </a:rPr>
              <a:t>Гроб Руссо! Склоняюсь пред тобой!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Arial Unicode MS" panose="020B0604020202020204" pitchFamily="34" charset="-128"/>
              </a:rPr>
              <a:t> Мир тебе, мудрец, уже безгласный!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Arial Unicode MS" panose="020B0604020202020204" pitchFamily="34" charset="-128"/>
              </a:rPr>
              <a:t>Мира в жизни ты искал напрасно,-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Arial Unicode MS" panose="020B0604020202020204" pitchFamily="34" charset="-128"/>
              </a:rPr>
              <a:t> Мир нашел ты, но в земле сырой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Arial Unicode MS" panose="020B0604020202020204" pitchFamily="34" charset="-128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Arial Unicode MS" panose="020B0604020202020204" pitchFamily="34" charset="-128"/>
              </a:rPr>
              <a:t>Язвы мира век не заживали: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Arial Unicode MS" panose="020B0604020202020204" pitchFamily="34" charset="-128"/>
              </a:rPr>
              <a:t> Встарь был мрак - и мудрых убивали, Нынче - свет, а меньше ль палачей? Пал Сократ от рук невежд суровых, Пал Руссо... но от рабов Христовых, За порыв создать из них людей!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</a:rPr>
              <a:t> 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59784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130861" y="0"/>
            <a:ext cx="5061139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Под влиянием французской буржуазной революции 1789—1794 гг. и революции 1848 г., формируются различные течения немецкого </a:t>
            </a:r>
            <a:r>
              <a:rPr lang="ru-RU" i="1" dirty="0"/>
              <a:t>романтизма</a:t>
            </a:r>
            <a:r>
              <a:rPr lang="ru-RU" dirty="0"/>
              <a:t>, выходят на литературную арену </a:t>
            </a:r>
            <a:r>
              <a:rPr lang="ru-RU" i="1" dirty="0"/>
              <a:t>поэты-демократы</a:t>
            </a:r>
            <a:r>
              <a:rPr lang="ru-RU" dirty="0"/>
              <a:t> 30—40-х гг. — </a:t>
            </a:r>
            <a:r>
              <a:rPr lang="ru-RU" b="1" dirty="0" err="1"/>
              <a:t>Бюхнер</a:t>
            </a:r>
            <a:r>
              <a:rPr lang="ru-RU" b="1" dirty="0"/>
              <a:t>, </a:t>
            </a:r>
            <a:r>
              <a:rPr lang="ru-RU" b="1" dirty="0" err="1"/>
              <a:t>Гервег</a:t>
            </a:r>
            <a:r>
              <a:rPr lang="ru-RU" b="1" dirty="0"/>
              <a:t>, </a:t>
            </a:r>
            <a:r>
              <a:rPr lang="ru-RU" b="1" dirty="0" err="1"/>
              <a:t>Фрейлиграт</a:t>
            </a:r>
            <a:r>
              <a:rPr lang="ru-RU" b="1" dirty="0"/>
              <a:t>, Гейне</a:t>
            </a:r>
            <a:r>
              <a:rPr lang="ru-RU" dirty="0"/>
              <a:t>, развертывается творчество первого поэта немецкого рабочего класса </a:t>
            </a:r>
            <a:r>
              <a:rPr lang="ru-RU" b="1" dirty="0" err="1"/>
              <a:t>Веерта</a:t>
            </a:r>
            <a:r>
              <a:rPr lang="ru-RU" dirty="0"/>
              <a:t>.</a:t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  <a:p>
            <a:endParaRPr lang="ru-RU" dirty="0"/>
          </a:p>
        </p:txBody>
      </p:sp>
      <p:pic>
        <p:nvPicPr>
          <p:cNvPr id="6146" name="Picture 2" descr="G Büchner - Franz-Ausgabe cropped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194560" cy="32186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Herwegh, Georg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194560" y="0"/>
            <a:ext cx="2753879" cy="31063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https://upload.wikimedia.org/wikipedia/commons/thumb/b/ba/Ferdinand_Freiligrath_Hasenclever.jpg/220px-Ferdinand_Freiligrath_Hasenclever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948439" y="-1"/>
            <a:ext cx="2182422" cy="31063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152" name="Picture 8" descr="Heinrich Heine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46483" y="3106377"/>
            <a:ext cx="2825016" cy="37516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154" name="Picture 10" descr="Georg Weerth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753920" y="3218690"/>
            <a:ext cx="2725061" cy="35921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8507801" y="2660072"/>
            <a:ext cx="3684199" cy="4278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chemeClr val="accent6">
                    <a:lumMod val="50000"/>
                  </a:schemeClr>
                </a:solidFill>
              </a:rPr>
              <a:t>«Песнь о ненависти»:</a:t>
            </a:r>
            <a:r>
              <a:rPr lang="ru-RU" sz="1600" dirty="0" smtClean="0">
                <a:solidFill>
                  <a:schemeClr val="accent6">
                    <a:lumMod val="50000"/>
                  </a:schemeClr>
                </a:solidFill>
              </a:rPr>
              <a:t/>
            </a:r>
            <a:br>
              <a:rPr lang="ru-RU" sz="1600" dirty="0" smtClean="0">
                <a:solidFill>
                  <a:schemeClr val="accent6">
                    <a:lumMod val="50000"/>
                  </a:schemeClr>
                </a:solidFill>
              </a:rPr>
            </a:br>
            <a:r>
              <a:rPr lang="ru-RU" sz="1600" dirty="0" smtClean="0">
                <a:solidFill>
                  <a:schemeClr val="accent6">
                    <a:lumMod val="50000"/>
                  </a:schemeClr>
                </a:solidFill>
              </a:rPr>
              <a:t>Вперед</a:t>
            </a:r>
            <a:r>
              <a:rPr lang="ru-RU" sz="1600" dirty="0">
                <a:solidFill>
                  <a:schemeClr val="accent6">
                    <a:lumMod val="50000"/>
                  </a:schemeClr>
                </a:solidFill>
              </a:rPr>
              <a:t>, чрез все преграды гор! </a:t>
            </a:r>
            <a:r>
              <a:rPr lang="ru-RU" sz="1600" dirty="0" smtClean="0">
                <a:solidFill>
                  <a:schemeClr val="accent6">
                    <a:lumMod val="50000"/>
                  </a:schemeClr>
                </a:solidFill>
              </a:rPr>
              <a:t/>
            </a:r>
            <a:br>
              <a:rPr lang="ru-RU" sz="1600" dirty="0" smtClean="0">
                <a:solidFill>
                  <a:schemeClr val="accent6">
                    <a:lumMod val="50000"/>
                  </a:schemeClr>
                </a:solidFill>
              </a:rPr>
            </a:br>
            <a:r>
              <a:rPr lang="ru-RU" sz="1600" dirty="0">
                <a:solidFill>
                  <a:schemeClr val="accent6">
                    <a:lumMod val="50000"/>
                  </a:schemeClr>
                </a:solidFill>
              </a:rPr>
              <a:t>Вперед, заре навстречу! </a:t>
            </a:r>
            <a:r>
              <a:rPr lang="ru-RU" sz="1600" dirty="0" smtClean="0">
                <a:solidFill>
                  <a:schemeClr val="accent6">
                    <a:lumMod val="50000"/>
                  </a:schemeClr>
                </a:solidFill>
              </a:rPr>
              <a:t/>
            </a:r>
            <a:br>
              <a:rPr lang="ru-RU" sz="1600" dirty="0" smtClean="0">
                <a:solidFill>
                  <a:schemeClr val="accent6">
                    <a:lumMod val="50000"/>
                  </a:schemeClr>
                </a:solidFill>
              </a:rPr>
            </a:br>
            <a:r>
              <a:rPr lang="ru-RU" sz="1600" dirty="0">
                <a:solidFill>
                  <a:schemeClr val="accent6">
                    <a:lumMod val="50000"/>
                  </a:schemeClr>
                </a:solidFill>
              </a:rPr>
              <a:t>Жене — последний нежный взор </a:t>
            </a:r>
            <a:r>
              <a:rPr lang="ru-RU" sz="1600" dirty="0" smtClean="0">
                <a:solidFill>
                  <a:schemeClr val="accent6">
                    <a:lumMod val="50000"/>
                  </a:schemeClr>
                </a:solidFill>
              </a:rPr>
              <a:t/>
            </a:r>
            <a:br>
              <a:rPr lang="ru-RU" sz="1600" dirty="0" smtClean="0">
                <a:solidFill>
                  <a:schemeClr val="accent6">
                    <a:lumMod val="50000"/>
                  </a:schemeClr>
                </a:solidFill>
              </a:rPr>
            </a:br>
            <a:r>
              <a:rPr lang="ru-RU" sz="1600" dirty="0">
                <a:solidFill>
                  <a:schemeClr val="accent6">
                    <a:lumMod val="50000"/>
                  </a:schemeClr>
                </a:solidFill>
              </a:rPr>
              <a:t>И с саблей — прямо в сечу! </a:t>
            </a:r>
            <a:r>
              <a:rPr lang="ru-RU" sz="1600" dirty="0" smtClean="0">
                <a:solidFill>
                  <a:schemeClr val="accent6">
                    <a:lumMod val="50000"/>
                  </a:schemeClr>
                </a:solidFill>
              </a:rPr>
              <a:t/>
            </a:r>
            <a:br>
              <a:rPr lang="ru-RU" sz="1600" dirty="0" smtClean="0">
                <a:solidFill>
                  <a:schemeClr val="accent6">
                    <a:lumMod val="50000"/>
                  </a:schemeClr>
                </a:solidFill>
              </a:rPr>
            </a:br>
            <a:r>
              <a:rPr lang="ru-RU" sz="1600" dirty="0">
                <a:solidFill>
                  <a:schemeClr val="accent6">
                    <a:lumMod val="50000"/>
                  </a:schemeClr>
                </a:solidFill>
              </a:rPr>
              <a:t>До самой смерти чтоб бойцу </a:t>
            </a:r>
            <a:r>
              <a:rPr lang="ru-RU" sz="1600" dirty="0" smtClean="0">
                <a:solidFill>
                  <a:schemeClr val="accent6">
                    <a:lumMod val="50000"/>
                  </a:schemeClr>
                </a:solidFill>
              </a:rPr>
              <a:t/>
            </a:r>
            <a:br>
              <a:rPr lang="ru-RU" sz="1600" dirty="0" smtClean="0">
                <a:solidFill>
                  <a:schemeClr val="accent6">
                    <a:lumMod val="50000"/>
                  </a:schemeClr>
                </a:solidFill>
              </a:rPr>
            </a:br>
            <a:r>
              <a:rPr lang="ru-RU" sz="1600" dirty="0">
                <a:solidFill>
                  <a:schemeClr val="accent6">
                    <a:lumMod val="50000"/>
                  </a:schemeClr>
                </a:solidFill>
              </a:rPr>
              <a:t>Рука не изменяла! </a:t>
            </a:r>
            <a:r>
              <a:rPr lang="ru-RU" sz="1600" dirty="0" smtClean="0">
                <a:solidFill>
                  <a:schemeClr val="accent6">
                    <a:lumMod val="50000"/>
                  </a:schemeClr>
                </a:solidFill>
              </a:rPr>
              <a:t/>
            </a:r>
            <a:br>
              <a:rPr lang="ru-RU" sz="1600" dirty="0" smtClean="0">
                <a:solidFill>
                  <a:schemeClr val="accent6">
                    <a:lumMod val="50000"/>
                  </a:schemeClr>
                </a:solidFill>
              </a:rPr>
            </a:br>
            <a:r>
              <a:rPr lang="ru-RU" sz="1600" dirty="0">
                <a:solidFill>
                  <a:schemeClr val="accent6">
                    <a:lumMod val="50000"/>
                  </a:schemeClr>
                </a:solidFill>
              </a:rPr>
              <a:t>Любовь нам больше не к лицу: </a:t>
            </a:r>
            <a:r>
              <a:rPr lang="ru-RU" sz="1600" dirty="0" smtClean="0">
                <a:solidFill>
                  <a:schemeClr val="accent6">
                    <a:lumMod val="50000"/>
                  </a:schemeClr>
                </a:solidFill>
              </a:rPr>
              <a:t/>
            </a:r>
            <a:br>
              <a:rPr lang="ru-RU" sz="1600" dirty="0" smtClean="0">
                <a:solidFill>
                  <a:schemeClr val="accent6">
                    <a:lumMod val="50000"/>
                  </a:schemeClr>
                </a:solidFill>
              </a:rPr>
            </a:br>
            <a:r>
              <a:rPr lang="ru-RU" sz="1600" dirty="0">
                <a:solidFill>
                  <a:schemeClr val="accent6">
                    <a:lumMod val="50000"/>
                  </a:schemeClr>
                </a:solidFill>
              </a:rPr>
              <a:t>Нам ненависть пристала.</a:t>
            </a:r>
            <a:r>
              <a:rPr lang="ru-RU" sz="1600" dirty="0" smtClean="0">
                <a:solidFill>
                  <a:schemeClr val="accent6">
                    <a:lumMod val="50000"/>
                  </a:schemeClr>
                </a:solidFill>
              </a:rPr>
              <a:t/>
            </a:r>
            <a:br>
              <a:rPr lang="ru-RU" sz="1600" dirty="0" smtClean="0">
                <a:solidFill>
                  <a:schemeClr val="accent6">
                    <a:lumMod val="50000"/>
                  </a:schemeClr>
                </a:solidFill>
              </a:rPr>
            </a:br>
            <a:r>
              <a:rPr lang="ru-RU" sz="1600" dirty="0">
                <a:solidFill>
                  <a:schemeClr val="accent6">
                    <a:lumMod val="50000"/>
                  </a:schemeClr>
                </a:solidFill>
              </a:rPr>
              <a:t>Крушите деспотов скорей!</a:t>
            </a:r>
            <a:r>
              <a:rPr lang="ru-RU" sz="1600" dirty="0" smtClean="0">
                <a:solidFill>
                  <a:schemeClr val="accent6">
                    <a:lumMod val="50000"/>
                  </a:schemeClr>
                </a:solidFill>
              </a:rPr>
              <a:t/>
            </a:r>
            <a:br>
              <a:rPr lang="ru-RU" sz="1600" dirty="0" smtClean="0">
                <a:solidFill>
                  <a:schemeClr val="accent6">
                    <a:lumMod val="50000"/>
                  </a:schemeClr>
                </a:solidFill>
              </a:rPr>
            </a:br>
            <a:r>
              <a:rPr lang="ru-RU" sz="1600" dirty="0">
                <a:solidFill>
                  <a:schemeClr val="accent6">
                    <a:lumMod val="50000"/>
                  </a:schemeClr>
                </a:solidFill>
              </a:rPr>
              <a:t>Разите их клинками!</a:t>
            </a:r>
            <a:r>
              <a:rPr lang="ru-RU" sz="1600" dirty="0" smtClean="0">
                <a:solidFill>
                  <a:schemeClr val="accent6">
                    <a:lumMod val="50000"/>
                  </a:schemeClr>
                </a:solidFill>
              </a:rPr>
              <a:t/>
            </a:r>
            <a:br>
              <a:rPr lang="ru-RU" sz="1600" dirty="0" smtClean="0">
                <a:solidFill>
                  <a:schemeClr val="accent6">
                    <a:lumMod val="50000"/>
                  </a:schemeClr>
                </a:solidFill>
              </a:rPr>
            </a:br>
            <a:r>
              <a:rPr lang="ru-RU" sz="1600" dirty="0">
                <a:solidFill>
                  <a:schemeClr val="accent6">
                    <a:lumMod val="50000"/>
                  </a:schemeClr>
                </a:solidFill>
              </a:rPr>
              <a:t>Да будет ненависть сильней</a:t>
            </a:r>
            <a:r>
              <a:rPr lang="ru-RU" sz="1600" dirty="0" smtClean="0">
                <a:solidFill>
                  <a:schemeClr val="accent6">
                    <a:lumMod val="50000"/>
                  </a:schemeClr>
                </a:solidFill>
              </a:rPr>
              <a:t/>
            </a:r>
            <a:br>
              <a:rPr lang="ru-RU" sz="1600" dirty="0" smtClean="0">
                <a:solidFill>
                  <a:schemeClr val="accent6">
                    <a:lumMod val="50000"/>
                  </a:schemeClr>
                </a:solidFill>
              </a:rPr>
            </a:br>
            <a:r>
              <a:rPr lang="ru-RU" sz="1600" dirty="0">
                <a:solidFill>
                  <a:schemeClr val="accent6">
                    <a:lumMod val="50000"/>
                  </a:schemeClr>
                </a:solidFill>
              </a:rPr>
              <a:t>Любви, владевшей вами!</a:t>
            </a:r>
            <a:r>
              <a:rPr lang="ru-RU" sz="1600" dirty="0" smtClean="0">
                <a:solidFill>
                  <a:schemeClr val="accent6">
                    <a:lumMod val="50000"/>
                  </a:schemeClr>
                </a:solidFill>
              </a:rPr>
              <a:t/>
            </a:r>
            <a:br>
              <a:rPr lang="ru-RU" sz="1600" dirty="0" smtClean="0">
                <a:solidFill>
                  <a:schemeClr val="accent6">
                    <a:lumMod val="50000"/>
                  </a:schemeClr>
                </a:solidFill>
              </a:rPr>
            </a:br>
            <a:r>
              <a:rPr lang="ru-RU" sz="1600" dirty="0">
                <a:solidFill>
                  <a:schemeClr val="accent6">
                    <a:lumMod val="50000"/>
                  </a:schemeClr>
                </a:solidFill>
              </a:rPr>
              <a:t>До самой смерти чтоб бойцу</a:t>
            </a:r>
            <a:r>
              <a:rPr lang="ru-RU" sz="1600" dirty="0" smtClean="0">
                <a:solidFill>
                  <a:schemeClr val="accent6">
                    <a:lumMod val="50000"/>
                  </a:schemeClr>
                </a:solidFill>
              </a:rPr>
              <a:t/>
            </a:r>
            <a:br>
              <a:rPr lang="ru-RU" sz="1600" dirty="0" smtClean="0">
                <a:solidFill>
                  <a:schemeClr val="accent6">
                    <a:lumMod val="50000"/>
                  </a:schemeClr>
                </a:solidFill>
              </a:rPr>
            </a:br>
            <a:r>
              <a:rPr lang="ru-RU" sz="1600" dirty="0">
                <a:solidFill>
                  <a:schemeClr val="accent6">
                    <a:lumMod val="50000"/>
                  </a:schemeClr>
                </a:solidFill>
              </a:rPr>
              <a:t>Рука не изменяла!</a:t>
            </a:r>
            <a:r>
              <a:rPr lang="ru-RU" sz="1600" dirty="0" smtClean="0">
                <a:solidFill>
                  <a:schemeClr val="accent6">
                    <a:lumMod val="50000"/>
                  </a:schemeClr>
                </a:solidFill>
              </a:rPr>
              <a:t/>
            </a:r>
            <a:br>
              <a:rPr lang="ru-RU" sz="1600" dirty="0" smtClean="0">
                <a:solidFill>
                  <a:schemeClr val="accent6">
                    <a:lumMod val="50000"/>
                  </a:schemeClr>
                </a:solidFill>
              </a:rPr>
            </a:br>
            <a:r>
              <a:rPr lang="ru-RU" sz="1600" dirty="0">
                <a:solidFill>
                  <a:schemeClr val="accent6">
                    <a:lumMod val="50000"/>
                  </a:schemeClr>
                </a:solidFill>
              </a:rPr>
              <a:t>Любовь нам больше не к лицу:</a:t>
            </a:r>
            <a:r>
              <a:rPr lang="ru-RU" sz="1600" dirty="0" smtClean="0">
                <a:solidFill>
                  <a:schemeClr val="accent6">
                    <a:lumMod val="50000"/>
                  </a:schemeClr>
                </a:solidFill>
              </a:rPr>
              <a:t/>
            </a:r>
            <a:br>
              <a:rPr lang="ru-RU" sz="1600" dirty="0" smtClean="0">
                <a:solidFill>
                  <a:schemeClr val="accent6">
                    <a:lumMod val="50000"/>
                  </a:schemeClr>
                </a:solidFill>
              </a:rPr>
            </a:br>
            <a:r>
              <a:rPr lang="ru-RU" sz="1600" dirty="0">
                <a:solidFill>
                  <a:schemeClr val="accent6">
                    <a:lumMod val="50000"/>
                  </a:schemeClr>
                </a:solidFill>
              </a:rPr>
              <a:t>Нам ненависть пристала.</a:t>
            </a:r>
          </a:p>
        </p:txBody>
      </p:sp>
      <p:pic>
        <p:nvPicPr>
          <p:cNvPr id="9" name="Picture 6" descr="Гуманитарно-Педагогическая Академия | ГПА КФУ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769410" y="3798623"/>
            <a:ext cx="1786599" cy="20009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655711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277853" y="118129"/>
            <a:ext cx="6914147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После поражения революции 1848 г. в Германии возобладали реакционные силы, произошло объединение страны под эгидой юнкерской Пруссии. Немецкий капитализм во второй половине XIX столетия осуществляет широкую колониальную экспансию. В литературе этого времени выделяется несколько течений. </a:t>
            </a:r>
            <a:r>
              <a:rPr lang="ru-RU" i="1" dirty="0"/>
              <a:t>Реализм XIX в</a:t>
            </a:r>
            <a:r>
              <a:rPr lang="ru-RU" dirty="0"/>
              <a:t>. представлен романами </a:t>
            </a:r>
            <a:r>
              <a:rPr lang="ru-RU" b="1" dirty="0" err="1"/>
              <a:t>Раабе</a:t>
            </a:r>
            <a:r>
              <a:rPr lang="ru-RU" b="1" dirty="0"/>
              <a:t>, Рейтера, Шторма, Фонтане, </a:t>
            </a:r>
            <a:r>
              <a:rPr lang="ru-RU" b="1" dirty="0" err="1"/>
              <a:t>Шпильгагена</a:t>
            </a:r>
            <a:r>
              <a:rPr lang="ru-RU" dirty="0"/>
              <a:t> и других. В области </a:t>
            </a:r>
            <a:r>
              <a:rPr lang="ru-RU" i="1" dirty="0"/>
              <a:t>драматургии</a:t>
            </a:r>
            <a:r>
              <a:rPr lang="ru-RU" dirty="0"/>
              <a:t> традиции реалистического искусства своеобразно преломились в </a:t>
            </a:r>
            <a:r>
              <a:rPr lang="ru-RU" b="1" dirty="0"/>
              <a:t>драмах </a:t>
            </a:r>
            <a:r>
              <a:rPr lang="ru-RU" b="1" dirty="0" err="1"/>
              <a:t>Геббеля</a:t>
            </a:r>
            <a:r>
              <a:rPr lang="ru-RU" b="1" dirty="0"/>
              <a:t>, Вагнера.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  <a:p>
            <a:endParaRPr lang="ru-RU" dirty="0"/>
          </a:p>
        </p:txBody>
      </p:sp>
      <p:pic>
        <p:nvPicPr>
          <p:cNvPr id="7170" name="Picture 2" descr="Max Raabe 2 Berlinale 200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095500" cy="3124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753852" y="0"/>
            <a:ext cx="2524001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chemeClr val="accent6">
                    <a:lumMod val="50000"/>
                  </a:schemeClr>
                </a:solidFill>
              </a:rPr>
              <a:t>Если ты – лицемер, (извини за словцо),</a:t>
            </a:r>
            <a:r>
              <a:rPr lang="ru-RU" sz="1400" dirty="0" smtClean="0">
                <a:solidFill>
                  <a:schemeClr val="accent6">
                    <a:lumMod val="50000"/>
                  </a:schemeClr>
                </a:solidFill>
              </a:rPr>
              <a:t/>
            </a:r>
            <a:br>
              <a:rPr lang="ru-RU" sz="1400" dirty="0" smtClean="0">
                <a:solidFill>
                  <a:schemeClr val="accent6">
                    <a:lumMod val="50000"/>
                  </a:schemeClr>
                </a:solidFill>
              </a:rPr>
            </a:br>
            <a:r>
              <a:rPr lang="ru-RU" sz="1400" dirty="0">
                <a:solidFill>
                  <a:schemeClr val="accent6">
                    <a:lumMod val="50000"/>
                  </a:schemeClr>
                </a:solidFill>
              </a:rPr>
              <a:t>Мне Священную Книгу не тыкай в лицо.</a:t>
            </a:r>
            <a:r>
              <a:rPr lang="ru-RU" sz="1400" dirty="0" smtClean="0">
                <a:solidFill>
                  <a:schemeClr val="accent6">
                    <a:lumMod val="50000"/>
                  </a:schemeClr>
                </a:solidFill>
              </a:rPr>
              <a:t/>
            </a:r>
            <a:br>
              <a:rPr lang="ru-RU" sz="1400" dirty="0" smtClean="0">
                <a:solidFill>
                  <a:schemeClr val="accent6">
                    <a:lumMod val="50000"/>
                  </a:schemeClr>
                </a:solidFill>
              </a:rPr>
            </a:br>
            <a:r>
              <a:rPr lang="ru-RU" sz="1400" dirty="0">
                <a:solidFill>
                  <a:schemeClr val="accent6">
                    <a:lumMod val="50000"/>
                  </a:schemeClr>
                </a:solidFill>
              </a:rPr>
              <a:t>Пусть ты даже всю Библию знал бы на память, - </a:t>
            </a:r>
            <a:r>
              <a:rPr lang="ru-RU" sz="1400" dirty="0" smtClean="0">
                <a:solidFill>
                  <a:schemeClr val="accent6">
                    <a:lumMod val="50000"/>
                  </a:schemeClr>
                </a:solidFill>
              </a:rPr>
              <a:t/>
            </a:r>
            <a:br>
              <a:rPr lang="ru-RU" sz="1400" dirty="0" smtClean="0">
                <a:solidFill>
                  <a:schemeClr val="accent6">
                    <a:lumMod val="50000"/>
                  </a:schemeClr>
                </a:solidFill>
              </a:rPr>
            </a:br>
            <a:r>
              <a:rPr lang="ru-RU" sz="1400" dirty="0">
                <a:solidFill>
                  <a:schemeClr val="accent6">
                    <a:lumMod val="50000"/>
                  </a:schemeClr>
                </a:solidFill>
              </a:rPr>
              <a:t>Покажи мне на деле, что дружишь с Отцом</a:t>
            </a:r>
            <a:r>
              <a:rPr lang="ru-RU" sz="1400" dirty="0" smtClean="0">
                <a:solidFill>
                  <a:schemeClr val="accent6">
                    <a:lumMod val="50000"/>
                  </a:schemeClr>
                </a:solidFill>
              </a:rPr>
              <a:t>! </a:t>
            </a:r>
            <a:r>
              <a:rPr lang="ru-RU" sz="1400" dirty="0" smtClean="0"/>
              <a:t>(Рейтер)</a:t>
            </a:r>
            <a:endParaRPr lang="ru-RU" sz="1400" dirty="0"/>
          </a:p>
        </p:txBody>
      </p:sp>
      <p:pic>
        <p:nvPicPr>
          <p:cNvPr id="7172" name="Picture 4" descr="https://upload.wikimedia.org/wikipedia/commons/thumb/6/6a/Theodor_Fontane.png/220px-Theodor_Fontane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7983" y="3319276"/>
            <a:ext cx="2095500" cy="2628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174" name="Picture 6" descr="Die Gartenlaube (1877) b 225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353177" y="4048124"/>
            <a:ext cx="2381250" cy="2809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176" name="Picture 8" descr="Fritz-Hebbel.jp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94692" y="3204976"/>
            <a:ext cx="1876425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178" name="Picture 10" descr="RichardWagner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847232" y="3921949"/>
            <a:ext cx="2095500" cy="2914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6" descr="Гуманитарно-Педагогическая Академия | ГПА КФУ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405401" y="4857008"/>
            <a:ext cx="1786599" cy="20009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060244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042484" y="0"/>
            <a:ext cx="5149516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В 80-е гг. в Германии зарождается </a:t>
            </a:r>
            <a:r>
              <a:rPr lang="ru-RU" i="1" dirty="0"/>
              <a:t>натурализм</a:t>
            </a:r>
            <a:r>
              <a:rPr lang="ru-RU" dirty="0"/>
              <a:t> (</a:t>
            </a:r>
            <a:r>
              <a:rPr lang="ru-RU" b="1" dirty="0" err="1"/>
              <a:t>Гауптман</a:t>
            </a:r>
            <a:r>
              <a:rPr lang="ru-RU" b="1" dirty="0"/>
              <a:t>, </a:t>
            </a:r>
            <a:r>
              <a:rPr lang="ru-RU" dirty="0"/>
              <a:t>Крейцер</a:t>
            </a:r>
            <a:r>
              <a:rPr lang="ru-RU" b="1" dirty="0"/>
              <a:t> </a:t>
            </a:r>
            <a:r>
              <a:rPr lang="ru-RU" dirty="0"/>
              <a:t>и другие) и несколько позже </a:t>
            </a:r>
            <a:r>
              <a:rPr lang="ru-RU" i="1" dirty="0"/>
              <a:t>импрессионизм, символизм и экспрессионизм</a:t>
            </a:r>
            <a:r>
              <a:rPr lang="ru-RU" dirty="0"/>
              <a:t>. Происходит процесс пересмотра принципов реалистического изображения жизни.</a:t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8194" name="Picture 2" descr="Gerhart Hauptmann nobe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352675" cy="33242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889536" y="3680486"/>
            <a:ext cx="3204977" cy="3016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chemeClr val="accent6">
                    <a:lumMod val="50000"/>
                  </a:schemeClr>
                </a:solidFill>
              </a:rPr>
              <a:t>Я приду домой из зимы, </a:t>
            </a:r>
            <a:r>
              <a:rPr lang="ru-RU" sz="1400" dirty="0" smtClean="0">
                <a:solidFill>
                  <a:schemeClr val="accent6">
                    <a:lumMod val="50000"/>
                  </a:schemeClr>
                </a:solidFill>
              </a:rPr>
              <a:t/>
            </a:r>
            <a:br>
              <a:rPr lang="ru-RU" sz="1400" dirty="0" smtClean="0">
                <a:solidFill>
                  <a:schemeClr val="accent6">
                    <a:lumMod val="50000"/>
                  </a:schemeClr>
                </a:solidFill>
              </a:rPr>
            </a:br>
            <a:r>
              <a:rPr lang="ru-RU" sz="1400" dirty="0">
                <a:solidFill>
                  <a:schemeClr val="accent6">
                    <a:lumMod val="50000"/>
                  </a:schemeClr>
                </a:solidFill>
              </a:rPr>
              <a:t>Где волной ледяной накрыло </a:t>
            </a:r>
            <a:r>
              <a:rPr lang="ru-RU" sz="1400" dirty="0" smtClean="0">
                <a:solidFill>
                  <a:schemeClr val="accent6">
                    <a:lumMod val="50000"/>
                  </a:schemeClr>
                </a:solidFill>
              </a:rPr>
              <a:t/>
            </a:r>
            <a:br>
              <a:rPr lang="ru-RU" sz="1400" dirty="0" smtClean="0">
                <a:solidFill>
                  <a:schemeClr val="accent6">
                    <a:lumMod val="50000"/>
                  </a:schemeClr>
                </a:solidFill>
              </a:rPr>
            </a:br>
            <a:r>
              <a:rPr lang="ru-RU" sz="1400" dirty="0">
                <a:solidFill>
                  <a:schemeClr val="accent6">
                    <a:lumMod val="50000"/>
                  </a:schemeClr>
                </a:solidFill>
              </a:rPr>
              <a:t>Где буравили душу сны </a:t>
            </a:r>
            <a:r>
              <a:rPr lang="ru-RU" sz="1400" dirty="0" smtClean="0">
                <a:solidFill>
                  <a:schemeClr val="accent6">
                    <a:lumMod val="50000"/>
                  </a:schemeClr>
                </a:solidFill>
              </a:rPr>
              <a:t/>
            </a:r>
            <a:br>
              <a:rPr lang="ru-RU" sz="1400" dirty="0" smtClean="0">
                <a:solidFill>
                  <a:schemeClr val="accent6">
                    <a:lumMod val="50000"/>
                  </a:schemeClr>
                </a:solidFill>
              </a:rPr>
            </a:br>
            <a:r>
              <a:rPr lang="ru-RU" sz="1400" dirty="0">
                <a:solidFill>
                  <a:schemeClr val="accent6">
                    <a:lumMod val="50000"/>
                  </a:schemeClr>
                </a:solidFill>
              </a:rPr>
              <a:t>Где казалось, что что-то </a:t>
            </a:r>
            <a:r>
              <a:rPr lang="ru-RU" sz="1400" dirty="0" smtClean="0">
                <a:solidFill>
                  <a:schemeClr val="accent6">
                    <a:lumMod val="50000"/>
                  </a:schemeClr>
                </a:solidFill>
              </a:rPr>
              <a:t>было</a:t>
            </a:r>
          </a:p>
          <a:p>
            <a:r>
              <a:rPr lang="ru-RU" sz="1400" dirty="0" smtClean="0">
                <a:solidFill>
                  <a:schemeClr val="accent6">
                    <a:lumMod val="50000"/>
                  </a:schemeClr>
                </a:solidFill>
              </a:rPr>
              <a:t>Я </a:t>
            </a:r>
            <a:r>
              <a:rPr lang="ru-RU" sz="1400" dirty="0">
                <a:solidFill>
                  <a:schemeClr val="accent6">
                    <a:lumMod val="50000"/>
                  </a:schemeClr>
                </a:solidFill>
              </a:rPr>
              <a:t>приду домой из небес </a:t>
            </a:r>
            <a:br>
              <a:rPr lang="ru-RU" sz="1400" dirty="0">
                <a:solidFill>
                  <a:schemeClr val="accent6">
                    <a:lumMod val="50000"/>
                  </a:schemeClr>
                </a:solidFill>
              </a:rPr>
            </a:br>
            <a:r>
              <a:rPr lang="ru-RU" sz="1400" dirty="0">
                <a:solidFill>
                  <a:schemeClr val="accent6">
                    <a:lumMod val="50000"/>
                  </a:schemeClr>
                </a:solidFill>
              </a:rPr>
              <a:t>Где летал я подобно мысли </a:t>
            </a:r>
            <a:br>
              <a:rPr lang="ru-RU" sz="1400" dirty="0">
                <a:solidFill>
                  <a:schemeClr val="accent6">
                    <a:lumMod val="50000"/>
                  </a:schemeClr>
                </a:solidFill>
              </a:rPr>
            </a:br>
            <a:r>
              <a:rPr lang="ru-RU" sz="1400" dirty="0">
                <a:solidFill>
                  <a:schemeClr val="accent6">
                    <a:lumMod val="50000"/>
                  </a:schemeClr>
                </a:solidFill>
              </a:rPr>
              <a:t>Попытался смеяться бес </a:t>
            </a:r>
            <a:br>
              <a:rPr lang="ru-RU" sz="1400" dirty="0">
                <a:solidFill>
                  <a:schemeClr val="accent6">
                    <a:lumMod val="50000"/>
                  </a:schemeClr>
                </a:solidFill>
              </a:rPr>
            </a:br>
            <a:r>
              <a:rPr lang="ru-RU" sz="1400" dirty="0">
                <a:solidFill>
                  <a:schemeClr val="accent6">
                    <a:lumMod val="50000"/>
                  </a:schemeClr>
                </a:solidFill>
              </a:rPr>
              <a:t>Но его мои братья загрызли..</a:t>
            </a:r>
          </a:p>
          <a:p>
            <a:r>
              <a:rPr lang="ru-RU" sz="1400" dirty="0">
                <a:solidFill>
                  <a:schemeClr val="accent6">
                    <a:lumMod val="50000"/>
                  </a:schemeClr>
                </a:solidFill>
              </a:rPr>
              <a:t>Я вернусь из сиянья дня </a:t>
            </a:r>
            <a:br>
              <a:rPr lang="ru-RU" sz="1400" dirty="0">
                <a:solidFill>
                  <a:schemeClr val="accent6">
                    <a:lumMod val="50000"/>
                  </a:schemeClr>
                </a:solidFill>
              </a:rPr>
            </a:br>
            <a:r>
              <a:rPr lang="ru-RU" sz="1400" dirty="0">
                <a:solidFill>
                  <a:schemeClr val="accent6">
                    <a:lumMod val="50000"/>
                  </a:schemeClr>
                </a:solidFill>
              </a:rPr>
              <a:t>И из мрака осенней ночи </a:t>
            </a:r>
            <a:br>
              <a:rPr lang="ru-RU" sz="1400" dirty="0">
                <a:solidFill>
                  <a:schemeClr val="accent6">
                    <a:lumMod val="50000"/>
                  </a:schemeClr>
                </a:solidFill>
              </a:rPr>
            </a:br>
            <a:r>
              <a:rPr lang="ru-RU" sz="1400" dirty="0">
                <a:solidFill>
                  <a:schemeClr val="accent6">
                    <a:lumMod val="50000"/>
                  </a:schemeClr>
                </a:solidFill>
              </a:rPr>
              <a:t>Лист упавший проводит меня </a:t>
            </a:r>
            <a:br>
              <a:rPr lang="ru-RU" sz="1400" dirty="0">
                <a:solidFill>
                  <a:schemeClr val="accent6">
                    <a:lumMod val="50000"/>
                  </a:schemeClr>
                </a:solidFill>
              </a:rPr>
            </a:br>
            <a:r>
              <a:rPr lang="ru-RU" sz="1400" dirty="0">
                <a:solidFill>
                  <a:schemeClr val="accent6">
                    <a:lumMod val="50000"/>
                  </a:schemeClr>
                </a:solidFill>
              </a:rPr>
              <a:t>Лучик лунный - дороги клочья...</a:t>
            </a:r>
            <a:r>
              <a:rPr lang="ru-RU" dirty="0"/>
              <a:t> </a:t>
            </a:r>
          </a:p>
          <a:p>
            <a:endParaRPr lang="ru-RU" dirty="0"/>
          </a:p>
        </p:txBody>
      </p:sp>
      <p:pic>
        <p:nvPicPr>
          <p:cNvPr id="8196" name="Picture 4" descr="История немецкой литературы в 5 тт. (Т.1) Скачать книгу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916384" y="2095500"/>
            <a:ext cx="3606140" cy="476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198" name="Picture 6" descr="Гуманитарно-Педагогическая Академия | ГПА КФУ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405400" y="4857008"/>
            <a:ext cx="1786599" cy="20009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376430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031832" y="497305"/>
            <a:ext cx="5694947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Однако в начале XX в. в немецкой литературе усиливаются также </a:t>
            </a:r>
            <a:r>
              <a:rPr lang="ru-RU" i="1" dirty="0"/>
              <a:t>критические тенденции </a:t>
            </a:r>
            <a:r>
              <a:rPr lang="ru-RU" dirty="0"/>
              <a:t>(</a:t>
            </a:r>
            <a:r>
              <a:rPr lang="ru-RU" b="1" dirty="0"/>
              <a:t>Г. </a:t>
            </a:r>
            <a:r>
              <a:rPr lang="ru-RU" b="1" dirty="0" err="1"/>
              <a:t>Манн,Т</a:t>
            </a:r>
            <a:r>
              <a:rPr lang="ru-RU" b="1" dirty="0"/>
              <a:t>. Манн, </a:t>
            </a:r>
            <a:r>
              <a:rPr lang="ru-RU" b="1" dirty="0" err="1"/>
              <a:t>Келлерман</a:t>
            </a:r>
            <a:r>
              <a:rPr lang="ru-RU" dirty="0"/>
              <a:t>), получает развитие </a:t>
            </a:r>
            <a:r>
              <a:rPr lang="ru-RU" i="1" dirty="0"/>
              <a:t>пролетарская поэзия и марксистская критика </a:t>
            </a:r>
            <a:r>
              <a:rPr lang="ru-RU" dirty="0"/>
              <a:t>(</a:t>
            </a:r>
            <a:r>
              <a:rPr lang="ru-RU" b="1" dirty="0"/>
              <a:t>Меринг, К- Либкнехт, Люксембург</a:t>
            </a:r>
            <a:r>
              <a:rPr lang="ru-RU" dirty="0"/>
              <a:t>). Произведения критических реалистов отличаются </a:t>
            </a:r>
            <a:r>
              <a:rPr lang="ru-RU" i="1" dirty="0"/>
              <a:t>острым социальным критицизмом </a:t>
            </a:r>
            <a:r>
              <a:rPr lang="ru-RU" dirty="0"/>
              <a:t>и </a:t>
            </a:r>
            <a:r>
              <a:rPr lang="ru-RU" i="1" dirty="0" err="1"/>
              <a:t>аналитичностью</a:t>
            </a:r>
            <a:r>
              <a:rPr lang="ru-RU" dirty="0"/>
              <a:t>. В них раскрываются причины возникновения общественного зла, обнажается неприглядная сущность буржуазного общества, враждебного человеку и народу.</a:t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11266" name="Picture 2" descr="Heinrich Thomas Man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00025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1268" name="Picture 4" descr="Келлерман Джонатан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42514" y="-1"/>
            <a:ext cx="2207615" cy="29047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1270" name="Picture 6" descr="https://upload.wikimedia.org/wikipedia/commons/thumb/6/6a/FranzMehringigen.jpg/220px-FranzMehringigen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15326" y="2916753"/>
            <a:ext cx="2095500" cy="290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1272" name="Picture 8" descr="Karl Liebknecht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146815" y="4369247"/>
            <a:ext cx="2095500" cy="25050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175920" y="4230116"/>
            <a:ext cx="309078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chemeClr val="accent6">
                    <a:lumMod val="50000"/>
                  </a:schemeClr>
                </a:solidFill>
                <a:hlinkClick r:id="rId6" tooltip="Когда искусство верно действительности, когда оно черпает силу в окружающей жизни, художник — по велению собственной или социальной потребности — создаст подлинные шедевры."/>
              </a:rPr>
              <a:t>Когда искусство верно действительности, когда оно черпает силу в окружающей жизни, художник — по велению собственной или социальной потребности — создаст подлинные шедевры.</a:t>
            </a:r>
            <a:endParaRPr lang="ru-RU" sz="1600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11274" name="Picture 10" descr="Rosa Luxemburg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347752" y="3731073"/>
            <a:ext cx="2095500" cy="3143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9443252" y="3686871"/>
            <a:ext cx="2458192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i="1" dirty="0">
                <a:solidFill>
                  <a:schemeClr val="accent6">
                    <a:lumMod val="50000"/>
                  </a:schemeClr>
                </a:solidFill>
              </a:rPr>
              <a:t>Баня</a:t>
            </a:r>
            <a:r>
              <a:rPr lang="ru-RU" sz="1200" dirty="0" smtClean="0">
                <a:solidFill>
                  <a:schemeClr val="accent6">
                    <a:lumMod val="50000"/>
                  </a:schemeClr>
                </a:solidFill>
              </a:rPr>
              <a:t/>
            </a:r>
            <a:br>
              <a:rPr lang="ru-RU" sz="1200" dirty="0" smtClean="0">
                <a:solidFill>
                  <a:schemeClr val="accent6">
                    <a:lumMod val="50000"/>
                  </a:schemeClr>
                </a:solidFill>
              </a:rPr>
            </a:br>
            <a:r>
              <a:rPr lang="ru-RU" sz="1200" dirty="0" smtClean="0">
                <a:solidFill>
                  <a:schemeClr val="accent6">
                    <a:lumMod val="50000"/>
                  </a:schemeClr>
                </a:solidFill>
              </a:rPr>
              <a:t>Вот </a:t>
            </a:r>
            <a:r>
              <a:rPr lang="ru-RU" sz="1200" dirty="0">
                <a:solidFill>
                  <a:schemeClr val="accent6">
                    <a:lumMod val="50000"/>
                  </a:schemeClr>
                </a:solidFill>
              </a:rPr>
              <a:t>коричневая дверь </a:t>
            </a:r>
            <a:r>
              <a:rPr lang="ru-RU" sz="1200" dirty="0" smtClean="0">
                <a:solidFill>
                  <a:schemeClr val="accent6">
                    <a:lumMod val="50000"/>
                  </a:schemeClr>
                </a:solidFill>
              </a:rPr>
              <a:t/>
            </a:r>
            <a:br>
              <a:rPr lang="ru-RU" sz="1200" dirty="0" smtClean="0">
                <a:solidFill>
                  <a:schemeClr val="accent6">
                    <a:lumMod val="50000"/>
                  </a:schemeClr>
                </a:solidFill>
              </a:rPr>
            </a:br>
            <a:r>
              <a:rPr lang="ru-RU" sz="1200" dirty="0">
                <a:solidFill>
                  <a:schemeClr val="accent6">
                    <a:lumMod val="50000"/>
                  </a:schemeClr>
                </a:solidFill>
              </a:rPr>
              <a:t>на двери табличка </a:t>
            </a:r>
            <a:r>
              <a:rPr lang="ru-RU" sz="1200" dirty="0" smtClean="0">
                <a:solidFill>
                  <a:schemeClr val="accent6">
                    <a:lumMod val="50000"/>
                  </a:schemeClr>
                </a:solidFill>
              </a:rPr>
              <a:t/>
            </a:r>
            <a:br>
              <a:rPr lang="ru-RU" sz="1200" dirty="0" smtClean="0">
                <a:solidFill>
                  <a:schemeClr val="accent6">
                    <a:lumMod val="50000"/>
                  </a:schemeClr>
                </a:solidFill>
              </a:rPr>
            </a:br>
            <a:r>
              <a:rPr lang="ru-RU" sz="1200" dirty="0">
                <a:solidFill>
                  <a:schemeClr val="accent6">
                    <a:lumMod val="50000"/>
                  </a:schemeClr>
                </a:solidFill>
              </a:rPr>
              <a:t>день сегодня выходной </a:t>
            </a:r>
            <a:r>
              <a:rPr lang="ru-RU" sz="1200" dirty="0" smtClean="0">
                <a:solidFill>
                  <a:schemeClr val="accent6">
                    <a:lumMod val="50000"/>
                  </a:schemeClr>
                </a:solidFill>
              </a:rPr>
              <a:t/>
            </a:r>
            <a:br>
              <a:rPr lang="ru-RU" sz="1200" dirty="0" smtClean="0">
                <a:solidFill>
                  <a:schemeClr val="accent6">
                    <a:lumMod val="50000"/>
                  </a:schemeClr>
                </a:solidFill>
              </a:rPr>
            </a:br>
            <a:r>
              <a:rPr lang="ru-RU" sz="1200" dirty="0">
                <a:solidFill>
                  <a:schemeClr val="accent6">
                    <a:lumMod val="50000"/>
                  </a:schemeClr>
                </a:solidFill>
              </a:rPr>
              <a:t>ты здесь по привычке </a:t>
            </a:r>
            <a:r>
              <a:rPr lang="ru-RU" sz="1200" dirty="0" smtClean="0">
                <a:solidFill>
                  <a:schemeClr val="accent6">
                    <a:lumMod val="50000"/>
                  </a:schemeClr>
                </a:solidFill>
              </a:rPr>
              <a:t/>
            </a:r>
            <a:br>
              <a:rPr lang="ru-RU" sz="1200" dirty="0" smtClean="0">
                <a:solidFill>
                  <a:schemeClr val="accent6">
                    <a:lumMod val="50000"/>
                  </a:schemeClr>
                </a:solidFill>
              </a:rPr>
            </a:br>
            <a:r>
              <a:rPr lang="ru-RU" sz="1200" dirty="0">
                <a:solidFill>
                  <a:schemeClr val="accent6">
                    <a:lumMod val="50000"/>
                  </a:schemeClr>
                </a:solidFill>
              </a:rPr>
              <a:t>а за дверью - чад и жар </a:t>
            </a:r>
            <a:r>
              <a:rPr lang="ru-RU" sz="1200" dirty="0" smtClean="0">
                <a:solidFill>
                  <a:schemeClr val="accent6">
                    <a:lumMod val="50000"/>
                  </a:schemeClr>
                </a:solidFill>
              </a:rPr>
              <a:t/>
            </a:r>
            <a:br>
              <a:rPr lang="ru-RU" sz="1200" dirty="0" smtClean="0">
                <a:solidFill>
                  <a:schemeClr val="accent6">
                    <a:lumMod val="50000"/>
                  </a:schemeClr>
                </a:solidFill>
              </a:rPr>
            </a:br>
            <a:r>
              <a:rPr lang="ru-RU" sz="1200" dirty="0">
                <a:solidFill>
                  <a:schemeClr val="accent6">
                    <a:lumMod val="50000"/>
                  </a:schemeClr>
                </a:solidFill>
              </a:rPr>
              <a:t>голые крестьяне </a:t>
            </a:r>
            <a:r>
              <a:rPr lang="ru-RU" sz="1200" dirty="0" smtClean="0">
                <a:solidFill>
                  <a:schemeClr val="accent6">
                    <a:lumMod val="50000"/>
                  </a:schemeClr>
                </a:solidFill>
              </a:rPr>
              <a:t/>
            </a:r>
            <a:br>
              <a:rPr lang="ru-RU" sz="1200" dirty="0" smtClean="0">
                <a:solidFill>
                  <a:schemeClr val="accent6">
                    <a:lumMod val="50000"/>
                  </a:schemeClr>
                </a:solidFill>
              </a:rPr>
            </a:br>
            <a:r>
              <a:rPr lang="ru-RU" sz="1200" dirty="0">
                <a:solidFill>
                  <a:schemeClr val="accent6">
                    <a:lumMod val="50000"/>
                  </a:schemeClr>
                </a:solidFill>
              </a:rPr>
              <a:t>печка, тазик, влажный пар </a:t>
            </a:r>
            <a:r>
              <a:rPr lang="ru-RU" sz="1200" dirty="0" smtClean="0">
                <a:solidFill>
                  <a:schemeClr val="accent6">
                    <a:lumMod val="50000"/>
                  </a:schemeClr>
                </a:solidFill>
              </a:rPr>
              <a:t/>
            </a:r>
            <a:br>
              <a:rPr lang="ru-RU" sz="1200" dirty="0" smtClean="0">
                <a:solidFill>
                  <a:schemeClr val="accent6">
                    <a:lumMod val="50000"/>
                  </a:schemeClr>
                </a:solidFill>
              </a:rPr>
            </a:br>
            <a:r>
              <a:rPr lang="ru-RU" sz="1200" dirty="0">
                <a:solidFill>
                  <a:schemeClr val="accent6">
                    <a:lumMod val="50000"/>
                  </a:schemeClr>
                </a:solidFill>
              </a:rPr>
              <a:t>Слава русской бане! </a:t>
            </a:r>
            <a:r>
              <a:rPr lang="ru-RU" sz="1200" dirty="0" smtClean="0">
                <a:solidFill>
                  <a:schemeClr val="accent6">
                    <a:lumMod val="50000"/>
                  </a:schemeClr>
                </a:solidFill>
              </a:rPr>
              <a:t/>
            </a:r>
            <a:br>
              <a:rPr lang="ru-RU" sz="1200" dirty="0" smtClean="0">
                <a:solidFill>
                  <a:schemeClr val="accent6">
                    <a:lumMod val="50000"/>
                  </a:schemeClr>
                </a:solidFill>
              </a:rPr>
            </a:br>
            <a:r>
              <a:rPr lang="ru-RU" sz="1200" dirty="0">
                <a:solidFill>
                  <a:schemeClr val="accent6">
                    <a:lumMod val="50000"/>
                  </a:schemeClr>
                </a:solidFill>
              </a:rPr>
              <a:t>опускается на грудь </a:t>
            </a:r>
            <a:r>
              <a:rPr lang="ru-RU" sz="1200" dirty="0" smtClean="0">
                <a:solidFill>
                  <a:schemeClr val="accent6">
                    <a:lumMod val="50000"/>
                  </a:schemeClr>
                </a:solidFill>
              </a:rPr>
              <a:t/>
            </a:r>
            <a:br>
              <a:rPr lang="ru-RU" sz="1200" dirty="0" smtClean="0">
                <a:solidFill>
                  <a:schemeClr val="accent6">
                    <a:lumMod val="50000"/>
                  </a:schemeClr>
                </a:solidFill>
              </a:rPr>
            </a:br>
            <a:r>
              <a:rPr lang="ru-RU" sz="1200" dirty="0">
                <a:solidFill>
                  <a:schemeClr val="accent6">
                    <a:lumMod val="50000"/>
                  </a:schemeClr>
                </a:solidFill>
              </a:rPr>
              <a:t>веник из березы </a:t>
            </a:r>
            <a:r>
              <a:rPr lang="ru-RU" sz="1200" dirty="0" smtClean="0">
                <a:solidFill>
                  <a:schemeClr val="accent6">
                    <a:lumMod val="50000"/>
                  </a:schemeClr>
                </a:solidFill>
              </a:rPr>
              <a:t/>
            </a:r>
            <a:br>
              <a:rPr lang="ru-RU" sz="1200" dirty="0" smtClean="0">
                <a:solidFill>
                  <a:schemeClr val="accent6">
                    <a:lumMod val="50000"/>
                  </a:schemeClr>
                </a:solidFill>
              </a:rPr>
            </a:br>
            <a:r>
              <a:rPr lang="ru-RU" sz="1200" dirty="0">
                <a:solidFill>
                  <a:schemeClr val="accent6">
                    <a:lumMod val="50000"/>
                  </a:schemeClr>
                </a:solidFill>
              </a:rPr>
              <a:t>спину хлещут - просто жуть </a:t>
            </a:r>
            <a:r>
              <a:rPr lang="ru-RU" sz="1200" dirty="0" smtClean="0">
                <a:solidFill>
                  <a:schemeClr val="accent6">
                    <a:lumMod val="50000"/>
                  </a:schemeClr>
                </a:solidFill>
              </a:rPr>
              <a:t/>
            </a:r>
            <a:br>
              <a:rPr lang="ru-RU" sz="1200" dirty="0" smtClean="0">
                <a:solidFill>
                  <a:schemeClr val="accent6">
                    <a:lumMod val="50000"/>
                  </a:schemeClr>
                </a:solidFill>
              </a:rPr>
            </a:br>
            <a:r>
              <a:rPr lang="ru-RU" sz="1200" dirty="0">
                <a:solidFill>
                  <a:schemeClr val="accent6">
                    <a:lumMod val="50000"/>
                  </a:schemeClr>
                </a:solidFill>
              </a:rPr>
              <a:t>набегают слезы </a:t>
            </a:r>
            <a:r>
              <a:rPr lang="ru-RU" sz="1200" dirty="0" smtClean="0">
                <a:solidFill>
                  <a:schemeClr val="accent6">
                    <a:lumMod val="50000"/>
                  </a:schemeClr>
                </a:solidFill>
              </a:rPr>
              <a:t/>
            </a:r>
            <a:br>
              <a:rPr lang="ru-RU" sz="1200" dirty="0" smtClean="0">
                <a:solidFill>
                  <a:schemeClr val="accent6">
                    <a:lumMod val="50000"/>
                  </a:schemeClr>
                </a:solidFill>
              </a:rPr>
            </a:br>
            <a:r>
              <a:rPr lang="ru-RU" sz="1200" dirty="0">
                <a:solidFill>
                  <a:schemeClr val="accent6">
                    <a:lumMod val="50000"/>
                  </a:schemeClr>
                </a:solidFill>
              </a:rPr>
              <a:t>и довольны мужики </a:t>
            </a:r>
            <a:r>
              <a:rPr lang="ru-RU" sz="1200" dirty="0" smtClean="0">
                <a:solidFill>
                  <a:schemeClr val="accent6">
                    <a:lumMod val="50000"/>
                  </a:schemeClr>
                </a:solidFill>
              </a:rPr>
              <a:t/>
            </a:r>
            <a:br>
              <a:rPr lang="ru-RU" sz="1200" dirty="0" smtClean="0">
                <a:solidFill>
                  <a:schemeClr val="accent6">
                    <a:lumMod val="50000"/>
                  </a:schemeClr>
                </a:solidFill>
              </a:rPr>
            </a:br>
            <a:r>
              <a:rPr lang="ru-RU" sz="1200" dirty="0">
                <a:solidFill>
                  <a:schemeClr val="accent6">
                    <a:lumMod val="50000"/>
                  </a:schemeClr>
                </a:solidFill>
              </a:rPr>
              <a:t>оттого, что вместе </a:t>
            </a:r>
            <a:r>
              <a:rPr lang="ru-RU" sz="1200" dirty="0" smtClean="0">
                <a:solidFill>
                  <a:schemeClr val="accent6">
                    <a:lumMod val="50000"/>
                  </a:schemeClr>
                </a:solidFill>
              </a:rPr>
              <a:t/>
            </a:r>
            <a:br>
              <a:rPr lang="ru-RU" sz="1200" dirty="0" smtClean="0">
                <a:solidFill>
                  <a:schemeClr val="accent6">
                    <a:lumMod val="50000"/>
                  </a:schemeClr>
                </a:solidFill>
              </a:rPr>
            </a:br>
            <a:r>
              <a:rPr lang="ru-RU" sz="1200" dirty="0">
                <a:solidFill>
                  <a:schemeClr val="accent6">
                    <a:lumMod val="50000"/>
                  </a:schemeClr>
                </a:solidFill>
              </a:rPr>
              <a:t>и обнимутся по-братски </a:t>
            </a:r>
            <a:r>
              <a:rPr lang="ru-RU" sz="1200" dirty="0" smtClean="0">
                <a:solidFill>
                  <a:schemeClr val="accent6">
                    <a:lumMod val="50000"/>
                  </a:schemeClr>
                </a:solidFill>
              </a:rPr>
              <a:t/>
            </a:r>
            <a:br>
              <a:rPr lang="ru-RU" sz="1200" dirty="0" smtClean="0">
                <a:solidFill>
                  <a:schemeClr val="accent6">
                    <a:lumMod val="50000"/>
                  </a:schemeClr>
                </a:solidFill>
              </a:rPr>
            </a:br>
            <a:r>
              <a:rPr lang="ru-RU" sz="1200" dirty="0">
                <a:solidFill>
                  <a:schemeClr val="accent6">
                    <a:lumMod val="50000"/>
                  </a:schemeClr>
                </a:solidFill>
              </a:rPr>
              <a:t>и затянут песню </a:t>
            </a:r>
          </a:p>
        </p:txBody>
      </p:sp>
    </p:spTree>
    <p:extLst>
      <p:ext uri="{BB962C8B-B14F-4D97-AF65-F5344CB8AC3E}">
        <p14:creationId xmlns:p14="http://schemas.microsoft.com/office/powerpoint/2010/main" xmlns="" val="687377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42235" y="486264"/>
            <a:ext cx="6833937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После поражения Ноябрьской революции 1918 г. на долю немецких писателей выпали тяжелейшие испытания: приход к власти Гитлера, ужас концлагерей, развязанная германским империализмом вторая мировая война. Находясь в годы фашистской диктатуры в эмиграции, писатели-антифашисты </a:t>
            </a:r>
            <a:r>
              <a:rPr lang="ru-RU" b="1" dirty="0"/>
              <a:t>Брехт, </a:t>
            </a:r>
            <a:r>
              <a:rPr lang="ru-RU" b="1" dirty="0" err="1"/>
              <a:t>Зегерс</a:t>
            </a:r>
            <a:r>
              <a:rPr lang="ru-RU" b="1" dirty="0"/>
              <a:t>, Бехер, </a:t>
            </a:r>
            <a:r>
              <a:rPr lang="ru-RU" b="1" dirty="0" err="1"/>
              <a:t>Бредель</a:t>
            </a:r>
            <a:r>
              <a:rPr lang="ru-RU" b="1" dirty="0"/>
              <a:t>, </a:t>
            </a:r>
            <a:r>
              <a:rPr lang="ru-RU" dirty="0"/>
              <a:t>Вольф, </a:t>
            </a:r>
            <a:r>
              <a:rPr lang="ru-RU" dirty="0" err="1"/>
              <a:t>Вайнерт</a:t>
            </a:r>
            <a:r>
              <a:rPr lang="ru-RU" dirty="0"/>
              <a:t> и другие обличают гитлеризм и вскормившие его немецкие монополии.</a:t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3" name="Picture 6" descr="Гуманитарно-Педагогическая Академия | ГПА КФУ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405400" y="4857008"/>
            <a:ext cx="1786599" cy="20009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42" name="Picture 2" descr="Bertolt-Brecht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286000" cy="3333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2286000" y="189059"/>
            <a:ext cx="3081647" cy="264687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1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Arial Unicode MS" panose="020B0604020202020204" pitchFamily="34" charset="-128"/>
              </a:rPr>
              <a:t>Критическое отношение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1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Arial Unicode MS" panose="020B0604020202020204" pitchFamily="34" charset="-128"/>
              </a:rPr>
              <a:t> Некоторые считают бесплодным.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1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Arial Unicode MS" panose="020B0604020202020204" pitchFamily="34" charset="-128"/>
              </a:rPr>
              <a:t>Это потому, что в государстве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100" b="0" i="0" u="none" strike="noStrike" cap="none" normalizeH="0" baseline="0" dirty="0" err="1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Arial Unicode MS" panose="020B0604020202020204" pitchFamily="34" charset="-128"/>
              </a:rPr>
              <a:t>Ихней</a:t>
            </a:r>
            <a:r>
              <a:rPr kumimoji="0" lang="ru-RU" sz="11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Arial Unicode MS" panose="020B0604020202020204" pitchFamily="34" charset="-128"/>
              </a:rPr>
              <a:t> критикой многого не достигнешь.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1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Arial Unicode MS" panose="020B0604020202020204" pitchFamily="34" charset="-128"/>
              </a:rPr>
              <a:t>Но то, что считают бесплодной критикой, На самом деле слабая критика.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1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Arial Unicode MS" panose="020B0604020202020204" pitchFamily="34" charset="-128"/>
              </a:rPr>
              <a:t> Критика оружием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1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Arial Unicode MS" panose="020B0604020202020204" pitchFamily="34" charset="-128"/>
              </a:rPr>
              <a:t>Может разгромить и государство. Изменение русла реки,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1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Arial Unicode MS" panose="020B0604020202020204" pitchFamily="34" charset="-128"/>
              </a:rPr>
              <a:t> Облагораживание плодового дерева, Воспитание человека,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1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Arial Unicode MS" panose="020B0604020202020204" pitchFamily="34" charset="-128"/>
              </a:rPr>
              <a:t>Перестройка государства —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1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Arial Unicode MS" panose="020B0604020202020204" pitchFamily="34" charset="-128"/>
              </a:rPr>
              <a:t>Таковы образцы плодотворной критики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1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Arial Unicode MS" panose="020B0604020202020204" pitchFamily="34" charset="-128"/>
              </a:rPr>
              <a:t>И к тому же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1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Arial Unicode MS" panose="020B0604020202020204" pitchFamily="34" charset="-128"/>
              </a:rPr>
              <a:t>Образцы искусства.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</a:rPr>
              <a:t> 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0247" name="Picture 7" descr="Anna Seghers (Bundesarchiv-Bild 183-F0114-0204-003) – retouched by Carschten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3333750"/>
            <a:ext cx="2381250" cy="2914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49" name="Picture 9" descr="https://upload.wikimedia.org/wikipedia/commons/thumb/f/fc/Stamps_of_Germany_%28DDR%29_1971%2C_MiNr_1644.jpg/640px-Stamps_of_Germany_%28DDR%29_1971%2C_MiNr_1644.jp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55838" y="3295039"/>
            <a:ext cx="2169643" cy="35629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4725481" y="3288738"/>
            <a:ext cx="2648197" cy="39241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b="1" dirty="0">
                <a:solidFill>
                  <a:schemeClr val="accent6">
                    <a:lumMod val="50000"/>
                  </a:schemeClr>
                </a:solidFill>
              </a:rPr>
              <a:t>Бомбоубежище</a:t>
            </a:r>
            <a:endParaRPr lang="ru-RU" sz="1100" dirty="0">
              <a:solidFill>
                <a:schemeClr val="accent6">
                  <a:lumMod val="50000"/>
                </a:schemeClr>
              </a:solidFill>
            </a:endParaRPr>
          </a:p>
          <a:p>
            <a:r>
              <a:rPr lang="ru-RU" sz="1100" i="1" dirty="0">
                <a:solidFill>
                  <a:schemeClr val="accent6">
                    <a:lumMod val="50000"/>
                  </a:schemeClr>
                </a:solidFill>
              </a:rPr>
              <a:t>перевод: </a:t>
            </a:r>
            <a:r>
              <a:rPr lang="ru-RU" sz="1100" i="1" dirty="0" err="1">
                <a:solidFill>
                  <a:schemeClr val="accent6">
                    <a:lumMod val="50000"/>
                  </a:schemeClr>
                </a:solidFill>
              </a:rPr>
              <a:t>С.Северцев</a:t>
            </a:r>
            <a:endParaRPr lang="ru-RU" sz="1100" dirty="0">
              <a:solidFill>
                <a:schemeClr val="accent6">
                  <a:lumMod val="50000"/>
                </a:schemeClr>
              </a:solidFill>
            </a:endParaRPr>
          </a:p>
          <a:p>
            <a:r>
              <a:rPr lang="ru-RU" sz="1100" dirty="0">
                <a:solidFill>
                  <a:schemeClr val="accent6">
                    <a:lumMod val="50000"/>
                  </a:schemeClr>
                </a:solidFill>
              </a:rPr>
              <a:t/>
            </a:r>
            <a:br>
              <a:rPr lang="ru-RU" sz="1100" dirty="0">
                <a:solidFill>
                  <a:schemeClr val="accent6">
                    <a:lumMod val="50000"/>
                  </a:schemeClr>
                </a:solidFill>
              </a:rPr>
            </a:br>
            <a:r>
              <a:rPr lang="ru-RU" sz="1100" dirty="0">
                <a:solidFill>
                  <a:schemeClr val="accent6">
                    <a:lumMod val="50000"/>
                  </a:schemeClr>
                </a:solidFill>
              </a:rPr>
              <a:t>Они как будто ехали в вагоне,</a:t>
            </a:r>
          </a:p>
          <a:p>
            <a:r>
              <a:rPr lang="ru-RU" sz="1100" dirty="0">
                <a:solidFill>
                  <a:schemeClr val="accent6">
                    <a:lumMod val="50000"/>
                  </a:schemeClr>
                </a:solidFill>
              </a:rPr>
              <a:t>Присев на сундуки и саквояжи,</a:t>
            </a:r>
          </a:p>
          <a:p>
            <a:r>
              <a:rPr lang="ru-RU" sz="1100" dirty="0">
                <a:solidFill>
                  <a:schemeClr val="accent6">
                    <a:lumMod val="50000"/>
                  </a:schemeClr>
                </a:solidFill>
              </a:rPr>
              <a:t>И тусклый мрак казался всё </a:t>
            </a:r>
            <a:r>
              <a:rPr lang="ru-RU" sz="1100" dirty="0" err="1">
                <a:solidFill>
                  <a:schemeClr val="accent6">
                    <a:lumMod val="50000"/>
                  </a:schemeClr>
                </a:solidFill>
              </a:rPr>
              <a:t>бездонней</a:t>
            </a:r>
            <a:endParaRPr lang="ru-RU" sz="1100" dirty="0">
              <a:solidFill>
                <a:schemeClr val="accent6">
                  <a:lumMod val="50000"/>
                </a:schemeClr>
              </a:solidFill>
            </a:endParaRPr>
          </a:p>
          <a:p>
            <a:r>
              <a:rPr lang="ru-RU" sz="1100" dirty="0">
                <a:solidFill>
                  <a:schemeClr val="accent6">
                    <a:lumMod val="50000"/>
                  </a:schemeClr>
                </a:solidFill>
              </a:rPr>
              <a:t>Среди горой наваленной поклажи.</a:t>
            </a:r>
          </a:p>
          <a:p>
            <a:r>
              <a:rPr lang="ru-RU" sz="1100" dirty="0">
                <a:solidFill>
                  <a:schemeClr val="accent6">
                    <a:lumMod val="50000"/>
                  </a:schemeClr>
                </a:solidFill>
              </a:rPr>
              <a:t>Который час?.. А кто-то бьет в ладони,</a:t>
            </a:r>
          </a:p>
          <a:p>
            <a:r>
              <a:rPr lang="ru-RU" sz="1100" dirty="0">
                <a:solidFill>
                  <a:schemeClr val="accent6">
                    <a:lumMod val="50000"/>
                  </a:schemeClr>
                </a:solidFill>
              </a:rPr>
              <a:t>Стучится в стены, яростный и вражий...</a:t>
            </a:r>
          </a:p>
          <a:p>
            <a:r>
              <a:rPr lang="ru-RU" sz="1100" dirty="0">
                <a:solidFill>
                  <a:schemeClr val="accent6">
                    <a:lumMod val="50000"/>
                  </a:schemeClr>
                </a:solidFill>
              </a:rPr>
              <a:t>И люди никли в каменном затоне</a:t>
            </a:r>
          </a:p>
          <a:p>
            <a:r>
              <a:rPr lang="ru-RU" sz="1100" dirty="0">
                <a:solidFill>
                  <a:schemeClr val="accent6">
                    <a:lumMod val="50000"/>
                  </a:schemeClr>
                </a:solidFill>
              </a:rPr>
              <a:t>И погружались в душные миражи.</a:t>
            </a:r>
          </a:p>
          <a:p>
            <a:r>
              <a:rPr lang="ru-RU" sz="1100" dirty="0">
                <a:solidFill>
                  <a:schemeClr val="accent6">
                    <a:lumMod val="50000"/>
                  </a:schemeClr>
                </a:solidFill>
              </a:rPr>
              <a:t>Закутаны в пальто и одеяла,</a:t>
            </a:r>
          </a:p>
          <a:p>
            <a:r>
              <a:rPr lang="ru-RU" sz="1100" dirty="0">
                <a:solidFill>
                  <a:schemeClr val="accent6">
                    <a:lumMod val="50000"/>
                  </a:schemeClr>
                </a:solidFill>
              </a:rPr>
              <a:t>Держа свои наваленные вещи,</a:t>
            </a:r>
          </a:p>
          <a:p>
            <a:r>
              <a:rPr lang="ru-RU" sz="1100" dirty="0">
                <a:solidFill>
                  <a:schemeClr val="accent6">
                    <a:lumMod val="50000"/>
                  </a:schemeClr>
                </a:solidFill>
              </a:rPr>
              <a:t>Как сторожа, уснувшие устало,</a:t>
            </a:r>
          </a:p>
          <a:p>
            <a:r>
              <a:rPr lang="ru-RU" sz="1100" dirty="0">
                <a:solidFill>
                  <a:schemeClr val="accent6">
                    <a:lumMod val="50000"/>
                  </a:schemeClr>
                </a:solidFill>
              </a:rPr>
              <a:t>Они, кивая, горбились зловеще...</a:t>
            </a:r>
          </a:p>
          <a:p>
            <a:r>
              <a:rPr lang="ru-RU" sz="1100" dirty="0">
                <a:solidFill>
                  <a:schemeClr val="accent6">
                    <a:lumMod val="50000"/>
                  </a:schemeClr>
                </a:solidFill>
              </a:rPr>
              <a:t>И плыл вагон к неведомой стране</a:t>
            </a:r>
          </a:p>
          <a:p>
            <a:r>
              <a:rPr lang="ru-RU" sz="1100" dirty="0">
                <a:solidFill>
                  <a:schemeClr val="accent6">
                    <a:lumMod val="50000"/>
                  </a:schemeClr>
                </a:solidFill>
              </a:rPr>
              <a:t>С толпою, задохнувшейся во сне.</a:t>
            </a:r>
          </a:p>
          <a:p>
            <a:endParaRPr lang="ru-RU" dirty="0"/>
          </a:p>
        </p:txBody>
      </p:sp>
      <p:pic>
        <p:nvPicPr>
          <p:cNvPr id="10251" name="Picture 11" descr="https://upload.wikimedia.org/wikipedia/commons/thumb/9/90/Stamps_of_Germany_%28DDR%29_1971%2C_MiNr_1647.jpg/220px-Stamps_of_Germany_%28DDR%29_1971%2C_MiNr_1647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373678" y="3142507"/>
            <a:ext cx="2095500" cy="3429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287866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48249" y="0"/>
            <a:ext cx="7643751" cy="75713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После второй мировой войны образовались два немецких государства, и соответственно существуют литературы ГДР и ФРГ. Лучшие немецкие писатели, связавшие свою судьбу с коммунистической партией, с борьбой за осуществление коммунистических идеалов, логически приходят к признанию принципов социалистического реализма — художественного метода, который завоевал в послевоенное время симпатии крупнейших художников мира. Писатели Германской Демократической Республики, стоящие на позициях социалистического реализма, продолжают лучшие традиции Лессинга, Гете, Шиллера, Гейне и других классиков немецкой литературы, именами которых по праву гордится немецкий народ.</a:t>
            </a:r>
            <a:br>
              <a:rPr lang="ru-RU" dirty="0"/>
            </a:br>
            <a:endParaRPr lang="ru-RU" dirty="0" smtClean="0"/>
          </a:p>
          <a:p>
            <a:r>
              <a:rPr lang="ru-RU" dirty="0" smtClean="0"/>
              <a:t>Социалистический реализм вобрал в себя лучшие художественные достижения прошлого и создал новые эстетические ценности, Бехер, Брехт, </a:t>
            </a:r>
            <a:r>
              <a:rPr lang="ru-RU" dirty="0" err="1" smtClean="0"/>
              <a:t>Зегерс</a:t>
            </a:r>
            <a:r>
              <a:rPr lang="ru-RU" dirty="0" smtClean="0"/>
              <a:t> и другие писатели-реалисты нового типа, наследуя все лучшее из художественного опыта немецкого народа и всего человечества, вместе с тем заявили о себе как художники-новаторы, обогатившие мировую литературу замечательными художественными произведениями. Их новаторство проявилось прежде всего в создании образа героя, борющегося за претворение социалистического идеала в жизнь.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  <a:p>
            <a:endParaRPr lang="ru-RU" dirty="0"/>
          </a:p>
        </p:txBody>
      </p:sp>
      <p:pic>
        <p:nvPicPr>
          <p:cNvPr id="3" name="Picture 6" descr="Гуманитарно-Педагогическая Академия | ГПА КФУ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4168789"/>
            <a:ext cx="1149931" cy="12879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9218" name="Picture 2" descr="Поток / biggik.com - развлекательная социальная сеть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548249" cy="37472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Скачать Флаг Германии, Герб, flag germany, фото, обои, картинка #12514556 - a-matata.ru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37061" y="4310743"/>
            <a:ext cx="3396343" cy="25472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399199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887453" y="609600"/>
            <a:ext cx="563077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  <a:p>
            <a:endParaRPr lang="ru-RU" dirty="0"/>
          </a:p>
        </p:txBody>
      </p:sp>
      <p:pic>
        <p:nvPicPr>
          <p:cNvPr id="12290" name="Picture 2" descr="Foto Danke für Ihre Aufmerksamkeit Bild #481343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12192001" cy="6871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584077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20d4f3d137c3fa022cfe238ce73725e9c6fa6"/>
</p:tagLst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2E5369"/>
      </a:dk2>
      <a:lt2>
        <a:srgbClr val="CFE2E7"/>
      </a:lt2>
      <a:accent1>
        <a:srgbClr val="353535"/>
      </a:accent1>
      <a:accent2>
        <a:srgbClr val="31B4E6"/>
      </a:accent2>
      <a:accent3>
        <a:srgbClr val="265991"/>
      </a:accent3>
      <a:accent4>
        <a:srgbClr val="7E40CC"/>
      </a:accent4>
      <a:accent5>
        <a:srgbClr val="B927E9"/>
      </a:accent5>
      <a:accent6>
        <a:srgbClr val="E833BF"/>
      </a:accent6>
      <a:hlink>
        <a:srgbClr val="2DA0F1"/>
      </a:hlink>
      <a:folHlink>
        <a:srgbClr val="7ED1E6"/>
      </a:folHlink>
    </a:clrScheme>
    <a:fontScheme name="Легкий дым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Wisp" id="{7CB32D59-10C0-40DD-B7BD-2E94284A981C}" vid="{4F34B87B-9C7A-41AE-A6CB-48536223DFF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218</TotalTime>
  <Words>967</Words>
  <Application>Microsoft Office PowerPoint</Application>
  <PresentationFormat>Произвольный</PresentationFormat>
  <Paragraphs>81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Легкий дым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az0tko</dc:creator>
  <cp:lastModifiedBy>nebom zav</cp:lastModifiedBy>
  <cp:revision>16</cp:revision>
  <dcterms:created xsi:type="dcterms:W3CDTF">2015-03-11T18:22:49Z</dcterms:created>
  <dcterms:modified xsi:type="dcterms:W3CDTF">2015-03-19T15:37:52Z</dcterms:modified>
</cp:coreProperties>
</file>