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71" r:id="rId1"/>
  </p:sldMasterIdLst>
  <p:notesMasterIdLst>
    <p:notesMasterId r:id="rId41"/>
  </p:notesMasterIdLst>
  <p:handoutMasterIdLst>
    <p:handoutMasterId r:id="rId42"/>
  </p:handoutMasterIdLst>
  <p:sldIdLst>
    <p:sldId id="385" r:id="rId2"/>
    <p:sldId id="387" r:id="rId3"/>
    <p:sldId id="388" r:id="rId4"/>
    <p:sldId id="389" r:id="rId5"/>
    <p:sldId id="358" r:id="rId6"/>
    <p:sldId id="386" r:id="rId7"/>
    <p:sldId id="390" r:id="rId8"/>
    <p:sldId id="391" r:id="rId9"/>
    <p:sldId id="392" r:id="rId10"/>
    <p:sldId id="393" r:id="rId11"/>
    <p:sldId id="395" r:id="rId12"/>
    <p:sldId id="396" r:id="rId13"/>
    <p:sldId id="397" r:id="rId14"/>
    <p:sldId id="398" r:id="rId15"/>
    <p:sldId id="400" r:id="rId16"/>
    <p:sldId id="401" r:id="rId17"/>
    <p:sldId id="403" r:id="rId18"/>
    <p:sldId id="404" r:id="rId19"/>
    <p:sldId id="405" r:id="rId20"/>
    <p:sldId id="406" r:id="rId21"/>
    <p:sldId id="407" r:id="rId22"/>
    <p:sldId id="408" r:id="rId23"/>
    <p:sldId id="409" r:id="rId24"/>
    <p:sldId id="410" r:id="rId25"/>
    <p:sldId id="411" r:id="rId26"/>
    <p:sldId id="423" r:id="rId27"/>
    <p:sldId id="413" r:id="rId28"/>
    <p:sldId id="414" r:id="rId29"/>
    <p:sldId id="415" r:id="rId30"/>
    <p:sldId id="416" r:id="rId31"/>
    <p:sldId id="424" r:id="rId32"/>
    <p:sldId id="417" r:id="rId33"/>
    <p:sldId id="418" r:id="rId34"/>
    <p:sldId id="419" r:id="rId35"/>
    <p:sldId id="420" r:id="rId36"/>
    <p:sldId id="421" r:id="rId37"/>
    <p:sldId id="422" r:id="rId38"/>
    <p:sldId id="425" r:id="rId39"/>
    <p:sldId id="384" r:id="rId40"/>
  </p:sldIdLst>
  <p:sldSz cx="9144000" cy="6858000" type="screen4x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 varScale="1">
        <p:scale>
          <a:sx n="74" d="100"/>
          <a:sy n="74" d="100"/>
        </p:scale>
        <p:origin x="-12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842"/>
    </p:cViewPr>
  </p:sorterViewPr>
  <p:notesViewPr>
    <p:cSldViewPr>
      <p:cViewPr varScale="1">
        <p:scale>
          <a:sx n="67" d="100"/>
          <a:sy n="67" d="100"/>
        </p:scale>
        <p:origin x="-2796" y="-114"/>
      </p:cViewPr>
      <p:guideLst>
        <p:guide orient="horz" pos="3110"/>
        <p:guide pos="21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64947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B813-78E7-4FB5-8151-F7A535A46954}" type="datetimeFigureOut">
              <a:rPr lang="en-US" smtClean="0"/>
              <a:pPr/>
              <a:t>12/4/2015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B5CAA-2CE5-4FEC-93F7-86A4A0B1F1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679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B01EAE9-71E4-460F-95E4-9247CCDDB042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4E35EF2-AEB1-4A65-96FF-34BB3BF2E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nadmin.ru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872" y="1844825"/>
            <a:ext cx="8858312" cy="24482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опыте работы  консультативных органов по 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профилактике экстремизма, урегулирования конфликтов  в сфере межнациональных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отношений в 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администрации  муниципального образования села </a:t>
            </a:r>
            <a:r>
              <a:rPr lang="ru-RU" sz="2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Манычского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СК»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kern="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ru-RU" sz="3200" b="1" kern="0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ru-RU" sz="3200" b="1" kern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571875"/>
            <a:ext cx="64807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окладчик глава муниципального образования села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Манычского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АР СК</a:t>
            </a:r>
          </a:p>
          <a:p>
            <a:pPr lvl="0" algn="ctr" fontAlgn="auto">
              <a:spcAft>
                <a:spcPts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Андрющенко Юрий Николаевич</a:t>
            </a:r>
            <a:endParaRPr lang="uk-UA" sz="2800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58208" y="5862339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Манычское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2015</a:t>
            </a:r>
            <a:endParaRPr lang="uk-UA" sz="2000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253" y="314872"/>
            <a:ext cx="86534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Администрация муниципального образования села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Манычского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Апанасенковского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Ставропольского края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74155" y="476671"/>
            <a:ext cx="3812645" cy="23088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Этнический совет по  профилактике экстремизма, урегулирования конфликтов  в сфере межнациональных 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отношений  при администрации муниципального образования села </a:t>
            </a:r>
            <a:r>
              <a:rPr lang="ru-RU" sz="2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Манычского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 СК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55977" y="2785533"/>
            <a:ext cx="4330824" cy="3451779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является совещательным органом, содействующим реализации  государственной  политики  на уровне   муниципального  образования  и взаимодействию  органов    местного самоуправления  с  учреждениями,   организациями,   общественными и некоммерческими объединениями в вопросах гармонизации межнациональных отношений</a:t>
            </a:r>
          </a:p>
        </p:txBody>
      </p:sp>
      <p:pic>
        <p:nvPicPr>
          <p:cNvPr id="1026" name="Picture 2" descr="&amp;Zcy;&amp;acy;&amp;scy;&amp;iecy;&amp;dcy;&amp;acy;&amp;ncy;&amp;icy;&amp;iecy; &amp;Scy;&amp;ocy;&amp;vcy;&amp;iecy;&amp;tcy;&amp;acy; &amp;pcy;&amp;ocy; &amp;dcy;&amp;iecy;&amp;lcy;&amp;acy;&amp;mcy; &amp;ncy;&amp;acy;&amp;tscy;&amp;icy;&amp;ocy;&amp;ncy;&amp;acy;&amp;lcy;&amp;softcy;&amp;ncy;&amp;ocy;&amp;scy;&amp;tcy;&amp;iecy;&amp;jcy; &amp;pcy;&amp;rcy;&amp;icy; &amp;Pcy;&amp;rcy;&amp;acy;&amp;vcy;&amp;icy;&amp;tcy;&amp;iecy;&amp;lcy;&amp;softcy;&amp;scy;&amp;tcy;&amp;vcy;&amp;iecy; &amp;Mcy;&amp;ocy;&amp;scy;&amp;kcy;&amp;vcy;&amp;ycy;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0" r="9310"/>
          <a:stretch>
            <a:fillRect/>
          </a:stretch>
        </p:blipFill>
        <p:spPr bwMode="auto">
          <a:xfrm>
            <a:off x="683568" y="1371600"/>
            <a:ext cx="3720792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15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0032" y="1412776"/>
            <a:ext cx="7772400" cy="257478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гармонизации 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межнациональных (межэтнических) и межрелигиозных (</a:t>
            </a:r>
            <a:r>
              <a:rPr lang="ru-RU" sz="2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этноконфессиональных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отношений,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укреплению единства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проживающих на территории </a:t>
            </a:r>
            <a:r>
              <a:rPr 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народов 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обеспечению их этнокультурного развития,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предупреждению межнациональных противоречий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предконфликтных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конфликтных ситуаций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установлению диалога между представителями различных этнических общностей, предотвращению дискриминации по отношению к гражданам различной национальной принадлежности, формированию в обществе обстановки нетерпимости к пропаганде и распространению идей экстремизма, ксенофобии, национальной исключительности, направленных на подрыв общественно-политической стабильности, национального мира и согласия.</a:t>
            </a:r>
            <a:b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367365" y="548681"/>
            <a:ext cx="6417734" cy="72008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Основной </a:t>
            </a:r>
            <a:r>
              <a:rPr lang="ru-RU" sz="2800" b="1" dirty="0" smtClean="0">
                <a:solidFill>
                  <a:srgbClr val="C00000"/>
                </a:solidFill>
              </a:rPr>
              <a:t>задачей Совета является: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55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352928" cy="640871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1</a:t>
            </a:r>
            <a:r>
              <a:rPr lang="ru-RU" sz="1800" b="1" dirty="0">
                <a:solidFill>
                  <a:schemeClr val="tx1"/>
                </a:solidFill>
              </a:rPr>
              <a:t>) участвует в обеспечении толерантной среды на территории </a:t>
            </a:r>
            <a:r>
              <a:rPr lang="ru-RU" sz="1800" b="1" dirty="0" smtClean="0">
                <a:solidFill>
                  <a:schemeClr val="tx1"/>
                </a:solidFill>
              </a:rPr>
              <a:t>МО; </a:t>
            </a:r>
            <a:r>
              <a:rPr lang="ru-RU" sz="1800" b="1" dirty="0">
                <a:solidFill>
                  <a:schemeClr val="tx1"/>
                </a:solidFill>
              </a:rPr>
              <a:t/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>
                <a:solidFill>
                  <a:schemeClr val="tx1"/>
                </a:solidFill>
              </a:rPr>
              <a:t>2</a:t>
            </a:r>
            <a:r>
              <a:rPr lang="ru-RU" sz="1800" b="1" dirty="0">
                <a:solidFill>
                  <a:srgbClr val="C00000"/>
                </a:solidFill>
              </a:rPr>
              <a:t>) участвует в укреплении взаимодействия между органами государственной власти, органами местного самоуправления, общественными объединениями и другими субъектами этнокультурной деятельности по вопросам </a:t>
            </a:r>
            <a:r>
              <a:rPr lang="ru-RU" sz="1800" b="1" dirty="0">
                <a:solidFill>
                  <a:schemeClr val="tx1"/>
                </a:solidFill>
              </a:rPr>
              <a:t>межнациональных отношений;</a:t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>
                <a:solidFill>
                  <a:schemeClr val="tx1"/>
                </a:solidFill>
              </a:rPr>
              <a:t>3) участвует в формировании позитивного имиджа </a:t>
            </a:r>
            <a:r>
              <a:rPr lang="ru-RU" sz="1800" b="1" dirty="0" smtClean="0">
                <a:solidFill>
                  <a:schemeClr val="tx1"/>
                </a:solidFill>
              </a:rPr>
              <a:t>МО как </a:t>
            </a:r>
            <a:r>
              <a:rPr lang="ru-RU" sz="1800" b="1" dirty="0">
                <a:solidFill>
                  <a:schemeClr val="tx1"/>
                </a:solidFill>
              </a:rPr>
              <a:t>территории, комфортной для проживания представителей любой национальности и конфессии;</a:t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>
                <a:solidFill>
                  <a:schemeClr val="tx1"/>
                </a:solidFill>
              </a:rPr>
              <a:t>4) </a:t>
            </a:r>
            <a:r>
              <a:rPr lang="ru-RU" sz="1800" b="1" dirty="0">
                <a:solidFill>
                  <a:srgbClr val="C00000"/>
                </a:solidFill>
              </a:rPr>
              <a:t>осуществляет сбор и анализ информации </a:t>
            </a:r>
            <a:r>
              <a:rPr lang="ru-RU" sz="1800" b="1" dirty="0">
                <a:solidFill>
                  <a:schemeClr val="tx1"/>
                </a:solidFill>
              </a:rPr>
              <a:t>о межнациональных и межконфессиональных отношениях в </a:t>
            </a:r>
            <a:r>
              <a:rPr lang="ru-RU" sz="1800" b="1" dirty="0" smtClean="0">
                <a:solidFill>
                  <a:schemeClr val="tx1"/>
                </a:solidFill>
              </a:rPr>
              <a:t>МО, </a:t>
            </a:r>
            <a:r>
              <a:rPr lang="ru-RU" sz="1800" b="1" dirty="0">
                <a:solidFill>
                  <a:schemeClr val="tx1"/>
                </a:solidFill>
              </a:rPr>
              <a:t>общественных объединений, организаций на территории </a:t>
            </a:r>
            <a:r>
              <a:rPr lang="ru-RU" sz="1800" b="1" dirty="0" smtClean="0">
                <a:solidFill>
                  <a:schemeClr val="tx1"/>
                </a:solidFill>
              </a:rPr>
              <a:t>МО и </a:t>
            </a:r>
            <a:r>
              <a:rPr lang="ru-RU" sz="1800" b="1" dirty="0">
                <a:solidFill>
                  <a:schemeClr val="tx1"/>
                </a:solidFill>
              </a:rPr>
              <a:t>своевременно реагирует на происходящие процессы;</a:t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>
                <a:solidFill>
                  <a:schemeClr val="tx1"/>
                </a:solidFill>
              </a:rPr>
              <a:t>5) 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осуществляет взаимодействие со структурами национальных общин, землячеств, общественными объединениями и организациями </a:t>
            </a:r>
            <a:r>
              <a:rPr lang="ru-RU" sz="1800" b="1" dirty="0" smtClean="0">
                <a:solidFill>
                  <a:schemeClr val="tx1"/>
                </a:solidFill>
              </a:rPr>
              <a:t>МО;</a:t>
            </a:r>
            <a:r>
              <a:rPr lang="ru-RU" sz="1800" b="1" dirty="0">
                <a:solidFill>
                  <a:schemeClr val="tx1"/>
                </a:solidFill>
              </a:rPr>
              <a:t/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6) </a:t>
            </a:r>
            <a:r>
              <a:rPr lang="ru-RU" sz="1800" b="1" dirty="0">
                <a:solidFill>
                  <a:srgbClr val="C00000"/>
                </a:solidFill>
              </a:rPr>
              <a:t>осуществляет взаимодействие с правоохранительными органами</a:t>
            </a:r>
            <a:r>
              <a:rPr lang="ru-RU" sz="1800" b="1" dirty="0">
                <a:solidFill>
                  <a:schemeClr val="tx1"/>
                </a:solidFill>
              </a:rPr>
              <a:t>, организациями, ведомствами, </a:t>
            </a:r>
            <a:r>
              <a:rPr lang="ru-RU" sz="1800" b="1" dirty="0" smtClean="0">
                <a:solidFill>
                  <a:schemeClr val="tx1"/>
                </a:solidFill>
              </a:rPr>
              <a:t>учреждениями, </a:t>
            </a:r>
            <a:r>
              <a:rPr lang="ru-RU" sz="1800" b="1" dirty="0">
                <a:solidFill>
                  <a:schemeClr val="tx1"/>
                </a:solidFill>
              </a:rPr>
              <a:t>сельскими поселениями по вопросам межнациональных отношений и профилактики экстремизма; </a:t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7) </a:t>
            </a:r>
            <a:r>
              <a:rPr lang="ru-RU" sz="1800" b="1" dirty="0">
                <a:solidFill>
                  <a:srgbClr val="C00000"/>
                </a:solidFill>
              </a:rPr>
              <a:t>подготавливает проекты нормативных правовых актов </a:t>
            </a:r>
            <a:r>
              <a:rPr lang="ru-RU" sz="1800" b="1" dirty="0" smtClean="0">
                <a:solidFill>
                  <a:schemeClr val="tx1"/>
                </a:solidFill>
              </a:rPr>
              <a:t>МО </a:t>
            </a:r>
            <a:r>
              <a:rPr lang="ru-RU" sz="1800" b="1" dirty="0">
                <a:solidFill>
                  <a:schemeClr val="tx1"/>
                </a:solidFill>
              </a:rPr>
              <a:t>по вопросам межнациональных отношений; </a:t>
            </a:r>
            <a:br>
              <a:rPr lang="ru-RU" sz="1800" b="1" dirty="0">
                <a:solidFill>
                  <a:schemeClr val="tx1"/>
                </a:solidFill>
              </a:rPr>
            </a:br>
            <a:endParaRPr lang="ru-RU" sz="1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548680"/>
            <a:ext cx="7095067" cy="504056"/>
          </a:xfrm>
        </p:spPr>
        <p:txBody>
          <a:bodyPr>
            <a:normAutofit fontScale="25000" lnSpcReduction="20000"/>
          </a:bodyPr>
          <a:lstStyle/>
          <a:p>
            <a:r>
              <a:rPr lang="ru-RU" sz="6200" b="1" dirty="0" smtClean="0">
                <a:solidFill>
                  <a:srgbClr val="C00000"/>
                </a:solidFill>
              </a:rPr>
              <a:t>ДЛЯ РЕШЕНИЯ ВОЗЛОЖЕННОЙ ЗАДАЧИ СОВЕТ ОСУЩЕСТВЛЯЕТ СЛЕДУЮЩИЕ ФУНКЦИИ: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4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64357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365125"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прошлом году мы провели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заседаний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Совета,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которые были посвящены вопросам:</a:t>
            </a:r>
          </a:p>
          <a:p>
            <a:pPr marL="0" indent="365125"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просвещение;</a:t>
            </a:r>
          </a:p>
          <a:p>
            <a:pPr marL="0" indent="365125"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профилактика межэтнической напряженности;</a:t>
            </a:r>
          </a:p>
          <a:p>
            <a:pPr marL="0" indent="365125"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социальной и культурной адаптации мигрантов;</a:t>
            </a:r>
          </a:p>
          <a:p>
            <a:pPr marL="0" indent="365125"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Мероприятий  по профилактике экстремизма, а также гармонизации  межнациональных 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этноконфессиональных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отношений на территории муниципального образования;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5125"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бюджета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 год и другие вопросы.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было рассмотрено 15 вопросов, по которым принято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46 решений. 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860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  Деятельность Совета в 2014 году:</a:t>
            </a:r>
            <a:endParaRPr lang="ru-RU" sz="2800" b="1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229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700808"/>
            <a:ext cx="7408333" cy="4425355"/>
          </a:xfrm>
        </p:spPr>
        <p:txBody>
          <a:bodyPr>
            <a:normAutofit/>
          </a:bodyPr>
          <a:lstStyle/>
          <a:p>
            <a:pPr marL="0" indent="365125" algn="just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составе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Совета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присутствует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представители органов власти,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религиозных организаций и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руководители национально-культурных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общественных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объединений, находящихся на территории муниципального образования.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5125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  Совета ежегодно уточняется.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составе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Этнического совета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260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386376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духовно – культурных основ казачества, осуществление </a:t>
            </a:r>
            <a:r>
              <a:rPr lang="ru-RU" sz="3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военно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патриотического и физического воспитания </a:t>
            </a:r>
            <a:r>
              <a:rPr lang="ru-RU" sz="3600" dirty="0" smtClean="0"/>
              <a:t>казачьей молодежи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55429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1"/>
                </a:solidFill>
              </a:rPr>
              <a:t>На территории муниципального образования села </a:t>
            </a:r>
            <a:r>
              <a:rPr lang="ru-RU" sz="2700" b="1" dirty="0" err="1" smtClean="0">
                <a:solidFill>
                  <a:schemeClr val="tx1"/>
                </a:solidFill>
              </a:rPr>
              <a:t>Манычского</a:t>
            </a:r>
            <a:r>
              <a:rPr lang="ru-RU" sz="2700" b="1" dirty="0" smtClean="0">
                <a:solidFill>
                  <a:schemeClr val="tx1"/>
                </a:solidFill>
              </a:rPr>
              <a:t> </a:t>
            </a:r>
            <a:r>
              <a:rPr lang="ru-RU" sz="2700" b="1" dirty="0" err="1" smtClean="0">
                <a:solidFill>
                  <a:schemeClr val="tx1"/>
                </a:solidFill>
              </a:rPr>
              <a:t>Апанасенковского</a:t>
            </a:r>
            <a:r>
              <a:rPr lang="ru-RU" sz="2700" b="1" dirty="0" smtClean="0">
                <a:solidFill>
                  <a:schemeClr val="tx1"/>
                </a:solidFill>
              </a:rPr>
              <a:t> района Ставропольского края    действует  два казачьих общественных объединений: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600" b="1" dirty="0" smtClean="0">
                <a:solidFill>
                  <a:schemeClr val="tx1"/>
                </a:solidFill>
              </a:rPr>
              <a:t>1.Манычский казачий круг Ставропольского казачьего войска 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2.  </a:t>
            </a:r>
            <a:r>
              <a:rPr lang="ru-RU" sz="2600" b="1" dirty="0" err="1" smtClean="0">
                <a:solidFill>
                  <a:schemeClr val="tx1"/>
                </a:solidFill>
              </a:rPr>
              <a:t>Манычский</a:t>
            </a:r>
            <a:r>
              <a:rPr lang="ru-RU" sz="2600" b="1" dirty="0" smtClean="0">
                <a:solidFill>
                  <a:schemeClr val="tx1"/>
                </a:solidFill>
              </a:rPr>
              <a:t> курень Терского казачьего войска </a:t>
            </a:r>
          </a:p>
          <a:p>
            <a:endParaRPr lang="ru-RU" dirty="0"/>
          </a:p>
        </p:txBody>
      </p:sp>
      <p:pic>
        <p:nvPicPr>
          <p:cNvPr id="7" name="Содержимое 6" descr="роп.jpe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429124" y="2214555"/>
            <a:ext cx="4500594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635798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АДМИНИСТРАЦИЕЙ МО СОВМЕСТНО С СПК КОЛХОЗОМ – ПЛЕМЗАВОДОМ «РОССИЯ» ПРЕДОСТАВЛЕНО КАЗАЧЬЕЙ  ДРУЖИНЕ  ПОМЕЩЕНИЕ ДЛЯ  РАЗМЕЩЕНИЯ  УПРАВЫ. С ИЮЛЯ 2013 ГОДА СОЗДАН ОБЩЕСТВЕННЫЙ ПУНКТ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ОХРАНЫ ОБЩЕСТВЕННОГО ПОРЯДКА.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DSCN23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643050"/>
            <a:ext cx="7715304" cy="4786346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Создан казачий  ансамбль </a:t>
            </a:r>
            <a: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«Казачья Вольница», </a:t>
            </a:r>
            <a:r>
              <a:rPr lang="ru-RU" sz="2800" b="1" dirty="0" smtClean="0">
                <a:solidFill>
                  <a:schemeClr val="tx1"/>
                </a:solidFill>
              </a:rPr>
              <a:t>который принимают участие во всех  общественных  мероприятиях 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N63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857364"/>
            <a:ext cx="7286676" cy="47149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Концерно</a:t>
            </a:r>
            <a:r>
              <a:rPr lang="ru-RU" dirty="0" smtClean="0"/>
              <a:t> – фронтовая бригада «Победителям слава!»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38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214422"/>
            <a:ext cx="8072494" cy="52864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г. Михайловск День края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38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785794"/>
            <a:ext cx="8001056" cy="5340369"/>
          </a:xfr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19036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Престольный день храма Пресвятой </a:t>
            </a:r>
            <a:r>
              <a:rPr lang="ru-RU" sz="3600" dirty="0" err="1" smtClean="0"/>
              <a:t>Борогодицы</a:t>
            </a:r>
            <a:r>
              <a:rPr lang="ru-RU" sz="3600" dirty="0" smtClean="0"/>
              <a:t> с. </a:t>
            </a:r>
            <a:r>
              <a:rPr lang="ru-RU" sz="3600" dirty="0" err="1" smtClean="0"/>
              <a:t>Манычское</a:t>
            </a:r>
            <a:endParaRPr lang="ru-RU" sz="3600" dirty="0"/>
          </a:p>
        </p:txBody>
      </p:sp>
      <p:pic>
        <p:nvPicPr>
          <p:cNvPr id="7" name="Содержимое 6" descr="P1020948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714348" y="2071678"/>
            <a:ext cx="3822700" cy="3836204"/>
          </a:xfrm>
        </p:spPr>
      </p:pic>
      <p:pic>
        <p:nvPicPr>
          <p:cNvPr id="8" name="Содержимое 7" descr="P1020957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071679"/>
            <a:ext cx="3822700" cy="376476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1020978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85720" y="1000108"/>
            <a:ext cx="4213255" cy="4836337"/>
          </a:xfrm>
        </p:spPr>
      </p:pic>
      <p:pic>
        <p:nvPicPr>
          <p:cNvPr id="8" name="Содержимое 7" descr="P1020987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928670"/>
            <a:ext cx="4213255" cy="49077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SAM_30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643050"/>
            <a:ext cx="7072362" cy="4857784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90 лет </a:t>
            </a:r>
            <a:r>
              <a:rPr lang="ru-RU" dirty="0" err="1" smtClean="0"/>
              <a:t>Апанасенковскому</a:t>
            </a:r>
            <a:r>
              <a:rPr lang="ru-RU" dirty="0" smtClean="0"/>
              <a:t> району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205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785926"/>
            <a:ext cx="7358114" cy="450059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3328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День работника сельского хозяйства «Слава труду крестьянскому»</a:t>
            </a:r>
            <a:endParaRPr lang="ru-RU" sz="36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Проводятся мероприятия, направленные на сохранение народных традиций: религиозных, национальных народных праздников</a:t>
            </a:r>
            <a:endParaRPr lang="ru-RU" sz="2400" dirty="0"/>
          </a:p>
        </p:txBody>
      </p:sp>
      <p:pic>
        <p:nvPicPr>
          <p:cNvPr id="4" name="Содержимое 3" descr="7.jpe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500034" y="2071678"/>
            <a:ext cx="4786346" cy="3714776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5572132" y="2679192"/>
            <a:ext cx="2895212" cy="3447288"/>
          </a:xfrm>
        </p:spPr>
        <p:txBody>
          <a:bodyPr/>
          <a:lstStyle/>
          <a:p>
            <a:r>
              <a:rPr lang="ru-RU" dirty="0" smtClean="0"/>
              <a:t>«Весенний Букет»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Масленница</a:t>
            </a:r>
            <a:r>
              <a:rPr lang="ru-RU" dirty="0" smtClean="0"/>
              <a:t> – </a:t>
            </a:r>
            <a:r>
              <a:rPr lang="ru-RU" dirty="0" err="1" smtClean="0"/>
              <a:t>скоморошница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4" descr="P1020470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14282" y="1857364"/>
            <a:ext cx="4284693" cy="4214841"/>
          </a:xfrm>
        </p:spPr>
      </p:pic>
      <p:pic>
        <p:nvPicPr>
          <p:cNvPr id="6" name="Содержимое 5" descr="P1020473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1857364"/>
            <a:ext cx="3998941" cy="4143403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«Живем по соседству»</a:t>
            </a:r>
            <a:endParaRPr lang="ru-RU" dirty="0"/>
          </a:p>
        </p:txBody>
      </p:sp>
      <p:pic>
        <p:nvPicPr>
          <p:cNvPr id="5" name="Содержимое 4" descr="P5163404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85720" y="2000241"/>
            <a:ext cx="4213255" cy="3836204"/>
          </a:xfrm>
        </p:spPr>
      </p:pic>
      <p:pic>
        <p:nvPicPr>
          <p:cNvPr id="6" name="Содержимое 5" descr="[p;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2000241"/>
            <a:ext cx="4284693" cy="3836204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07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500174"/>
            <a:ext cx="8143932" cy="478634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«Красив венец семейного искусства»</a:t>
            </a:r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07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000108"/>
            <a:ext cx="7572428" cy="5500726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N0783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357158" y="714356"/>
            <a:ext cx="4141817" cy="5122089"/>
          </a:xfrm>
        </p:spPr>
      </p:pic>
      <p:pic>
        <p:nvPicPr>
          <p:cNvPr id="6" name="Содержимое 5" descr="DSCN0785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714356"/>
            <a:ext cx="4356131" cy="5122089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матери</a:t>
            </a:r>
            <a:endParaRPr lang="ru-RU" dirty="0"/>
          </a:p>
        </p:txBody>
      </p:sp>
      <p:pic>
        <p:nvPicPr>
          <p:cNvPr id="5" name="Содержимое 4" descr="DSCN1257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676275" y="1571612"/>
            <a:ext cx="3822700" cy="4264833"/>
          </a:xfrm>
        </p:spPr>
      </p:pic>
      <p:pic>
        <p:nvPicPr>
          <p:cNvPr id="6" name="Содержимое 5" descr="DSCN1259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643051"/>
            <a:ext cx="3822700" cy="4193394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ня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2285992"/>
            <a:ext cx="6858048" cy="407196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7145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Идет совершенствование процесса патриотического воспитания детей и молодежи: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Духовно - нравственное</a:t>
            </a:r>
            <a:endParaRPr lang="ru-RU" dirty="0"/>
          </a:p>
        </p:txBody>
      </p:sp>
      <p:pic>
        <p:nvPicPr>
          <p:cNvPr id="5" name="Содержимое 4" descr="ааа.jpe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571472" y="1857364"/>
            <a:ext cx="3571900" cy="3929090"/>
          </a:xfrm>
        </p:spPr>
      </p:pic>
      <p:pic>
        <p:nvPicPr>
          <p:cNvPr id="6" name="Содержимое 5" descr="ттт.jpe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785926"/>
            <a:ext cx="4000528" cy="400052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ня-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714488"/>
            <a:ext cx="7000924" cy="464347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-</a:t>
            </a:r>
            <a:r>
              <a:rPr lang="ru-RU" dirty="0" err="1" smtClean="0"/>
              <a:t>военно</a:t>
            </a:r>
            <a:r>
              <a:rPr lang="ru-RU" dirty="0" smtClean="0"/>
              <a:t> – патриотическое, </a:t>
            </a:r>
            <a:r>
              <a:rPr lang="ru-RU" dirty="0" err="1" smtClean="0"/>
              <a:t>героико</a:t>
            </a:r>
            <a:r>
              <a:rPr lang="ru-RU" dirty="0" smtClean="0"/>
              <a:t> – патриотическое воспитание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таня-6.jpe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3929090" cy="5000660"/>
          </a:xfrm>
        </p:spPr>
      </p:pic>
      <p:pic>
        <p:nvPicPr>
          <p:cNvPr id="6" name="Содержимое 5" descr="таня-8.jpe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500562" y="857232"/>
            <a:ext cx="4143404" cy="500066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30655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14282" y="1357298"/>
            <a:ext cx="4284693" cy="4479147"/>
          </a:xfrm>
        </p:spPr>
      </p:pic>
      <p:pic>
        <p:nvPicPr>
          <p:cNvPr id="6" name="Содержимое 5" descr="34.jpe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1428737"/>
            <a:ext cx="4213255" cy="4407708"/>
          </a:xfrm>
        </p:spPr>
      </p:pic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-спортивно - патриотическое</a:t>
            </a:r>
            <a:endParaRPr lang="ru-RU" dirty="0"/>
          </a:p>
        </p:txBody>
      </p:sp>
      <p:pic>
        <p:nvPicPr>
          <p:cNvPr id="5" name="Содержимое 4" descr="P1030725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676274" y="1500174"/>
            <a:ext cx="7396188" cy="4643470"/>
          </a:xfrm>
        </p:spPr>
      </p:pic>
    </p:spTree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Военно</a:t>
            </a:r>
            <a:r>
              <a:rPr lang="ru-RU" dirty="0" smtClean="0"/>
              <a:t> – патриотический клуб молодежи «Беркут»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471" y="1844824"/>
            <a:ext cx="4187952" cy="4628123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024" y="1844824"/>
            <a:ext cx="4103439" cy="4608511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Конкурс на лучшую агитационную листовку </a:t>
            </a:r>
            <a:r>
              <a:rPr lang="ru-RU" sz="3200" b="1" dirty="0" err="1" smtClean="0"/>
              <a:t>антиэкстремистской</a:t>
            </a:r>
            <a:r>
              <a:rPr lang="ru-RU" sz="3200" b="1" dirty="0" smtClean="0"/>
              <a:t> направленности среди  старшеклассников МКОУ СОШ № 8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33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В целях совершенствования деятельности по  реализации мероприятий в сфере гармонизации межнациональных отношений , а также предупреждения этнического и религиозного экстремизма, администрацией проведен: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Лучшие работы: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993403" y="246958"/>
            <a:ext cx="5517233" cy="7704856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 descr="Маш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274126"/>
            <a:ext cx="7708928" cy="4792349"/>
          </a:xfrm>
        </p:spPr>
      </p:pic>
    </p:spTree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31379" y="-29951"/>
            <a:ext cx="6953250" cy="756084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643050"/>
            <a:ext cx="7408333" cy="5572164"/>
          </a:xfrm>
        </p:spPr>
        <p:txBody>
          <a:bodyPr>
            <a:noAutofit/>
          </a:bodyPr>
          <a:lstStyle/>
          <a:p>
            <a:pPr algn="just"/>
            <a:r>
              <a:rPr lang="ru-RU" sz="2350" b="1" dirty="0" smtClean="0"/>
              <a:t>Совещательно – консультативный орган, взаимодействует с главой муниципального образования </a:t>
            </a:r>
            <a:r>
              <a:rPr lang="ru-RU" sz="2350" dirty="0" smtClean="0"/>
              <a:t>в деле реализации  муниципальной политики по решению  различных задач экономического и социального развития муниципального образования села  </a:t>
            </a:r>
            <a:r>
              <a:rPr lang="ru-RU" sz="2350" dirty="0" err="1" smtClean="0"/>
              <a:t>Манычского</a:t>
            </a:r>
            <a:r>
              <a:rPr lang="ru-RU" sz="2350" dirty="0" smtClean="0"/>
              <a:t> </a:t>
            </a:r>
            <a:r>
              <a:rPr lang="ru-RU" sz="2350" dirty="0" err="1" smtClean="0"/>
              <a:t>Апанасенковского</a:t>
            </a:r>
            <a:r>
              <a:rPr lang="ru-RU" sz="2350" dirty="0" smtClean="0"/>
              <a:t> района Ставропольского края и с целью развития их гражданской инициативы, создания условий для эффективного взаимодействия  администрации муниципального образования села </a:t>
            </a:r>
            <a:r>
              <a:rPr lang="ru-RU" sz="2350" dirty="0" err="1" smtClean="0"/>
              <a:t>МанычскогоАпанасенковского</a:t>
            </a:r>
            <a:r>
              <a:rPr lang="ru-RU" sz="2350" dirty="0" smtClean="0"/>
              <a:t> района Ставропольского края с общественно – политическими объединениями</a:t>
            </a:r>
            <a:endParaRPr lang="ru-RU" sz="235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Общественно – политический совет при главе  МО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928802"/>
            <a:ext cx="7408333" cy="4197361"/>
          </a:xfrm>
        </p:spPr>
        <p:txBody>
          <a:bodyPr>
            <a:normAutofit fontScale="85000" lnSpcReduction="10000"/>
          </a:bodyPr>
          <a:lstStyle/>
          <a:p>
            <a:pPr marL="0" indent="365125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прошлом году мы провели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заседаний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Совета, которые были посвящены вопросам:</a:t>
            </a:r>
          </a:p>
          <a:p>
            <a:pPr marL="0" indent="365125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Привлечение представителей общественности, некоммерческих организаций, местных отделений партий к  проводимым мероприятиям;</a:t>
            </a:r>
          </a:p>
          <a:p>
            <a:pPr marL="0" indent="365125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профилактика межэтнической напряженности;</a:t>
            </a:r>
          </a:p>
          <a:p>
            <a:pPr marL="0" indent="365125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реализации и защите прав, свобод и законных интересов граждан, Общественно – политических объединений, на улучшение положения в отдельных  социальных сферах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было рассмотрено 7 вопросов, по которым принято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решения.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 Совета: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857364"/>
            <a:ext cx="7408333" cy="4268799"/>
          </a:xfrm>
        </p:spPr>
        <p:txBody>
          <a:bodyPr/>
          <a:lstStyle/>
          <a:p>
            <a:pPr algn="just"/>
            <a:r>
              <a:rPr lang="ru-RU" b="1" dirty="0" smtClean="0"/>
              <a:t>Администрация  муниципального образования села </a:t>
            </a:r>
            <a:r>
              <a:rPr lang="ru-RU" b="1" dirty="0" err="1" smtClean="0"/>
              <a:t>Манычскогом</a:t>
            </a:r>
            <a:r>
              <a:rPr lang="ru-RU" b="1" dirty="0" smtClean="0"/>
              <a:t> </a:t>
            </a:r>
            <a:r>
              <a:rPr lang="ru-RU" b="1" dirty="0" err="1" smtClean="0"/>
              <a:t>Апанасенковского</a:t>
            </a:r>
            <a:r>
              <a:rPr lang="ru-RU" b="1" dirty="0" smtClean="0"/>
              <a:t> района Ставропольского края издает муниципальную газету </a:t>
            </a: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</a:rPr>
              <a:t>Манычский</a:t>
            </a:r>
            <a:r>
              <a:rPr lang="ru-RU" b="1" dirty="0" smtClean="0">
                <a:solidFill>
                  <a:srgbClr val="C00000"/>
                </a:solidFill>
              </a:rPr>
              <a:t> Вестник»,</a:t>
            </a:r>
            <a:r>
              <a:rPr lang="ru-RU" b="1" dirty="0" smtClean="0"/>
              <a:t> где  публикуются нормативные правовые акты по противодействию экстремизму и терроризму на территории  муниципального образования и обобщенный опыт межнациональных отношений,  а также  вся информация  размещается  на интернет сайте администрации </a:t>
            </a:r>
            <a:r>
              <a:rPr lang="en-US" b="1" u="sng" dirty="0" smtClean="0">
                <a:hlinkClick r:id="rId2"/>
              </a:rPr>
              <a:t>www</a:t>
            </a:r>
            <a:r>
              <a:rPr lang="ru-RU" b="1" u="sng" dirty="0" smtClean="0">
                <a:hlinkClick r:id="rId2"/>
              </a:rPr>
              <a:t>.</a:t>
            </a:r>
            <a:r>
              <a:rPr lang="ru-RU" b="1" u="sng" dirty="0" err="1" smtClean="0">
                <a:hlinkClick r:id="rId2"/>
              </a:rPr>
              <a:t>manadmin.ru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Информационное взаимодействие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924944"/>
            <a:ext cx="7408333" cy="3201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Андрющенко Юрий Николаевич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Глава муниципального образования села </a:t>
            </a:r>
            <a:r>
              <a:rPr lang="ru-RU" sz="2200" b="1" dirty="0" err="1" smtClean="0">
                <a:solidFill>
                  <a:schemeClr val="tx1"/>
                </a:solidFill>
              </a:rPr>
              <a:t>Манычского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/>
                </a:solidFill>
              </a:rPr>
              <a:t>www.manadmin.ru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Россия, 356701, с. </a:t>
            </a:r>
            <a:r>
              <a:rPr lang="ru-RU" sz="2200" b="1" dirty="0" err="1" smtClean="0">
                <a:solidFill>
                  <a:schemeClr val="tx1"/>
                </a:solidFill>
              </a:rPr>
              <a:t>Манычское</a:t>
            </a:r>
            <a:r>
              <a:rPr lang="ru-RU" sz="2200" b="1" dirty="0" smtClean="0">
                <a:solidFill>
                  <a:schemeClr val="tx1"/>
                </a:solidFill>
              </a:rPr>
              <a:t> ул. Ленина № 32</a:t>
            </a:r>
            <a:endParaRPr lang="en-US" sz="2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Тел.: 65-1-25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Факс: 65-4-49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/>
                </a:solidFill>
              </a:rPr>
              <a:t>E-mail: admin_man94@mail.ru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uk-UA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2594742" y="6326558"/>
            <a:ext cx="63762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/>
              <a:t>июнь 2015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3159</TotalTime>
  <Words>746</Words>
  <Application>Microsoft Office PowerPoint</Application>
  <PresentationFormat>Экран (4:3)</PresentationFormat>
  <Paragraphs>70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Волна</vt:lpstr>
      <vt:lpstr>     «Об опыте работы  консультативных органов по  профилактике экстремизма, урегулирования конфликтов  в сфере межнациональных отношений в  администрации  муниципального образования села Манычского АР СК»   </vt:lpstr>
      <vt:lpstr>Этнический совет по  профилактике экстремизма, урегулирования конфликтов  в сфере межнациональных отношений  при администрации муниципального образования села Манычского АР СК </vt:lpstr>
      <vt:lpstr>- содействие гармонизации межнациональных (межэтнических) и межрелигиозных (этноконфессиональных) отношений, укреплению единства проживающих на территории муниципального образования народов и обеспечению их этнокультурного развития, предупреждению межнациональных противоречий, предконфликтных и конфликтных ситуаций, установлению диалога между представителями различных этнических общностей, предотвращению дискриминации по отношению к гражданам различной национальной принадлежности, формированию в обществе обстановки нетерпимости к пропаганде и распространению идей экстремизма, ксенофобии, национальной исключительности, направленных на подрыв общественно-политической стабильности, национального мира и согласия.   . </vt:lpstr>
      <vt:lpstr>1) участвует в обеспечении толерантной среды на территории МО;  2) участвует в укреплении взаимодействия между органами государственной власти, органами местного самоуправления, общественными объединениями и другими субъектами этнокультурной деятельности по вопросам межнациональных отношений; 3) участвует в формировании позитивного имиджа МО как территории, комфортной для проживания представителей любой национальности и конфессии; 4) осуществляет сбор и анализ информации о межнациональных и межконфессиональных отношениях в МО, общественных объединений, организаций на территории МО и своевременно реагирует на происходящие процессы; 5)  осуществляет взаимодействие со структурами национальных общин, землячеств, общественными объединениями и организациями МО; 6) осуществляет взаимодействие с правоохранительными органами, организациями, ведомствами, учреждениями, сельскими поселениями по вопросам межнациональных отношений и профилактики экстремизма;  7) подготавливает проекты нормативных правовых актов МО по вопросам межнациональных отношений;  </vt:lpstr>
      <vt:lpstr>Слайд 5</vt:lpstr>
      <vt:lpstr>О составе Этнического совета</vt:lpstr>
      <vt:lpstr>Слайд 7</vt:lpstr>
      <vt:lpstr>На территории муниципального образования села Манычского Апанасенковского района Ставропольского края    действует  два казачьих общественных объединений:  </vt:lpstr>
      <vt:lpstr>АДМИНИСТРАЦИЕЙ МО СОВМЕСТНО С СПК КОЛХОЗОМ – ПЛЕМЗАВОДОМ «РОССИЯ» ПРЕДОСТАВЛЕНО КАЗАЧЬЕЙ  ДРУЖИНЕ  ПОМЕЩЕНИЕ ДЛЯ  РАЗМЕЩЕНИЯ  УПРАВЫ. С ИЮЛЯ 2013 ГОДА СОЗДАН ОБЩЕСТВЕННЫЙ ПУНКТ ОХРАНЫ ОБЩЕСТВЕННОГО ПОРЯДКА.</vt:lpstr>
      <vt:lpstr>Создан казачий  ансамбль «Казачья Вольница», который принимают участие во всех  общественных  мероприятиях </vt:lpstr>
      <vt:lpstr>Концерно – фронтовая бригада «Победителям слава!»</vt:lpstr>
      <vt:lpstr>г. Михайловск День края</vt:lpstr>
      <vt:lpstr>Слайд 13</vt:lpstr>
      <vt:lpstr>Престольный день храма Пресвятой Борогодицы с. Манычское</vt:lpstr>
      <vt:lpstr>Слайд 15</vt:lpstr>
      <vt:lpstr>90 лет Апанасенковскому району</vt:lpstr>
      <vt:lpstr>День работника сельского хозяйства «Слава труду крестьянскому»</vt:lpstr>
      <vt:lpstr>Проводятся мероприятия, направленные на сохранение народных традиций: религиозных, национальных народных праздников</vt:lpstr>
      <vt:lpstr>«Масленница – скоморошница»</vt:lpstr>
      <vt:lpstr>«Живем по соседству»</vt:lpstr>
      <vt:lpstr>«Красив венец семейного искусства»</vt:lpstr>
      <vt:lpstr>Слайд 22</vt:lpstr>
      <vt:lpstr>Слайд 23</vt:lpstr>
      <vt:lpstr>День матери</vt:lpstr>
      <vt:lpstr>Идет совершенствование процесса патриотического воспитания детей и молодежи:</vt:lpstr>
      <vt:lpstr>Духовно - нравственное</vt:lpstr>
      <vt:lpstr>-военно – патриотическое, героико – патриотическое воспитание</vt:lpstr>
      <vt:lpstr>Слайд 28</vt:lpstr>
      <vt:lpstr>Слайд 29</vt:lpstr>
      <vt:lpstr>-спортивно - патриотическое</vt:lpstr>
      <vt:lpstr>Военно – патриотический клуб молодежи «Беркут»</vt:lpstr>
      <vt:lpstr>В целях совершенствования деятельности по  реализации мероприятий в сфере гармонизации межнациональных отношений , а также предупреждения этнического и религиозного экстремизма, администрацией проведен:</vt:lpstr>
      <vt:lpstr>Лучшие работы:</vt:lpstr>
      <vt:lpstr>Слайд 34</vt:lpstr>
      <vt:lpstr>Слайд 35</vt:lpstr>
      <vt:lpstr>Общественно – политический совет при главе  МО</vt:lpstr>
      <vt:lpstr>Деятельность Совета:</vt:lpstr>
      <vt:lpstr>Информационное взаимодействие</vt:lpstr>
      <vt:lpstr>Спасибо за внимание!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utkin</dc:creator>
  <cp:lastModifiedBy>samsung</cp:lastModifiedBy>
  <cp:revision>289</cp:revision>
  <cp:lastPrinted>2013-10-09T08:03:51Z</cp:lastPrinted>
  <dcterms:created xsi:type="dcterms:W3CDTF">2010-04-14T21:13:26Z</dcterms:created>
  <dcterms:modified xsi:type="dcterms:W3CDTF">2015-12-04T18:09:54Z</dcterms:modified>
</cp:coreProperties>
</file>