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6" r:id="rId7"/>
    <p:sldId id="267" r:id="rId8"/>
    <p:sldId id="260" r:id="rId9"/>
    <p:sldId id="268" r:id="rId10"/>
    <p:sldId id="261" r:id="rId11"/>
    <p:sldId id="269" r:id="rId12"/>
    <p:sldId id="264" r:id="rId13"/>
    <p:sldId id="270" r:id="rId14"/>
    <p:sldId id="262" r:id="rId15"/>
    <p:sldId id="263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187630830_0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9600" y="0"/>
            <a:ext cx="10068467" cy="6857999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5800" y="533400"/>
            <a:ext cx="78486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</a:t>
            </a:r>
            <a: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Несерьезные правила      	правописания, 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 которым стоит отнестись серьезно</a:t>
            </a:r>
            <a:endParaRPr kumimoji="0" lang="ru-RU" sz="6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187630830_0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9600" y="0"/>
            <a:ext cx="10068467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8600" y="457200"/>
            <a:ext cx="79248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ru-RU" sz="3200" b="1" i="1" dirty="0" smtClean="0"/>
              <a:t>Тире между подлежащим-существительным и сказуемым-глаголом — не ставится.</a:t>
            </a:r>
          </a:p>
          <a:p>
            <a:pPr marL="457200" indent="-457200" algn="just">
              <a:buAutoNum type="arabicPeriod"/>
            </a:pPr>
            <a:endParaRPr lang="ru-RU" sz="1600" b="1" i="1" dirty="0" smtClean="0"/>
          </a:p>
          <a:p>
            <a:pPr algn="just"/>
            <a:r>
              <a:rPr lang="ru-RU" sz="3200" b="1" i="1" dirty="0" smtClean="0"/>
              <a:t>2. Помните о том, что в большинстве случаев связку «о том» можно исключить.</a:t>
            </a:r>
          </a:p>
          <a:p>
            <a:pPr algn="just"/>
            <a:endParaRPr lang="ru-RU" b="1" i="1" dirty="0" smtClean="0"/>
          </a:p>
          <a:p>
            <a:pPr algn="just"/>
            <a:r>
              <a:rPr lang="ru-RU" sz="3200" b="1" i="1" dirty="0" smtClean="0"/>
              <a:t>3. Если </a:t>
            </a:r>
            <a:r>
              <a:rPr lang="ru-RU" sz="3200" b="1" i="1" dirty="0" err="1" smtClean="0"/>
              <a:t>хочете</a:t>
            </a:r>
            <a:r>
              <a:rPr lang="ru-RU" sz="3200" b="1" i="1" dirty="0" smtClean="0"/>
              <a:t> использовать глагол, то спрягать его нужно правильно, а не как того </a:t>
            </a:r>
            <a:r>
              <a:rPr lang="ru-RU" sz="3200" b="1" i="1" dirty="0" err="1" smtClean="0"/>
              <a:t>захотит</a:t>
            </a:r>
            <a:r>
              <a:rPr lang="ru-RU" sz="3200" b="1" i="1" dirty="0" smtClean="0"/>
              <a:t> автор.</a:t>
            </a:r>
          </a:p>
          <a:p>
            <a:pPr algn="just"/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8200" y="304800"/>
            <a:ext cx="7620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i="1" dirty="0" smtClean="0"/>
              <a:t>4. </a:t>
            </a:r>
            <a:r>
              <a:rPr lang="ru-RU" sz="3200" b="1" i="1" dirty="0" smtClean="0"/>
              <a:t>Страдательный залог обычно должен быть избегаем.</a:t>
            </a:r>
          </a:p>
          <a:p>
            <a:pPr algn="just"/>
            <a:endParaRPr lang="ru-RU" sz="3200" b="1" i="1" dirty="0" smtClean="0"/>
          </a:p>
          <a:p>
            <a:pPr algn="just"/>
            <a:r>
              <a:rPr lang="ru-RU" sz="3200" b="1" i="1" dirty="0" smtClean="0"/>
              <a:t>5. Не забывайте про букву «ё», иначе не различить: падеж и падеж, небо и небо, осел и осел, совершенный и совершенный, все и все.</a:t>
            </a:r>
          </a:p>
          <a:p>
            <a:pPr algn="just"/>
            <a:r>
              <a:rPr lang="ru-RU" sz="3200" b="1" i="1" dirty="0" smtClean="0"/>
              <a:t>6. Кто не </a:t>
            </a:r>
            <a:r>
              <a:rPr lang="ru-RU" sz="3200" b="1" i="1" dirty="0" err="1" smtClean="0"/>
              <a:t>чёкнутый</a:t>
            </a:r>
            <a:r>
              <a:rPr lang="ru-RU" sz="3200" b="1" i="1" dirty="0" smtClean="0"/>
              <a:t> и не из чащи </a:t>
            </a:r>
            <a:r>
              <a:rPr lang="ru-RU" sz="3200" b="1" i="1" dirty="0" err="1" smtClean="0"/>
              <a:t>вышол</a:t>
            </a:r>
            <a:r>
              <a:rPr lang="ru-RU" sz="3200" b="1" i="1" dirty="0" smtClean="0"/>
              <a:t>, правильно пишет гласные после </a:t>
            </a:r>
            <a:r>
              <a:rPr lang="ru-RU" sz="3200" b="1" i="1" dirty="0" err="1" smtClean="0"/>
              <a:t>шыпящих</a:t>
            </a:r>
            <a:r>
              <a:rPr lang="ru-RU" sz="3200" b="1" i="1" dirty="0" smtClean="0"/>
              <a:t>.</a:t>
            </a:r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457200"/>
            <a:ext cx="8534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/>
          </a:p>
          <a:p>
            <a:r>
              <a:rPr lang="ru-RU" sz="3600" b="1" i="1" dirty="0" smtClean="0"/>
              <a:t>7. </a:t>
            </a:r>
            <a:r>
              <a:rPr lang="ru-RU" sz="3600" b="1" i="1" dirty="0" err="1" smtClean="0"/>
              <a:t>Блестните</a:t>
            </a:r>
            <a:r>
              <a:rPr lang="ru-RU" sz="3600" b="1" i="1" dirty="0" smtClean="0"/>
              <a:t> </a:t>
            </a:r>
            <a:r>
              <a:rPr lang="ru-RU" sz="3600" b="1" i="1" dirty="0" err="1" smtClean="0"/>
              <a:t>неповерхносным</a:t>
            </a:r>
            <a:r>
              <a:rPr lang="ru-RU" sz="3600" b="1" i="1" dirty="0" smtClean="0"/>
              <a:t> </a:t>
            </a:r>
            <a:r>
              <a:rPr lang="ru-RU" sz="3600" b="1" i="1" dirty="0" err="1" smtClean="0"/>
              <a:t>чуством</a:t>
            </a:r>
            <a:r>
              <a:rPr lang="ru-RU" sz="3600" b="1" i="1" dirty="0" smtClean="0"/>
              <a:t> языка при написании непроизносимых </a:t>
            </a:r>
            <a:r>
              <a:rPr lang="ru-RU" sz="3600" b="1" i="1" dirty="0" err="1" smtClean="0"/>
              <a:t>согластных</a:t>
            </a:r>
            <a:r>
              <a:rPr lang="ru-RU" sz="3600" b="1" i="1" dirty="0" smtClean="0"/>
              <a:t>.</a:t>
            </a:r>
          </a:p>
          <a:p>
            <a:endParaRPr lang="ru-RU" sz="3600" b="1" i="1" dirty="0" smtClean="0"/>
          </a:p>
          <a:p>
            <a:r>
              <a:rPr lang="ru-RU" sz="3600" b="1" i="1" dirty="0" smtClean="0"/>
              <a:t>8. Надо придти к пониманию, что пишется только «прийти».</a:t>
            </a:r>
          </a:p>
          <a:p>
            <a:endParaRPr lang="ru-RU" sz="3600" b="1" i="1" dirty="0" smtClean="0"/>
          </a:p>
          <a:p>
            <a:endParaRPr lang="ru-RU" sz="2400" dirty="0" smtClean="0"/>
          </a:p>
        </p:txBody>
      </p:sp>
      <p:pic>
        <p:nvPicPr>
          <p:cNvPr id="3" name="Рисунок 2" descr="f_28750d5055a4fce4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48400" y="3962400"/>
            <a:ext cx="2247900" cy="2592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381001"/>
            <a:ext cx="8534400" cy="5616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00" dirty="0" smtClean="0"/>
          </a:p>
          <a:p>
            <a:r>
              <a:rPr lang="ru-RU" sz="3600" b="1" i="1" dirty="0" smtClean="0"/>
              <a:t>9. </a:t>
            </a:r>
            <a:r>
              <a:rPr lang="ru-RU" sz="3200" b="1" i="1" dirty="0" smtClean="0"/>
              <a:t>Пообтершись в </a:t>
            </a:r>
            <a:r>
              <a:rPr lang="ru-RU" sz="3200" b="1" i="1" dirty="0" err="1" smtClean="0"/>
              <a:t>корридорах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оффисов</a:t>
            </a:r>
            <a:r>
              <a:rPr lang="ru-RU" sz="3200" b="1" i="1" dirty="0" smtClean="0"/>
              <a:t>, </a:t>
            </a:r>
            <a:r>
              <a:rPr lang="ru-RU" sz="3200" b="1" i="1" dirty="0" err="1" smtClean="0"/>
              <a:t>в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будующем</a:t>
            </a:r>
            <a:r>
              <a:rPr lang="ru-RU" sz="3200" b="1" i="1" dirty="0" smtClean="0"/>
              <a:t> мы станем </a:t>
            </a:r>
            <a:r>
              <a:rPr lang="ru-RU" sz="3200" b="1" i="1" dirty="0" err="1" smtClean="0"/>
              <a:t>сведующими</a:t>
            </a:r>
            <a:r>
              <a:rPr lang="ru-RU" sz="3200" b="1" i="1" dirty="0" smtClean="0"/>
              <a:t> и </a:t>
            </a:r>
            <a:r>
              <a:rPr lang="ru-RU" sz="3200" b="1" i="1" dirty="0" err="1" smtClean="0"/>
              <a:t>прийдём</a:t>
            </a:r>
            <a:r>
              <a:rPr lang="ru-RU" sz="3200" b="1" i="1" dirty="0" smtClean="0"/>
              <a:t> к тому, что в наших текстах будет </a:t>
            </a:r>
            <a:r>
              <a:rPr lang="ru-RU" sz="3200" b="1" i="1" dirty="0" err="1" smtClean="0"/>
              <a:t>учавствовать</a:t>
            </a:r>
            <a:r>
              <a:rPr lang="ru-RU" sz="3200" b="1" i="1" dirty="0" smtClean="0"/>
              <a:t> всё меньшее </a:t>
            </a:r>
            <a:r>
              <a:rPr lang="ru-RU" sz="3200" b="1" i="1" dirty="0" err="1" smtClean="0"/>
              <a:t>колличество</a:t>
            </a:r>
            <a:r>
              <a:rPr lang="ru-RU" sz="3200" b="1" i="1" dirty="0" smtClean="0"/>
              <a:t> лишних букв.</a:t>
            </a:r>
          </a:p>
          <a:p>
            <a:endParaRPr lang="ru-RU" sz="1200" b="1" i="1" dirty="0" smtClean="0"/>
          </a:p>
          <a:p>
            <a:r>
              <a:rPr lang="ru-RU" sz="3200" b="1" i="1" dirty="0" smtClean="0"/>
              <a:t>10. Мягкий знак в неопределённой форме глагола должен определятся по наличию его в вопросе к глаголу, что иногда </a:t>
            </a:r>
            <a:r>
              <a:rPr lang="ru-RU" sz="3200" b="1" i="1" dirty="0" err="1" smtClean="0"/>
              <a:t>забываеться</a:t>
            </a:r>
            <a:r>
              <a:rPr lang="ru-RU" sz="3200" b="1" i="1" dirty="0" smtClean="0"/>
              <a:t>.</a:t>
            </a:r>
          </a:p>
          <a:p>
            <a:endParaRPr lang="ru-RU" sz="2400" dirty="0" smtClean="0"/>
          </a:p>
          <a:p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66800" y="914400"/>
            <a:ext cx="71628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/>
              <a:t>11. Не ставьте два «не» подряд, если это не необходимо.</a:t>
            </a:r>
          </a:p>
          <a:p>
            <a:endParaRPr lang="ru-RU" b="1" i="1" dirty="0" smtClean="0"/>
          </a:p>
          <a:p>
            <a:r>
              <a:rPr lang="ru-RU" sz="3600" b="1" i="1" dirty="0" smtClean="0"/>
              <a:t>12. У слова «нет» нету форм изменения.</a:t>
            </a:r>
          </a:p>
          <a:p>
            <a:endParaRPr lang="ru-RU" sz="1100" b="1" i="1" dirty="0" smtClean="0"/>
          </a:p>
          <a:p>
            <a:r>
              <a:rPr lang="ru-RU" sz="3600" b="1" i="1" dirty="0" smtClean="0"/>
              <a:t>13. Без пол-литровки пол России не поймёт как пишутся сложные имена-существительные.</a:t>
            </a:r>
            <a:endParaRPr lang="ru-RU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600" y="533400"/>
            <a:ext cx="7848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b="1" i="1" dirty="0" smtClean="0"/>
          </a:p>
          <a:p>
            <a:r>
              <a:rPr lang="ru-RU" sz="3600" b="1" i="1" dirty="0" smtClean="0"/>
              <a:t>14. Заканчивать предложение местоимением — дурной стиль, не для этого оно.</a:t>
            </a:r>
          </a:p>
          <a:p>
            <a:endParaRPr lang="ru-RU" sz="3600" b="1" i="1" dirty="0" smtClean="0"/>
          </a:p>
          <a:p>
            <a:r>
              <a:rPr lang="ru-RU" sz="3600" b="1" i="1" dirty="0" smtClean="0"/>
              <a:t>15. Тех, кто заканчивает предложение предлогом, посылайте на. Не грубости ради, но порядка для.</a:t>
            </a:r>
            <a:endParaRPr lang="ru-RU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533400"/>
            <a:ext cx="86106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/>
              <a:t>16. Не сокращ.!</a:t>
            </a:r>
          </a:p>
          <a:p>
            <a:endParaRPr lang="ru-RU" sz="1200" b="1" i="1" dirty="0" smtClean="0"/>
          </a:p>
          <a:p>
            <a:r>
              <a:rPr lang="ru-RU" sz="3600" b="1" i="1" dirty="0" smtClean="0"/>
              <a:t>17. Проверяйте в тексте пропущенных и лишних слов в тексте.</a:t>
            </a:r>
          </a:p>
          <a:p>
            <a:endParaRPr lang="ru-RU" sz="1600" b="1" i="1" dirty="0" smtClean="0"/>
          </a:p>
          <a:p>
            <a:r>
              <a:rPr lang="ru-RU" sz="3600" b="1" i="1" dirty="0" smtClean="0"/>
              <a:t>18. Что касается незаконченных предложений.</a:t>
            </a:r>
          </a:p>
          <a:p>
            <a:endParaRPr lang="ru-RU" sz="1600" b="1" i="1" dirty="0" smtClean="0"/>
          </a:p>
          <a:p>
            <a:r>
              <a:rPr lang="ru-RU" sz="3600" b="1" i="1" dirty="0" smtClean="0"/>
              <a:t>19. Если неполные конструкции, — плохо.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81000" y="381000"/>
            <a:ext cx="83058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/>
              <a:t>20. </a:t>
            </a:r>
            <a:r>
              <a:rPr lang="ru-RU" sz="3200" b="1" i="1" dirty="0" smtClean="0"/>
              <a:t>Никакой самовлюблённый Банк, его Президент и Председатель Совета Директоров не пишутся с заглавной буквы.</a:t>
            </a:r>
          </a:p>
          <a:p>
            <a:endParaRPr lang="ru-RU" sz="3200" b="1" i="1" dirty="0" smtClean="0"/>
          </a:p>
          <a:p>
            <a:r>
              <a:rPr lang="ru-RU" sz="3200" b="1" i="1" dirty="0" smtClean="0"/>
              <a:t>21. Правило гласит, что «косвенная речь в кавычки не берётся».</a:t>
            </a:r>
          </a:p>
          <a:p>
            <a:endParaRPr lang="ru-RU" sz="3200" b="1" i="1" dirty="0" smtClean="0"/>
          </a:p>
          <a:p>
            <a:r>
              <a:rPr lang="ru-RU" sz="3200" b="1" i="1" dirty="0" smtClean="0"/>
              <a:t>22. Не стройте загадок из многоточия в конце исчерпывающего предложения...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2000" y="381000"/>
            <a:ext cx="7924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/>
              <a:t>23. Одного восклицательного знака вполне достаточно!!!</a:t>
            </a:r>
          </a:p>
          <a:p>
            <a:endParaRPr lang="ru-RU" sz="3600" b="1" i="1" dirty="0" smtClean="0"/>
          </a:p>
          <a:p>
            <a:r>
              <a:rPr lang="ru-RU" sz="3600" b="1" i="1" dirty="0" smtClean="0"/>
              <a:t>24. НИКОГДА !не выделяйте! слова. Человек, читающий текст с ВЫДЕЛЕНИЯМИ, чувствует, что его собственному пониманию смысла </a:t>
            </a:r>
          </a:p>
          <a:p>
            <a:r>
              <a:rPr lang="ru-RU" sz="3600" b="1" i="1" dirty="0" err="1" smtClean="0"/>
              <a:t>н</a:t>
            </a:r>
            <a:r>
              <a:rPr lang="ru-RU" sz="3600" b="1" i="1" dirty="0" smtClean="0"/>
              <a:t> е  </a:t>
            </a:r>
            <a:r>
              <a:rPr lang="ru-RU" sz="3600" b="1" i="1" dirty="0" err="1" smtClean="0"/>
              <a:t>д</a:t>
            </a:r>
            <a:r>
              <a:rPr lang="ru-RU" sz="3600" b="1" i="1" dirty="0" smtClean="0"/>
              <a:t> о в е </a:t>
            </a:r>
            <a:r>
              <a:rPr lang="ru-RU" sz="3600" b="1" i="1" dirty="0" err="1" smtClean="0"/>
              <a:t>р</a:t>
            </a:r>
            <a:r>
              <a:rPr lang="ru-RU" sz="3600" b="1" i="1" dirty="0" smtClean="0"/>
              <a:t> я </a:t>
            </a:r>
            <a:r>
              <a:rPr lang="ru-RU" sz="3600" b="1" i="1" dirty="0" err="1" smtClean="0"/>
              <a:t>ю</a:t>
            </a:r>
            <a:r>
              <a:rPr lang="ru-RU" sz="3600" b="1" i="1" dirty="0" smtClean="0"/>
              <a:t> 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0600" y="533400"/>
            <a:ext cx="7924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/>
              <a:t>25. Используйте параллельные конструкции не только для уточнения, но и прояснять.</a:t>
            </a:r>
          </a:p>
          <a:p>
            <a:endParaRPr lang="ru-RU" sz="1600" b="1" i="1" dirty="0" smtClean="0"/>
          </a:p>
          <a:p>
            <a:r>
              <a:rPr lang="ru-RU" sz="3600" b="1" i="1" dirty="0" smtClean="0"/>
              <a:t>26. </a:t>
            </a:r>
            <a:r>
              <a:rPr lang="ru-RU" sz="3600" b="1" i="1" dirty="0" err="1" smtClean="0"/>
              <a:t>Правиряйте</a:t>
            </a:r>
            <a:r>
              <a:rPr lang="ru-RU" sz="3600" b="1" i="1" dirty="0" smtClean="0"/>
              <a:t> по словарю </a:t>
            </a:r>
            <a:r>
              <a:rPr lang="ru-RU" sz="3600" b="1" i="1" dirty="0" err="1" smtClean="0"/>
              <a:t>напесание</a:t>
            </a:r>
            <a:r>
              <a:rPr lang="ru-RU" sz="3600" b="1" i="1" dirty="0" smtClean="0"/>
              <a:t> слов.</a:t>
            </a:r>
          </a:p>
          <a:p>
            <a:endParaRPr lang="ru-RU" sz="2400" b="1" i="1" dirty="0" smtClean="0"/>
          </a:p>
          <a:p>
            <a:r>
              <a:rPr lang="ru-RU" sz="3600" b="1" i="1" dirty="0" smtClean="0"/>
              <a:t>27. Числительные до 10-ти включительно лучше писать прописью.</a:t>
            </a:r>
          </a:p>
          <a:p>
            <a:endParaRPr lang="ru-RU" b="1" i="1" dirty="0" smtClean="0"/>
          </a:p>
          <a:p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2000" y="381000"/>
            <a:ext cx="7696200" cy="5178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/>
              <a:t>28. </a:t>
            </a:r>
            <a:r>
              <a:rPr lang="ru-RU" sz="3400" b="1" i="1" dirty="0" smtClean="0"/>
              <a:t>Склонять числительные можно сто двадцать пятью способами, но только один из них правильный.</a:t>
            </a:r>
          </a:p>
          <a:p>
            <a:endParaRPr lang="ru-RU" sz="1200" b="1" i="1" dirty="0" smtClean="0"/>
          </a:p>
          <a:p>
            <a:r>
              <a:rPr lang="ru-RU" sz="3400" b="1" i="1" dirty="0" smtClean="0"/>
              <a:t>29. Задействуйте слова в предназначении, истинно отвечающем осмысленности.</a:t>
            </a:r>
          </a:p>
          <a:p>
            <a:endParaRPr lang="ru-RU" sz="1000" b="1" i="1" dirty="0" smtClean="0"/>
          </a:p>
          <a:p>
            <a:r>
              <a:rPr lang="ru-RU" sz="3400" b="1" i="1" dirty="0" smtClean="0"/>
              <a:t>30. </a:t>
            </a:r>
            <a:r>
              <a:rPr lang="ru-RU" sz="3400" b="1" i="1" dirty="0" err="1" smtClean="0"/>
              <a:t>Неделите</a:t>
            </a:r>
            <a:r>
              <a:rPr lang="ru-RU" sz="3400" b="1" i="1" dirty="0" smtClean="0"/>
              <a:t> не делимое и не соединяйте </a:t>
            </a:r>
            <a:r>
              <a:rPr lang="ru-RU" sz="3400" b="1" i="1" dirty="0" err="1" smtClean="0"/>
              <a:t>разно-родное</a:t>
            </a:r>
            <a:r>
              <a:rPr lang="ru-RU" sz="3400" b="1" i="1" dirty="0" smtClean="0"/>
              <a:t>, а кое что пишите через дефис.</a:t>
            </a:r>
            <a:endParaRPr lang="ru-RU" sz="3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600" y="457200"/>
            <a:ext cx="7848600" cy="4962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/>
              <a:t>31. Неуместная аналогия в тексте выглядит как шуба, заправленная в трусы.</a:t>
            </a:r>
          </a:p>
          <a:p>
            <a:endParaRPr lang="ru-RU" sz="1050" b="1" i="1" dirty="0" smtClean="0"/>
          </a:p>
          <a:p>
            <a:r>
              <a:rPr lang="ru-RU" sz="3600" b="1" i="1" dirty="0" smtClean="0"/>
              <a:t>32. Преувеличение в миллион раз хуже преуменьшения.</a:t>
            </a:r>
          </a:p>
          <a:p>
            <a:endParaRPr lang="ru-RU" sz="1100" b="1" i="1" dirty="0" smtClean="0"/>
          </a:p>
          <a:p>
            <a:r>
              <a:rPr lang="ru-RU" sz="3600" b="1" i="1" dirty="0" smtClean="0"/>
              <a:t>33. Не применяйте длинные слова там, где можно применить </a:t>
            </a:r>
            <a:r>
              <a:rPr lang="ru-RU" sz="3600" b="1" i="1" dirty="0" err="1" smtClean="0"/>
              <a:t>непродолжительнозвучащие</a:t>
            </a:r>
            <a:r>
              <a:rPr lang="ru-RU" sz="3600" b="1" i="1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5800" y="381000"/>
            <a:ext cx="7924800" cy="604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/>
              <a:t>34. </a:t>
            </a:r>
            <a:r>
              <a:rPr lang="ru-RU" sz="3400" b="1" i="1" dirty="0" smtClean="0"/>
              <a:t>Сюсюканье — фу, бяка. Оставьте его </a:t>
            </a:r>
            <a:r>
              <a:rPr lang="ru-RU" sz="3400" b="1" i="1" dirty="0" err="1" smtClean="0"/>
              <a:t>лялечкам</a:t>
            </a:r>
            <a:r>
              <a:rPr lang="ru-RU" sz="3400" b="1" i="1" dirty="0" smtClean="0"/>
              <a:t>, а не большим тётенькам.</a:t>
            </a:r>
          </a:p>
          <a:p>
            <a:endParaRPr lang="ru-RU" sz="1000" b="1" i="1" dirty="0" smtClean="0"/>
          </a:p>
          <a:p>
            <a:r>
              <a:rPr lang="ru-RU" sz="3400" b="1" i="1" dirty="0" smtClean="0"/>
              <a:t>35. Будьте более или менее конкретны.</a:t>
            </a:r>
          </a:p>
          <a:p>
            <a:endParaRPr lang="ru-RU" sz="1000" b="1" i="1" dirty="0" smtClean="0"/>
          </a:p>
          <a:p>
            <a:r>
              <a:rPr lang="ru-RU" sz="3400" b="1" i="1" dirty="0" smtClean="0"/>
              <a:t> 36. Как учил </a:t>
            </a:r>
            <a:r>
              <a:rPr lang="ru-RU" sz="3400" b="1" i="1" dirty="0" err="1" smtClean="0"/>
              <a:t>Эмерсон</a:t>
            </a:r>
            <a:r>
              <a:rPr lang="ru-RU" sz="3400" b="1" i="1" dirty="0" smtClean="0"/>
              <a:t>: «Не цитируйте. Сообщайте собственные мысли».</a:t>
            </a:r>
          </a:p>
          <a:p>
            <a:endParaRPr lang="ru-RU" sz="1050" b="1" i="1" dirty="0" smtClean="0"/>
          </a:p>
          <a:p>
            <a:r>
              <a:rPr lang="ru-RU" sz="3400" b="1" i="1" dirty="0" smtClean="0"/>
              <a:t>37. Кому нужны риторические вопросы?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762000"/>
            <a:ext cx="8077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/>
              <a:t>38. Слов порядок речи стиля не меняет?</a:t>
            </a:r>
          </a:p>
          <a:p>
            <a:endParaRPr lang="ru-RU" sz="2000" b="1" i="1" dirty="0" smtClean="0"/>
          </a:p>
          <a:p>
            <a:r>
              <a:rPr lang="ru-RU" sz="3200" b="1" i="1" dirty="0" smtClean="0"/>
              <a:t>39. Нечаянно возникший стих собьёт настрой читателей твоих.</a:t>
            </a:r>
          </a:p>
          <a:p>
            <a:endParaRPr lang="ru-RU" sz="2000" b="1" i="1" dirty="0" smtClean="0"/>
          </a:p>
          <a:p>
            <a:r>
              <a:rPr lang="ru-RU" sz="3200" b="1" i="1" dirty="0" smtClean="0"/>
              <a:t>40. Стих, где рифма на глаголах строится, самым первым на помойку просится.</a:t>
            </a:r>
          </a:p>
          <a:p>
            <a:endParaRPr lang="ru-RU" sz="3200" b="1" i="1" dirty="0" smtClean="0"/>
          </a:p>
        </p:txBody>
      </p:sp>
      <p:pic>
        <p:nvPicPr>
          <p:cNvPr id="3" name="Рисунок 2" descr="1375938421-52062145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0800" y="4343400"/>
            <a:ext cx="2089666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381000"/>
            <a:ext cx="84582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/>
              <a:t>41. </a:t>
            </a:r>
            <a:r>
              <a:rPr lang="ru-RU" sz="3400" b="1" i="1" dirty="0" smtClean="0"/>
              <a:t>По жизни усекай насчёт своего базара: хочешь неслабо выступить, — завязывай в натуре с жаргоном.</a:t>
            </a:r>
          </a:p>
          <a:p>
            <a:endParaRPr lang="ru-RU" sz="1200" b="1" i="1" dirty="0" smtClean="0"/>
          </a:p>
          <a:p>
            <a:r>
              <a:rPr lang="ru-RU" sz="3400" b="1" i="1" dirty="0" smtClean="0"/>
              <a:t>42. Уточнения в скобках (хоть и существенные) бывают (обычно) излишними.</a:t>
            </a:r>
          </a:p>
          <a:p>
            <a:endParaRPr lang="ru-RU" sz="1100" b="1" i="1" dirty="0" smtClean="0"/>
          </a:p>
          <a:p>
            <a:r>
              <a:rPr lang="ru-RU" sz="3400" b="1" i="1" dirty="0" smtClean="0"/>
              <a:t>43. Повторно повторять всё повторяющиеся однокоренные слова — это тавтология — лишнее излишество.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381000"/>
            <a:ext cx="83058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/>
              <a:t>44. Если хочешь быть правильно понятым, не используй </a:t>
            </a:r>
            <a:r>
              <a:rPr lang="ru-RU" sz="3600" b="1" i="1" dirty="0" err="1" smtClean="0"/>
              <a:t>foreign</a:t>
            </a:r>
            <a:r>
              <a:rPr lang="ru-RU" sz="3600" b="1" i="1" dirty="0" smtClean="0"/>
              <a:t> </a:t>
            </a:r>
            <a:r>
              <a:rPr lang="ru-RU" sz="3600" b="1" i="1" dirty="0" err="1" smtClean="0"/>
              <a:t>language</a:t>
            </a:r>
            <a:r>
              <a:rPr lang="ru-RU" sz="3600" b="1" i="1" dirty="0" smtClean="0"/>
              <a:t> и варваризмы. </a:t>
            </a:r>
            <a:r>
              <a:rPr lang="ru-RU" sz="3600" b="1" i="1" dirty="0" err="1" smtClean="0"/>
              <a:t>Ферштейн</a:t>
            </a:r>
            <a:r>
              <a:rPr lang="ru-RU" sz="3600" b="1" i="1" dirty="0" smtClean="0"/>
              <a:t>?</a:t>
            </a:r>
          </a:p>
          <a:p>
            <a:endParaRPr lang="ru-RU" sz="1600" b="1" i="1" dirty="0" smtClean="0"/>
          </a:p>
          <a:p>
            <a:r>
              <a:rPr lang="ru-RU" sz="3600" b="1" i="1" dirty="0" smtClean="0"/>
              <a:t>45. Ради </a:t>
            </a:r>
            <a:r>
              <a:rPr lang="ru-RU" sz="3600" b="1" i="1" dirty="0" err="1" smtClean="0"/>
              <a:t>презентативности</a:t>
            </a:r>
            <a:r>
              <a:rPr lang="ru-RU" sz="3600" b="1" i="1" dirty="0" smtClean="0"/>
              <a:t> будь </a:t>
            </a:r>
            <a:r>
              <a:rPr lang="ru-RU" sz="3600" b="1" i="1" dirty="0" err="1" smtClean="0"/>
              <a:t>креативным</a:t>
            </a:r>
            <a:r>
              <a:rPr lang="ru-RU" sz="3600" b="1" i="1" dirty="0" smtClean="0"/>
              <a:t> </a:t>
            </a:r>
            <a:r>
              <a:rPr lang="ru-RU" sz="3600" b="1" i="1" dirty="0" err="1" smtClean="0"/>
              <a:t>промоутером</a:t>
            </a:r>
            <a:r>
              <a:rPr lang="ru-RU" sz="3600" b="1" i="1" dirty="0" smtClean="0"/>
              <a:t> исконно русских синонимов на </a:t>
            </a:r>
            <a:r>
              <a:rPr lang="ru-RU" sz="3600" b="1" i="1" dirty="0" err="1" smtClean="0"/>
              <a:t>топовые</a:t>
            </a:r>
            <a:r>
              <a:rPr lang="ru-RU" sz="3600" b="1" i="1" dirty="0" smtClean="0"/>
              <a:t> позиции рейтинга преференций.</a:t>
            </a:r>
            <a:endParaRPr lang="ru-RU" sz="3600" b="1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652</Words>
  <PresentationFormat>Экран (4:3)</PresentationFormat>
  <Paragraphs>79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44</cp:revision>
  <dcterms:modified xsi:type="dcterms:W3CDTF">2016-03-11T13:18:46Z</dcterms:modified>
</cp:coreProperties>
</file>