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6" r:id="rId6"/>
    <p:sldId id="261" r:id="rId7"/>
    <p:sldId id="263" r:id="rId8"/>
    <p:sldId id="262" r:id="rId9"/>
    <p:sldId id="265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CFD7C-77C7-41CA-AF62-5ACA6D789811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76C80-63BD-4B80-9329-2D6C47BCE26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jpe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jpeg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9.jpeg"/><Relationship Id="rId7" Type="http://schemas.openxmlformats.org/officeDocument/2006/relationships/image" Target="../media/image2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8775901637_546b6c34d8_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908720"/>
            <a:ext cx="5184576" cy="2563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3645024"/>
            <a:ext cx="9144000" cy="2664296"/>
          </a:xfrm>
          <a:prstGeom prst="rect">
            <a:avLst/>
          </a:prstGeom>
          <a:solidFill>
            <a:srgbClr val="8FD51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2130425"/>
            <a:ext cx="6552728" cy="1154559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Цифровая лаборатория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4869160"/>
            <a:ext cx="3816424" cy="1487016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dirty="0" smtClean="0">
                <a:solidFill>
                  <a:srgbClr val="002060"/>
                </a:solidFill>
              </a:rPr>
              <a:t>Выполнила: студентка  912м группы</a:t>
            </a:r>
          </a:p>
          <a:p>
            <a:pPr algn="r"/>
            <a:r>
              <a:rPr lang="ru-RU" dirty="0" smtClean="0">
                <a:solidFill>
                  <a:srgbClr val="002060"/>
                </a:solidFill>
              </a:rPr>
              <a:t>Плющева Елена Геннадьевна</a:t>
            </a:r>
          </a:p>
          <a:p>
            <a:endParaRPr lang="ru-RU" dirty="0"/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 rot="20800855">
            <a:off x="971600" y="3933056"/>
            <a:ext cx="1944688" cy="1943100"/>
            <a:chOff x="1292" y="2750"/>
            <a:chExt cx="1225" cy="1224"/>
          </a:xfrm>
        </p:grpSpPr>
        <p:sp>
          <p:nvSpPr>
            <p:cNvPr id="6" name="Oval 14"/>
            <p:cNvSpPr>
              <a:spLocks noChangeArrowheads="1"/>
            </p:cNvSpPr>
            <p:nvPr/>
          </p:nvSpPr>
          <p:spPr bwMode="auto">
            <a:xfrm>
              <a:off x="1292" y="2750"/>
              <a:ext cx="1225" cy="122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pic>
          <p:nvPicPr>
            <p:cNvPr id="7" name="Picture 15" descr="Visio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364365">
              <a:off x="1423" y="3059"/>
              <a:ext cx="922" cy="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7308304" y="476672"/>
          <a:ext cx="1200777" cy="1442159"/>
        </p:xfrm>
        <a:graphic>
          <a:graphicData uri="http://schemas.openxmlformats.org/presentationml/2006/ole">
            <p:oleObj spid="_x0000_s5121" name="Image" r:id="rId5" imgW="12495238" imgH="14996825" progId="Photoshop.Image.10">
              <p:embed/>
            </p:oleObj>
          </a:graphicData>
        </a:graphic>
      </p:graphicFrame>
      <p:grpSp>
        <p:nvGrpSpPr>
          <p:cNvPr id="10" name="Group 26"/>
          <p:cNvGrpSpPr>
            <a:grpSpLocks/>
          </p:cNvGrpSpPr>
          <p:nvPr/>
        </p:nvGrpSpPr>
        <p:grpSpPr bwMode="auto">
          <a:xfrm rot="383184">
            <a:off x="3203848" y="4077072"/>
            <a:ext cx="2017340" cy="1787600"/>
            <a:chOff x="3515" y="2568"/>
            <a:chExt cx="1679" cy="1625"/>
          </a:xfrm>
        </p:grpSpPr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3515" y="2568"/>
              <a:ext cx="1679" cy="162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pic>
          <p:nvPicPr>
            <p:cNvPr id="12" name="Picture 17" descr="Vu pack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-867780">
              <a:off x="3839" y="2787"/>
              <a:ext cx="1026" cy="1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Picture 12" descr="8757564508_255279dd2e"/>
          <p:cNvPicPr>
            <a:picLocks noChangeAspect="1" noChangeArrowheads="1"/>
          </p:cNvPicPr>
          <p:nvPr/>
        </p:nvPicPr>
        <p:blipFill>
          <a:blip r:embed="rId7" cstate="print"/>
          <a:srcRect l="37599" t="27129" r="33820" b="25485"/>
          <a:stretch>
            <a:fillRect/>
          </a:stretch>
        </p:blipFill>
        <p:spPr bwMode="auto">
          <a:xfrm rot="1609148">
            <a:off x="644681" y="555635"/>
            <a:ext cx="908050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ru-RU" dirty="0"/>
              <a:t>Цифровые лаборатории – это оборудование и программное обеспечение для проведения демонстрационного и лабораторного эксперимента на занятиях естественнонаучного цикла</a:t>
            </a:r>
          </a:p>
        </p:txBody>
      </p:sp>
      <p:pic>
        <p:nvPicPr>
          <p:cNvPr id="5" name="Picture 2" descr="http://cs618527.vk.me/v618527942/835d/6yP300zjR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717032"/>
            <a:ext cx="3528392" cy="2635270"/>
          </a:xfrm>
          <a:prstGeom prst="rect">
            <a:avLst/>
          </a:prstGeom>
          <a:noFill/>
        </p:spPr>
      </p:pic>
      <p:pic>
        <p:nvPicPr>
          <p:cNvPr id="6" name="Picture 20" descr="8756519949_0baed11379"/>
          <p:cNvPicPr>
            <a:picLocks noChangeAspect="1" noChangeArrowheads="1"/>
          </p:cNvPicPr>
          <p:nvPr/>
        </p:nvPicPr>
        <p:blipFill>
          <a:blip r:embed="rId3" cstate="print"/>
          <a:srcRect l="6799" t="10210" b="21660"/>
          <a:stretch>
            <a:fillRect/>
          </a:stretch>
        </p:blipFill>
        <p:spPr bwMode="auto">
          <a:xfrm>
            <a:off x="1115616" y="4077072"/>
            <a:ext cx="2411412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19256" cy="547260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        Цифровые </a:t>
            </a:r>
            <a:r>
              <a:rPr lang="ru-RU" dirty="0"/>
              <a:t>лаборатории существенно повышают качественный уровень учебного процесса                       - быстрое, эффективное, наглядное изложение учебного материала</a:t>
            </a:r>
          </a:p>
          <a:p>
            <a:r>
              <a:rPr lang="ru-RU" dirty="0" smtClean="0"/>
              <a:t>более </a:t>
            </a:r>
            <a:r>
              <a:rPr lang="ru-RU" dirty="0"/>
              <a:t>полное и прочное усвоение его учащимся</a:t>
            </a:r>
          </a:p>
          <a:p>
            <a:r>
              <a:rPr lang="ru-RU" dirty="0" smtClean="0"/>
              <a:t>повышает </a:t>
            </a:r>
            <a:r>
              <a:rPr lang="ru-RU" dirty="0"/>
              <a:t>интерес к расширению знаний вне школьной программы и обеспечивает возможности их получения</a:t>
            </a:r>
          </a:p>
          <a:p>
            <a:r>
              <a:rPr lang="ru-RU" dirty="0" smtClean="0"/>
              <a:t>формирует </a:t>
            </a:r>
            <a:r>
              <a:rPr lang="ru-RU" dirty="0"/>
              <a:t>у ребенка навыки самостоятельного получения информации, ее анализа и применения на практике.</a:t>
            </a:r>
          </a:p>
          <a:p>
            <a:r>
              <a:rPr lang="ru-RU" dirty="0" smtClean="0"/>
              <a:t>позволяют </a:t>
            </a:r>
            <a:r>
              <a:rPr lang="ru-RU" dirty="0"/>
              <a:t>работать и в классе, и в походных условиях.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9"/>
            <a:ext cx="8147248" cy="295232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Цифровые лаборатории  «</a:t>
            </a:r>
            <a:r>
              <a:rPr lang="ru-RU" dirty="0" err="1"/>
              <a:t>Data</a:t>
            </a:r>
            <a:r>
              <a:rPr lang="ru-RU" dirty="0"/>
              <a:t> </a:t>
            </a:r>
            <a:r>
              <a:rPr lang="ru-RU" dirty="0" err="1"/>
              <a:t>Harvest</a:t>
            </a:r>
            <a:r>
              <a:rPr lang="ru-RU" dirty="0"/>
              <a:t>» произведены Великобритании и в настоящее время используются в российских школах, для наглядности процессов.  Данное оборудование даёт возможность проводить количественные измерения различных физических, химических  и биологических показателей, на основе которых возможно проводить сравнения, делать обобщения и выводы.</a:t>
            </a:r>
          </a:p>
        </p:txBody>
      </p:sp>
      <p:pic>
        <p:nvPicPr>
          <p:cNvPr id="6" name="Picture 2" descr="C:\Users\асег\Desktop\Безымян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924944"/>
            <a:ext cx="7320588" cy="34883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2"/>
          <p:cNvSpPr>
            <a:spLocks noChangeArrowheads="1"/>
          </p:cNvSpPr>
          <p:nvPr/>
        </p:nvSpPr>
        <p:spPr bwMode="auto">
          <a:xfrm>
            <a:off x="3370263" y="0"/>
            <a:ext cx="5654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ru-RU" sz="1400" b="1">
                <a:solidFill>
                  <a:schemeClr val="bg1"/>
                </a:solidFill>
                <a:latin typeface="Blackoak Std" pitchFamily="50" charset="0"/>
              </a:rPr>
              <a:t>ПРЕВОСХОДЯ СТАНДАРТЫ</a:t>
            </a:r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620713" y="1674813"/>
            <a:ext cx="8523287" cy="4699000"/>
            <a:chOff x="2068" y="271"/>
            <a:chExt cx="3692" cy="2073"/>
          </a:xfrm>
        </p:grpSpPr>
        <p:pic>
          <p:nvPicPr>
            <p:cNvPr id="4119" name="Picture 5" descr="8756520767_2982cfe5fb"/>
            <p:cNvPicPr>
              <a:picLocks noChangeAspect="1" noChangeArrowheads="1"/>
            </p:cNvPicPr>
            <p:nvPr/>
          </p:nvPicPr>
          <p:blipFill>
            <a:blip r:embed="rId2" cstate="print"/>
            <a:srcRect t="39209"/>
            <a:stretch>
              <a:fillRect/>
            </a:stretch>
          </p:blipFill>
          <p:spPr bwMode="auto">
            <a:xfrm>
              <a:off x="3266" y="1331"/>
              <a:ext cx="2494" cy="1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0" name="Picture 15" descr="8756519949_0baed11379"/>
            <p:cNvPicPr>
              <a:picLocks noChangeAspect="1" noChangeArrowheads="1"/>
            </p:cNvPicPr>
            <p:nvPr/>
          </p:nvPicPr>
          <p:blipFill>
            <a:blip r:embed="rId3" cstate="print"/>
            <a:srcRect l="6799" t="10210" b="21660"/>
            <a:stretch>
              <a:fillRect/>
            </a:stretch>
          </p:blipFill>
          <p:spPr bwMode="auto">
            <a:xfrm>
              <a:off x="4241" y="271"/>
              <a:ext cx="1519" cy="740"/>
            </a:xfrm>
            <a:prstGeom prst="rect">
              <a:avLst/>
            </a:prstGeom>
            <a:solidFill>
              <a:srgbClr val="EE0000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4121" name="Rectangle 25"/>
            <p:cNvSpPr>
              <a:spLocks noChangeArrowheads="1"/>
            </p:cNvSpPr>
            <p:nvPr/>
          </p:nvSpPr>
          <p:spPr bwMode="auto">
            <a:xfrm>
              <a:off x="2068" y="294"/>
              <a:ext cx="3692" cy="2050"/>
            </a:xfrm>
            <a:prstGeom prst="rect">
              <a:avLst/>
            </a:prstGeom>
            <a:solidFill>
              <a:schemeClr val="bg1">
                <a:alpha val="72156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sp>
        <p:nvSpPr>
          <p:cNvPr id="4104" name="Rectangle 31"/>
          <p:cNvSpPr>
            <a:spLocks noChangeArrowheads="1"/>
          </p:cNvSpPr>
          <p:nvPr/>
        </p:nvSpPr>
        <p:spPr bwMode="auto">
          <a:xfrm>
            <a:off x="220663" y="2628900"/>
            <a:ext cx="2444750" cy="1504950"/>
          </a:xfrm>
          <a:prstGeom prst="rect">
            <a:avLst/>
          </a:prstGeom>
          <a:solidFill>
            <a:srgbClr val="8FD51D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Verdana" pitchFamily="34" charset="0"/>
              </a:rPr>
              <a:t>ЦИФРОВЫЕ ЛАБОРАТОРИИ</a:t>
            </a:r>
            <a:r>
              <a:rPr lang="ru-RU" sz="2400" b="1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ru-RU" sz="2400" b="1">
                <a:solidFill>
                  <a:schemeClr val="bg1"/>
                </a:solidFill>
                <a:latin typeface="Verdana" pitchFamily="34" charset="0"/>
              </a:rPr>
            </a:br>
            <a:endParaRPr lang="ru-RU" sz="2400" b="1">
              <a:solidFill>
                <a:schemeClr val="bg1"/>
              </a:solidFill>
              <a:latin typeface="Kozuka Gothic Pro B" pitchFamily="34" charset="-128"/>
            </a:endParaRPr>
          </a:p>
        </p:txBody>
      </p:sp>
      <p:sp>
        <p:nvSpPr>
          <p:cNvPr id="4105" name="Line 33"/>
          <p:cNvSpPr>
            <a:spLocks noChangeShapeType="1"/>
          </p:cNvSpPr>
          <p:nvPr/>
        </p:nvSpPr>
        <p:spPr bwMode="auto">
          <a:xfrm>
            <a:off x="2781300" y="3390900"/>
            <a:ext cx="566738" cy="0"/>
          </a:xfrm>
          <a:prstGeom prst="line">
            <a:avLst/>
          </a:prstGeom>
          <a:noFill/>
          <a:ln w="76200">
            <a:solidFill>
              <a:srgbClr val="8FD51D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6" name="Rectangle 36"/>
          <p:cNvSpPr>
            <a:spLocks noChangeArrowheads="1"/>
          </p:cNvSpPr>
          <p:nvPr/>
        </p:nvSpPr>
        <p:spPr bwMode="auto">
          <a:xfrm>
            <a:off x="6584950" y="2447925"/>
            <a:ext cx="2106613" cy="471488"/>
          </a:xfrm>
          <a:prstGeom prst="rect">
            <a:avLst/>
          </a:prstGeom>
          <a:solidFill>
            <a:srgbClr val="3399FF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Verdana" pitchFamily="34" charset="0"/>
              </a:rPr>
              <a:t>ФИЗИКА</a:t>
            </a:r>
            <a:endParaRPr lang="ru-RU" sz="2400" b="1">
              <a:solidFill>
                <a:schemeClr val="bg1"/>
              </a:solidFill>
              <a:latin typeface="Kozuka Gothic Pro B" pitchFamily="34" charset="-128"/>
            </a:endParaRPr>
          </a:p>
        </p:txBody>
      </p:sp>
      <p:sp>
        <p:nvSpPr>
          <p:cNvPr id="4107" name="Rectangle 37"/>
          <p:cNvSpPr>
            <a:spLocks noChangeArrowheads="1"/>
          </p:cNvSpPr>
          <p:nvPr/>
        </p:nvSpPr>
        <p:spPr bwMode="auto">
          <a:xfrm>
            <a:off x="6572250" y="3074988"/>
            <a:ext cx="2106613" cy="471487"/>
          </a:xfrm>
          <a:prstGeom prst="rect">
            <a:avLst/>
          </a:prstGeom>
          <a:solidFill>
            <a:srgbClr val="9966FF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Verdana" pitchFamily="34" charset="0"/>
              </a:rPr>
              <a:t>ХИМИЯ</a:t>
            </a:r>
            <a:endParaRPr lang="ru-RU" sz="2400" b="1" dirty="0">
              <a:solidFill>
                <a:schemeClr val="bg1"/>
              </a:solidFill>
              <a:latin typeface="Kozuka Gothic Pro B" pitchFamily="34" charset="-128"/>
            </a:endParaRPr>
          </a:p>
        </p:txBody>
      </p:sp>
      <p:sp>
        <p:nvSpPr>
          <p:cNvPr id="4108" name="Rectangle 38"/>
          <p:cNvSpPr>
            <a:spLocks noChangeArrowheads="1"/>
          </p:cNvSpPr>
          <p:nvPr/>
        </p:nvSpPr>
        <p:spPr bwMode="auto">
          <a:xfrm>
            <a:off x="6567488" y="3694113"/>
            <a:ext cx="2106612" cy="471487"/>
          </a:xfrm>
          <a:prstGeom prst="rect">
            <a:avLst/>
          </a:prstGeom>
          <a:solidFill>
            <a:srgbClr val="FF505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Verdana" pitchFamily="34" charset="0"/>
              </a:rPr>
              <a:t>БИОЛОГИЯ</a:t>
            </a:r>
            <a:endParaRPr lang="ru-RU" sz="2400" b="1">
              <a:solidFill>
                <a:schemeClr val="bg1"/>
              </a:solidFill>
              <a:latin typeface="Kozuka Gothic Pro B" pitchFamily="34" charset="-128"/>
            </a:endParaRPr>
          </a:p>
        </p:txBody>
      </p:sp>
      <p:sp>
        <p:nvSpPr>
          <p:cNvPr id="4109" name="Rectangle 39"/>
          <p:cNvSpPr>
            <a:spLocks noChangeArrowheads="1"/>
          </p:cNvSpPr>
          <p:nvPr/>
        </p:nvSpPr>
        <p:spPr bwMode="auto">
          <a:xfrm>
            <a:off x="3471863" y="2616200"/>
            <a:ext cx="2216150" cy="1504950"/>
          </a:xfrm>
          <a:prstGeom prst="rect">
            <a:avLst/>
          </a:prstGeom>
          <a:solidFill>
            <a:srgbClr val="EE00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Verdana" pitchFamily="34" charset="0"/>
              </a:rPr>
              <a:t>ОПЫТЫ</a:t>
            </a:r>
            <a:br>
              <a:rPr lang="ru-RU" sz="20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Verdana" pitchFamily="34" charset="0"/>
              </a:rPr>
              <a:t>ИЗМЕРЕНИЯ</a:t>
            </a:r>
            <a:r>
              <a:rPr lang="ru-RU" sz="2400" b="1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Verdana" pitchFamily="34" charset="0"/>
              </a:rPr>
            </a:br>
            <a:endParaRPr lang="ru-RU" sz="2400" b="1" dirty="0">
              <a:solidFill>
                <a:schemeClr val="bg1"/>
              </a:solidFill>
              <a:latin typeface="Kozuka Gothic Pro B" pitchFamily="34" charset="-128"/>
            </a:endParaRPr>
          </a:p>
        </p:txBody>
      </p:sp>
      <p:sp>
        <p:nvSpPr>
          <p:cNvPr id="4110" name="Line 40"/>
          <p:cNvSpPr>
            <a:spLocks noChangeShapeType="1"/>
          </p:cNvSpPr>
          <p:nvPr/>
        </p:nvSpPr>
        <p:spPr bwMode="auto">
          <a:xfrm>
            <a:off x="5838825" y="3332163"/>
            <a:ext cx="566738" cy="0"/>
          </a:xfrm>
          <a:prstGeom prst="line">
            <a:avLst/>
          </a:prstGeom>
          <a:noFill/>
          <a:ln w="76200">
            <a:solidFill>
              <a:srgbClr val="99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11" name="Line 41"/>
          <p:cNvSpPr>
            <a:spLocks noChangeShapeType="1"/>
          </p:cNvSpPr>
          <p:nvPr/>
        </p:nvSpPr>
        <p:spPr bwMode="auto">
          <a:xfrm>
            <a:off x="5789613" y="3775075"/>
            <a:ext cx="566737" cy="146050"/>
          </a:xfrm>
          <a:prstGeom prst="line">
            <a:avLst/>
          </a:prstGeom>
          <a:noFill/>
          <a:ln w="76200">
            <a:solidFill>
              <a:srgbClr val="FF5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12" name="Line 42"/>
          <p:cNvSpPr>
            <a:spLocks noChangeShapeType="1"/>
          </p:cNvSpPr>
          <p:nvPr/>
        </p:nvSpPr>
        <p:spPr bwMode="auto">
          <a:xfrm flipV="1">
            <a:off x="5813425" y="2743200"/>
            <a:ext cx="566738" cy="192088"/>
          </a:xfrm>
          <a:prstGeom prst="line">
            <a:avLst/>
          </a:prstGeom>
          <a:noFill/>
          <a:ln w="76200">
            <a:solidFill>
              <a:srgbClr val="3399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13" name="Rectangle 43"/>
          <p:cNvSpPr>
            <a:spLocks noChangeArrowheads="1"/>
          </p:cNvSpPr>
          <p:nvPr/>
        </p:nvSpPr>
        <p:spPr bwMode="auto">
          <a:xfrm>
            <a:off x="1259633" y="5445224"/>
            <a:ext cx="7884368" cy="576064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ru-RU" sz="1200" b="1" dirty="0">
                <a:solidFill>
                  <a:schemeClr val="bg1"/>
                </a:solidFill>
                <a:latin typeface="Verdana" pitchFamily="34" charset="0"/>
              </a:rPr>
              <a:t>НЕОБХОДИМОСТЬ ПРИМЕНЕНИЯ ЦИФРОВОГО ОБОРУДОВАНИЯ ОБУСЛОВЛЕНА ФЕДЕРАЛЬНЫМИ ГОСУДАРСТВЕННЫМИ ОБРАЗОВАТЕЛЬНЫМИ СТАНДАРТАМИ</a:t>
            </a:r>
            <a:endParaRPr lang="ru-RU" sz="1200" b="1" dirty="0">
              <a:solidFill>
                <a:schemeClr val="bg1"/>
              </a:solidFill>
              <a:latin typeface="Kozuka Gothic Pro B" pitchFamily="34" charset="-128"/>
            </a:endParaRPr>
          </a:p>
        </p:txBody>
      </p:sp>
      <p:sp>
        <p:nvSpPr>
          <p:cNvPr id="4115" name="Rectangle 45"/>
          <p:cNvSpPr>
            <a:spLocks noChangeArrowheads="1"/>
          </p:cNvSpPr>
          <p:nvPr/>
        </p:nvSpPr>
        <p:spPr bwMode="auto">
          <a:xfrm>
            <a:off x="6572250" y="4322763"/>
            <a:ext cx="2106613" cy="47148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Verdana" pitchFamily="34" charset="0"/>
              </a:rPr>
              <a:t>Внеурочная деятельность </a:t>
            </a:r>
            <a:endParaRPr lang="ru-RU" sz="1400" b="1" dirty="0">
              <a:solidFill>
                <a:schemeClr val="bg1"/>
              </a:solidFill>
              <a:latin typeface="Kozuka Gothic Pro B" pitchFamily="34" charset="-128"/>
            </a:endParaRPr>
          </a:p>
        </p:txBody>
      </p:sp>
      <p:sp>
        <p:nvSpPr>
          <p:cNvPr id="4116" name="Rectangle 46"/>
          <p:cNvSpPr>
            <a:spLocks noChangeArrowheads="1"/>
          </p:cNvSpPr>
          <p:nvPr/>
        </p:nvSpPr>
        <p:spPr bwMode="auto">
          <a:xfrm>
            <a:off x="6602413" y="1790700"/>
            <a:ext cx="2106612" cy="517525"/>
          </a:xfrm>
          <a:prstGeom prst="rect">
            <a:avLst/>
          </a:prstGeom>
          <a:solidFill>
            <a:srgbClr val="00CC66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Verdana" pitchFamily="34" charset="0"/>
              </a:rPr>
              <a:t>НАЧАЛЬНАЯ ШКОЛА</a:t>
            </a:r>
            <a:endParaRPr lang="ru-RU" sz="1400" b="1" dirty="0">
              <a:solidFill>
                <a:schemeClr val="bg1"/>
              </a:solidFill>
              <a:latin typeface="Kozuka Gothic Pro B" pitchFamily="34" charset="-128"/>
            </a:endParaRPr>
          </a:p>
        </p:txBody>
      </p:sp>
      <p:sp>
        <p:nvSpPr>
          <p:cNvPr id="4117" name="Line 47"/>
          <p:cNvSpPr>
            <a:spLocks noChangeShapeType="1"/>
          </p:cNvSpPr>
          <p:nvPr/>
        </p:nvSpPr>
        <p:spPr bwMode="auto">
          <a:xfrm flipV="1">
            <a:off x="5819775" y="2208213"/>
            <a:ext cx="511175" cy="293687"/>
          </a:xfrm>
          <a:prstGeom prst="line">
            <a:avLst/>
          </a:prstGeom>
          <a:noFill/>
          <a:ln w="76200">
            <a:solidFill>
              <a:srgbClr val="00CC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18" name="Line 48"/>
          <p:cNvSpPr>
            <a:spLocks noChangeShapeType="1"/>
          </p:cNvSpPr>
          <p:nvPr/>
        </p:nvSpPr>
        <p:spPr bwMode="auto">
          <a:xfrm>
            <a:off x="5784850" y="4219575"/>
            <a:ext cx="530225" cy="320675"/>
          </a:xfrm>
          <a:prstGeom prst="line">
            <a:avLst/>
          </a:prstGeom>
          <a:noFill/>
          <a:ln w="76200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67544" y="260648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Использование нового лабораторного оборудования образования школьников  возможно не только на уроках физики, химии и  биологии, но на уроках окружающего мира в начальной школе, а так же во внеурочной деятельности.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8775901637_546b6c34d8_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129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3370263" y="0"/>
            <a:ext cx="5654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ru-RU" sz="1400" b="1">
                <a:solidFill>
                  <a:schemeClr val="bg1"/>
                </a:solidFill>
                <a:latin typeface="Blackoak Std" pitchFamily="50" charset="0"/>
              </a:rPr>
              <a:t>ПРЕВОСХОДЯ СТАНДАРТЫ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20713" y="1665288"/>
            <a:ext cx="8523287" cy="4699000"/>
            <a:chOff x="2068" y="271"/>
            <a:chExt cx="3692" cy="2073"/>
          </a:xfrm>
        </p:grpSpPr>
        <p:pic>
          <p:nvPicPr>
            <p:cNvPr id="5137" name="Picture 11" descr="8756520767_2982cfe5fb"/>
            <p:cNvPicPr>
              <a:picLocks noChangeAspect="1" noChangeArrowheads="1"/>
            </p:cNvPicPr>
            <p:nvPr/>
          </p:nvPicPr>
          <p:blipFill>
            <a:blip r:embed="rId3" cstate="print"/>
            <a:srcRect t="39209"/>
            <a:stretch>
              <a:fillRect/>
            </a:stretch>
          </p:blipFill>
          <p:spPr bwMode="auto">
            <a:xfrm>
              <a:off x="3266" y="1331"/>
              <a:ext cx="2494" cy="1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8" name="Picture 12" descr="8756519949_0baed11379"/>
            <p:cNvPicPr>
              <a:picLocks noChangeAspect="1" noChangeArrowheads="1"/>
            </p:cNvPicPr>
            <p:nvPr/>
          </p:nvPicPr>
          <p:blipFill>
            <a:blip r:embed="rId4" cstate="print"/>
            <a:srcRect l="6799" t="10210" b="21660"/>
            <a:stretch>
              <a:fillRect/>
            </a:stretch>
          </p:blipFill>
          <p:spPr bwMode="auto">
            <a:xfrm>
              <a:off x="4241" y="271"/>
              <a:ext cx="1519" cy="740"/>
            </a:xfrm>
            <a:prstGeom prst="rect">
              <a:avLst/>
            </a:prstGeom>
            <a:solidFill>
              <a:srgbClr val="EE0000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139" name="Rectangle 13"/>
            <p:cNvSpPr>
              <a:spLocks noChangeArrowheads="1"/>
            </p:cNvSpPr>
            <p:nvPr/>
          </p:nvSpPr>
          <p:spPr bwMode="auto">
            <a:xfrm>
              <a:off x="2068" y="294"/>
              <a:ext cx="3692" cy="2050"/>
            </a:xfrm>
            <a:prstGeom prst="rect">
              <a:avLst/>
            </a:prstGeom>
            <a:solidFill>
              <a:schemeClr val="bg1">
                <a:alpha val="72156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sp>
        <p:nvSpPr>
          <p:cNvPr id="5128" name="Rectangle 23"/>
          <p:cNvSpPr>
            <a:spLocks noChangeArrowheads="1"/>
          </p:cNvSpPr>
          <p:nvPr/>
        </p:nvSpPr>
        <p:spPr bwMode="auto">
          <a:xfrm>
            <a:off x="755650" y="5737225"/>
            <a:ext cx="8388350" cy="4635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ru-RU" sz="1200" b="1">
                <a:solidFill>
                  <a:schemeClr val="bg1"/>
                </a:solidFill>
                <a:latin typeface="Verdana" pitchFamily="34" charset="0"/>
              </a:rPr>
              <a:t>ДАТЧИКИ ПОДЛЮЧАЮТСЯ К ПРИЕМНОМУ УСТРОЙСТВУ. ДЛЯ КАЖДОГО ШКОЛЬНОГО ПРЕДМЕТА ПРЕДУСМОТРЕН СВОЙ КОМПЛЕКТ ДАТЧИКОВ. ВСЕГО 70 ДАТЧИКОВ. </a:t>
            </a:r>
            <a:endParaRPr lang="ru-RU" sz="1200" b="1">
              <a:solidFill>
                <a:schemeClr val="bg1"/>
              </a:solidFill>
              <a:latin typeface="Kozuka Gothic Pro B" pitchFamily="34" charset="-128"/>
            </a:endParaRPr>
          </a:p>
        </p:txBody>
      </p:sp>
      <p:sp>
        <p:nvSpPr>
          <p:cNvPr id="5129" name="Rectangle 24"/>
          <p:cNvSpPr>
            <a:spLocks noChangeArrowheads="1"/>
          </p:cNvSpPr>
          <p:nvPr/>
        </p:nvSpPr>
        <p:spPr bwMode="auto">
          <a:xfrm>
            <a:off x="539552" y="836712"/>
            <a:ext cx="7666038" cy="3429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ru-RU" sz="1200" b="1">
                <a:solidFill>
                  <a:schemeClr val="bg1"/>
                </a:solidFill>
                <a:latin typeface="Verdana" pitchFamily="34" charset="0"/>
              </a:rPr>
              <a:t>ЧТО ВХОДИТ В КОМПЛЕКТ? </a:t>
            </a:r>
            <a:endParaRPr lang="ru-RU" sz="1200" b="1">
              <a:solidFill>
                <a:schemeClr val="bg1"/>
              </a:solidFill>
              <a:latin typeface="Kozuka Gothic Pro B" pitchFamily="34" charset="-128"/>
            </a:endParaRPr>
          </a:p>
        </p:txBody>
      </p:sp>
      <p:pic>
        <p:nvPicPr>
          <p:cNvPr id="5130" name="Picture 26" descr="8756436557_a092c9b4b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24444">
            <a:off x="1619250" y="4189413"/>
            <a:ext cx="1960563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25" descr="9772925402_a270f02763_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7725" y="2332038"/>
            <a:ext cx="2862263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" name="Rectangle 28"/>
          <p:cNvSpPr>
            <a:spLocks noChangeArrowheads="1"/>
          </p:cNvSpPr>
          <p:nvPr/>
        </p:nvSpPr>
        <p:spPr bwMode="auto">
          <a:xfrm>
            <a:off x="4938713" y="1774825"/>
            <a:ext cx="3451225" cy="509588"/>
          </a:xfrm>
          <a:prstGeom prst="rect">
            <a:avLst/>
          </a:prstGeom>
          <a:solidFill>
            <a:srgbClr val="8FD51D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Verdana" pitchFamily="34" charset="0"/>
              </a:rPr>
              <a:t>КОМПЛЕКТ ДАТЧИКОВ</a:t>
            </a:r>
            <a:endParaRPr lang="ru-RU" sz="1400"/>
          </a:p>
        </p:txBody>
      </p:sp>
      <p:pic>
        <p:nvPicPr>
          <p:cNvPr id="5133" name="Picture 29" descr="8757669888_05f95a94b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385264">
            <a:off x="4900613" y="2762250"/>
            <a:ext cx="1997075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30" descr="8782405258_763bbe599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714076">
            <a:off x="6913563" y="2722563"/>
            <a:ext cx="1652587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31" descr="8756520051_a1a84c6b4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854262">
            <a:off x="5435600" y="3889375"/>
            <a:ext cx="2043113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6" name="Rectangle 32"/>
          <p:cNvSpPr>
            <a:spLocks noChangeArrowheads="1"/>
          </p:cNvSpPr>
          <p:nvPr/>
        </p:nvSpPr>
        <p:spPr bwMode="auto">
          <a:xfrm>
            <a:off x="436563" y="1730375"/>
            <a:ext cx="3451225" cy="538163"/>
          </a:xfrm>
          <a:prstGeom prst="rect">
            <a:avLst/>
          </a:prstGeom>
          <a:solidFill>
            <a:srgbClr val="8FD51D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Verdana" pitchFamily="34" charset="0"/>
              </a:rPr>
              <a:t>ПРИЕМНОЕ УСТРОЙСТВО – </a:t>
            </a:r>
            <a:r>
              <a:rPr lang="ru-RU" sz="1400" b="1">
                <a:solidFill>
                  <a:srgbClr val="FF3300"/>
                </a:solidFill>
                <a:latin typeface="Verdana" pitchFamily="34" charset="0"/>
              </a:rPr>
              <a:t>ДАТАЛОГЕР</a:t>
            </a:r>
            <a:endParaRPr lang="ru-RU" sz="140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3370263" y="0"/>
            <a:ext cx="5654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ru-RU" sz="1400" b="1">
                <a:solidFill>
                  <a:schemeClr val="bg1"/>
                </a:solidFill>
                <a:latin typeface="Blackoak Std" pitchFamily="50" charset="0"/>
              </a:rPr>
              <a:t>ПРЕВОСХОДЯ СТАНДАРТЫ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20713" y="1665288"/>
            <a:ext cx="8523287" cy="4699000"/>
            <a:chOff x="2068" y="271"/>
            <a:chExt cx="3692" cy="2073"/>
          </a:xfrm>
        </p:grpSpPr>
        <p:pic>
          <p:nvPicPr>
            <p:cNvPr id="6157" name="Picture 11" descr="8756520767_2982cfe5fb"/>
            <p:cNvPicPr>
              <a:picLocks noChangeAspect="1" noChangeArrowheads="1"/>
            </p:cNvPicPr>
            <p:nvPr/>
          </p:nvPicPr>
          <p:blipFill>
            <a:blip r:embed="rId2" cstate="print"/>
            <a:srcRect t="39209"/>
            <a:stretch>
              <a:fillRect/>
            </a:stretch>
          </p:blipFill>
          <p:spPr bwMode="auto">
            <a:xfrm>
              <a:off x="3266" y="1331"/>
              <a:ext cx="2494" cy="1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8" name="Picture 12" descr="8756519949_0baed11379"/>
            <p:cNvPicPr>
              <a:picLocks noChangeAspect="1" noChangeArrowheads="1"/>
            </p:cNvPicPr>
            <p:nvPr/>
          </p:nvPicPr>
          <p:blipFill>
            <a:blip r:embed="rId3" cstate="print"/>
            <a:srcRect l="6799" t="10210" b="21660"/>
            <a:stretch>
              <a:fillRect/>
            </a:stretch>
          </p:blipFill>
          <p:spPr bwMode="auto">
            <a:xfrm>
              <a:off x="4241" y="271"/>
              <a:ext cx="1519" cy="740"/>
            </a:xfrm>
            <a:prstGeom prst="rect">
              <a:avLst/>
            </a:prstGeom>
            <a:solidFill>
              <a:srgbClr val="EE0000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6159" name="Rectangle 13"/>
            <p:cNvSpPr>
              <a:spLocks noChangeArrowheads="1"/>
            </p:cNvSpPr>
            <p:nvPr/>
          </p:nvSpPr>
          <p:spPr bwMode="auto">
            <a:xfrm>
              <a:off x="2068" y="294"/>
              <a:ext cx="3692" cy="2050"/>
            </a:xfrm>
            <a:prstGeom prst="rect">
              <a:avLst/>
            </a:prstGeom>
            <a:solidFill>
              <a:schemeClr val="bg1">
                <a:alpha val="72156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pic>
        <p:nvPicPr>
          <p:cNvPr id="6152" name="Picture 24" descr="Vis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088" y="2155825"/>
            <a:ext cx="4927600" cy="337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25" descr="vis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548680"/>
            <a:ext cx="44640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26" descr="vis p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04664"/>
            <a:ext cx="3670300" cy="288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Rectangle 28"/>
          <p:cNvSpPr>
            <a:spLocks noChangeArrowheads="1"/>
          </p:cNvSpPr>
          <p:nvPr/>
        </p:nvSpPr>
        <p:spPr bwMode="auto">
          <a:xfrm>
            <a:off x="136525" y="5610225"/>
            <a:ext cx="5170488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1400" b="1">
                <a:solidFill>
                  <a:srgbClr val="EE0000"/>
                </a:solidFill>
                <a:latin typeface="Verdana" pitchFamily="34" charset="0"/>
              </a:rPr>
              <a:t>БЕЗ УСТАНОВКИ! БЕЗ КОМПЬЮТЕРА! БЕЗ СЕТИ! </a:t>
            </a:r>
            <a:endParaRPr lang="ru-RU" sz="1400" b="1">
              <a:solidFill>
                <a:srgbClr val="EE0000"/>
              </a:solidFill>
              <a:latin typeface="Kozuka Gothic Pro B" pitchFamily="34" charset="-128"/>
            </a:endParaRPr>
          </a:p>
        </p:txBody>
      </p:sp>
      <p:pic>
        <p:nvPicPr>
          <p:cNvPr id="6156" name="Picture 29" descr="vis p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3501008"/>
            <a:ext cx="3611562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8775901637_546b6c34d8_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129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187220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Всего разработано около 70 датчиков.</a:t>
            </a:r>
          </a:p>
          <a:p>
            <a:r>
              <a:rPr lang="ru-RU" dirty="0"/>
              <a:t>Для начальной школы можно интересно использовать датчики пульса, ЭКГ, </a:t>
            </a:r>
            <a:r>
              <a:rPr lang="ru-RU" dirty="0" smtClean="0"/>
              <a:t>спирометр, влажности</a:t>
            </a:r>
            <a:r>
              <a:rPr lang="ru-RU" dirty="0"/>
              <a:t>, </a:t>
            </a:r>
            <a:r>
              <a:rPr lang="ru-RU" dirty="0" err="1"/>
              <a:t>дождеметра</a:t>
            </a:r>
            <a:r>
              <a:rPr lang="ru-RU" dirty="0"/>
              <a:t>, счетчика </a:t>
            </a:r>
            <a:r>
              <a:rPr lang="ru-RU" dirty="0" smtClean="0"/>
              <a:t>капель и др.</a:t>
            </a:r>
            <a:endParaRPr lang="ru-RU" dirty="0"/>
          </a:p>
        </p:txBody>
      </p:sp>
      <p:graphicFrame>
        <p:nvGraphicFramePr>
          <p:cNvPr id="8194" name="Object 20"/>
          <p:cNvGraphicFramePr>
            <a:graphicFrameLocks noChangeAspect="1"/>
          </p:cNvGraphicFramePr>
          <p:nvPr/>
        </p:nvGraphicFramePr>
        <p:xfrm>
          <a:off x="539552" y="3717032"/>
          <a:ext cx="3300413" cy="2290762"/>
        </p:xfrm>
        <a:graphic>
          <a:graphicData uri="http://schemas.openxmlformats.org/presentationml/2006/ole">
            <p:oleObj spid="_x0000_s8194" name="Image" r:id="rId4" imgW="12495238" imgH="14996825" progId="Photoshop.Image.10">
              <p:embed/>
            </p:oleObj>
          </a:graphicData>
        </a:graphic>
      </p:graphicFrame>
      <p:pic>
        <p:nvPicPr>
          <p:cNvPr id="5" name="Picture 11" descr="8756520767_2982cfe5fb"/>
          <p:cNvPicPr>
            <a:picLocks noChangeAspect="1" noChangeArrowheads="1"/>
          </p:cNvPicPr>
          <p:nvPr/>
        </p:nvPicPr>
        <p:blipFill>
          <a:blip r:embed="rId5" cstate="print"/>
          <a:srcRect t="39209"/>
          <a:stretch>
            <a:fillRect/>
          </a:stretch>
        </p:blipFill>
        <p:spPr bwMode="auto">
          <a:xfrm>
            <a:off x="3906838" y="4293096"/>
            <a:ext cx="5237162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8775901637_546b6c34d8_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129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370263" y="0"/>
            <a:ext cx="5654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ru-RU" sz="1400" b="1">
                <a:solidFill>
                  <a:schemeClr val="bg1"/>
                </a:solidFill>
                <a:latin typeface="Blackoak Std" pitchFamily="50" charset="0"/>
              </a:rPr>
              <a:t>ПРЕВОСХОДЯ СТАНДАРТЫ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20713" y="1665288"/>
            <a:ext cx="8523287" cy="4699000"/>
            <a:chOff x="2068" y="271"/>
            <a:chExt cx="3692" cy="2073"/>
          </a:xfrm>
        </p:grpSpPr>
        <p:pic>
          <p:nvPicPr>
            <p:cNvPr id="8210" name="Picture 6" descr="8756520767_2982cfe5fb"/>
            <p:cNvPicPr>
              <a:picLocks noChangeAspect="1" noChangeArrowheads="1"/>
            </p:cNvPicPr>
            <p:nvPr/>
          </p:nvPicPr>
          <p:blipFill>
            <a:blip r:embed="rId3" cstate="print"/>
            <a:srcRect t="39209"/>
            <a:stretch>
              <a:fillRect/>
            </a:stretch>
          </p:blipFill>
          <p:spPr bwMode="auto">
            <a:xfrm>
              <a:off x="3266" y="1331"/>
              <a:ext cx="2494" cy="1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1" name="Picture 7" descr="8756519949_0baed11379"/>
            <p:cNvPicPr>
              <a:picLocks noChangeAspect="1" noChangeArrowheads="1"/>
            </p:cNvPicPr>
            <p:nvPr/>
          </p:nvPicPr>
          <p:blipFill>
            <a:blip r:embed="rId4" cstate="print"/>
            <a:srcRect l="6799" t="10210" b="21660"/>
            <a:stretch>
              <a:fillRect/>
            </a:stretch>
          </p:blipFill>
          <p:spPr bwMode="auto">
            <a:xfrm>
              <a:off x="4241" y="271"/>
              <a:ext cx="1519" cy="740"/>
            </a:xfrm>
            <a:prstGeom prst="rect">
              <a:avLst/>
            </a:prstGeom>
            <a:solidFill>
              <a:srgbClr val="EE0000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8212" name="Rectangle 8"/>
            <p:cNvSpPr>
              <a:spLocks noChangeArrowheads="1"/>
            </p:cNvSpPr>
            <p:nvPr/>
          </p:nvSpPr>
          <p:spPr bwMode="auto">
            <a:xfrm>
              <a:off x="2068" y="294"/>
              <a:ext cx="3692" cy="2050"/>
            </a:xfrm>
            <a:prstGeom prst="rect">
              <a:avLst/>
            </a:prstGeom>
            <a:solidFill>
              <a:schemeClr val="bg1">
                <a:alpha val="72156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pic>
        <p:nvPicPr>
          <p:cNvPr id="8199" name="Picture 10" descr="V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836712"/>
            <a:ext cx="4872037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1" descr="Vu pack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64907">
            <a:off x="5653088" y="1452563"/>
            <a:ext cx="3111500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3" name="Rectangle 17"/>
          <p:cNvSpPr>
            <a:spLocks noChangeArrowheads="1"/>
          </p:cNvSpPr>
          <p:nvPr/>
        </p:nvSpPr>
        <p:spPr bwMode="auto">
          <a:xfrm>
            <a:off x="0" y="5943600"/>
            <a:ext cx="5734050" cy="3429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ru-RU" sz="1200" b="1" dirty="0">
                <a:solidFill>
                  <a:schemeClr val="bg1"/>
                </a:solidFill>
                <a:latin typeface="Verdana" pitchFamily="34" charset="0"/>
              </a:rPr>
              <a:t>МОЖЕТ БЫТЬ ИСПОЛЬЗОВАНО </a:t>
            </a:r>
            <a:r>
              <a:rPr lang="ru-RU" sz="1200" b="1" dirty="0">
                <a:solidFill>
                  <a:srgbClr val="EE0000"/>
                </a:solidFill>
                <a:latin typeface="Verdana" pitchFamily="34" charset="0"/>
              </a:rPr>
              <a:t>ВНЕ </a:t>
            </a:r>
            <a:r>
              <a:rPr lang="ru-RU" sz="1200" b="1" dirty="0">
                <a:solidFill>
                  <a:schemeClr val="bg1"/>
                </a:solidFill>
                <a:latin typeface="Verdana" pitchFamily="34" charset="0"/>
              </a:rPr>
              <a:t>КЛАССА </a:t>
            </a:r>
            <a:endParaRPr lang="ru-RU" sz="1200" b="1" dirty="0">
              <a:solidFill>
                <a:schemeClr val="bg1"/>
              </a:solidFill>
              <a:latin typeface="Kozuka Gothic Pro B" pitchFamily="34" charset="-128"/>
            </a:endParaRPr>
          </a:p>
        </p:txBody>
      </p:sp>
      <p:pic>
        <p:nvPicPr>
          <p:cNvPr id="8204" name="Picture 18" descr="VU СВОЙСТВ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3645024"/>
            <a:ext cx="4276243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9" descr="КОМПЛЕК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36830">
            <a:off x="5961975" y="2206660"/>
            <a:ext cx="2740381" cy="1421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5"/>
          <p:cNvGrpSpPr>
            <a:grpSpLocks/>
          </p:cNvGrpSpPr>
          <p:nvPr/>
        </p:nvGrpSpPr>
        <p:grpSpPr bwMode="auto">
          <a:xfrm rot="20989500">
            <a:off x="1542526" y="4215425"/>
            <a:ext cx="2614883" cy="2620350"/>
            <a:chOff x="1292" y="2750"/>
            <a:chExt cx="1225" cy="1224"/>
          </a:xfrm>
        </p:grpSpPr>
        <p:sp>
          <p:nvSpPr>
            <p:cNvPr id="9" name="Oval 14"/>
            <p:cNvSpPr>
              <a:spLocks noChangeArrowheads="1"/>
            </p:cNvSpPr>
            <p:nvPr/>
          </p:nvSpPr>
          <p:spPr bwMode="auto">
            <a:xfrm>
              <a:off x="1292" y="2750"/>
              <a:ext cx="1225" cy="122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pic>
          <p:nvPicPr>
            <p:cNvPr id="10" name="Picture 15" descr="Visio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364365">
              <a:off x="1423" y="3059"/>
              <a:ext cx="922" cy="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259228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Очень интересное оборудование для работы в школе, пользуется большим интересом у учащихся, но требует подготовки для работы. Для учителей физики, химии и биологии проводились курсы в ИРО (так как для них в первую очередь и пришло это оборудование). Учителя начальной школы могут научиться его использовать  с помощью своих коллег. </a:t>
            </a:r>
          </a:p>
          <a:p>
            <a:endParaRPr lang="ru-RU" dirty="0"/>
          </a:p>
        </p:txBody>
      </p:sp>
      <p:pic>
        <p:nvPicPr>
          <p:cNvPr id="6" name="Picture 39" descr="8756519949_0baed11379"/>
          <p:cNvPicPr>
            <a:picLocks noChangeAspect="1" noChangeArrowheads="1"/>
          </p:cNvPicPr>
          <p:nvPr/>
        </p:nvPicPr>
        <p:blipFill>
          <a:blip r:embed="rId3" cstate="print"/>
          <a:srcRect t="10210" r="6799" b="21660"/>
          <a:stretch>
            <a:fillRect/>
          </a:stretch>
        </p:blipFill>
        <p:spPr bwMode="auto">
          <a:xfrm>
            <a:off x="899592" y="3284984"/>
            <a:ext cx="2867025" cy="1371600"/>
          </a:xfrm>
          <a:prstGeom prst="rect">
            <a:avLst/>
          </a:prstGeom>
          <a:solidFill>
            <a:srgbClr val="EE0000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Picture 11" descr="Vu pack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64907">
            <a:off x="6357552" y="3279538"/>
            <a:ext cx="2268264" cy="3140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328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Adobe Photoshop Image</vt:lpstr>
      <vt:lpstr>Цифровая лаборатория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лаборатория «Data Harvest»</dc:title>
  <dc:creator>асег</dc:creator>
  <cp:lastModifiedBy>асег</cp:lastModifiedBy>
  <cp:revision>5</cp:revision>
  <dcterms:created xsi:type="dcterms:W3CDTF">2015-06-17T22:14:37Z</dcterms:created>
  <dcterms:modified xsi:type="dcterms:W3CDTF">2015-06-17T22:55:48Z</dcterms:modified>
</cp:coreProperties>
</file>