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71" r:id="rId5"/>
    <p:sldId id="264" r:id="rId6"/>
    <p:sldId id="263" r:id="rId7"/>
    <p:sldId id="262" r:id="rId8"/>
    <p:sldId id="261" r:id="rId9"/>
    <p:sldId id="260" r:id="rId10"/>
    <p:sldId id="268" r:id="rId11"/>
    <p:sldId id="267" r:id="rId12"/>
    <p:sldId id="266" r:id="rId13"/>
    <p:sldId id="269" r:id="rId14"/>
    <p:sldId id="270" r:id="rId15"/>
    <p:sldId id="25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9624CCEE-761B-434B-8026-FB7A85974A9E}" type="datetimeFigureOut">
              <a:rPr lang="ru-RU" smtClean="0"/>
              <a:t>16.06.2015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04C6FA-93EA-4B2A-8A3B-F23B273995C2}" type="slidenum">
              <a:rPr lang="ru-RU" smtClean="0"/>
              <a:t>‹#›</a:t>
            </a:fld>
            <a:endParaRPr lang="ru-RU"/>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624CCEE-761B-434B-8026-FB7A85974A9E}" type="datetimeFigureOut">
              <a:rPr lang="ru-RU" smtClean="0"/>
              <a:t>16.06.2015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5" name="Title 94"/>
          <p:cNvSpPr>
            <a:spLocks noGrp="1"/>
          </p:cNvSpPr>
          <p:nvPr>
            <p:ph type="title"/>
          </p:nvPr>
        </p:nvSpPr>
        <p:spPr>
          <a:xfrm>
            <a:off x="457200" y="4463568"/>
            <a:ext cx="8305800" cy="1143000"/>
          </a:xfrm>
        </p:spPr>
        <p:txBody>
          <a:bodyPr/>
          <a:lstStyle/>
          <a:p>
            <a:r>
              <a:rPr lang="ru-RU" smtClean="0"/>
              <a:t>Образец заголовка</a:t>
            </a:r>
            <a:endParaRPr lang="en-US"/>
          </a:p>
        </p:txBody>
      </p:sp>
      <p:sp>
        <p:nvSpPr>
          <p:cNvPr id="2" name="Date Placeholder 1"/>
          <p:cNvSpPr>
            <a:spLocks noGrp="1"/>
          </p:cNvSpPr>
          <p:nvPr>
            <p:ph type="dt" sz="half" idx="10"/>
          </p:nvPr>
        </p:nvSpPr>
        <p:spPr/>
        <p:txBody>
          <a:bodyPr/>
          <a:lstStyle/>
          <a:p>
            <a:fld id="{9624CCEE-761B-434B-8026-FB7A85974A9E}" type="datetimeFigureOut">
              <a:rPr lang="ru-RU" smtClean="0"/>
              <a:t>16.06.2015</a:t>
            </a:fld>
            <a:endParaRPr lang="ru-RU"/>
          </a:p>
        </p:txBody>
      </p:sp>
      <p:sp>
        <p:nvSpPr>
          <p:cNvPr id="91" name="Footer Placeholder 90"/>
          <p:cNvSpPr>
            <a:spLocks noGrp="1"/>
          </p:cNvSpPr>
          <p:nvPr>
            <p:ph type="ftr" sz="quarter" idx="11"/>
          </p:nvPr>
        </p:nvSpPr>
        <p:spPr/>
        <p:txBody>
          <a:bodyPr/>
          <a:lstStyle/>
          <a:p>
            <a:endParaRPr lang="ru-RU"/>
          </a:p>
        </p:txBody>
      </p:sp>
      <p:sp>
        <p:nvSpPr>
          <p:cNvPr id="92" name="Slide Number Placeholder 91"/>
          <p:cNvSpPr>
            <a:spLocks noGrp="1"/>
          </p:cNvSpPr>
          <p:nvPr>
            <p:ph type="sldNum" sz="quarter" idx="12"/>
          </p:nvPr>
        </p:nvSpPr>
        <p:spPr/>
        <p:txBody>
          <a:bodyPr/>
          <a:lstStyle/>
          <a:p>
            <a:fld id="{5704C6FA-93EA-4B2A-8A3B-F23B273995C2}"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9624CCEE-761B-434B-8026-FB7A85974A9E}" type="datetimeFigureOut">
              <a:rPr lang="ru-RU" smtClean="0"/>
              <a:t>16.06.2015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9624CCEE-761B-434B-8026-FB7A85974A9E}" type="datetimeFigureOut">
              <a:rPr lang="ru-RU" smtClean="0"/>
              <a:t>16.06.2015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9624CCEE-761B-434B-8026-FB7A85974A9E}" type="datetimeFigureOut">
              <a:rPr lang="ru-RU" smtClean="0"/>
              <a:t>16.06.2015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4CCEE-761B-434B-8026-FB7A85974A9E}" type="datetimeFigureOut">
              <a:rPr lang="ru-RU" smtClean="0"/>
              <a:t>16.06.2015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624CCEE-761B-434B-8026-FB7A85974A9E}" type="datetimeFigureOut">
              <a:rPr lang="ru-RU" smtClean="0"/>
              <a:t>16.06.2015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04C6FA-93EA-4B2A-8A3B-F23B273995C2}" type="slidenum">
              <a:rPr lang="ru-RU" smtClean="0"/>
              <a:t>‹#›</a:t>
            </a:fld>
            <a:endParaRPr lang="ru-RU"/>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5" name="Date Placeholder 4"/>
          <p:cNvSpPr>
            <a:spLocks noGrp="1"/>
          </p:cNvSpPr>
          <p:nvPr>
            <p:ph type="dt" sz="half" idx="10"/>
          </p:nvPr>
        </p:nvSpPr>
        <p:spPr/>
        <p:txBody>
          <a:bodyPr/>
          <a:lstStyle/>
          <a:p>
            <a:fld id="{9624CCEE-761B-434B-8026-FB7A85974A9E}" type="datetimeFigureOut">
              <a:rPr lang="ru-RU" smtClean="0"/>
              <a:t>16.06.2015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04C6FA-93EA-4B2A-8A3B-F23B273995C2}" type="slidenum">
              <a:rPr lang="ru-RU" smtClean="0"/>
              <a:t>‹#›</a:t>
            </a:fld>
            <a:endParaRPr lang="ru-RU"/>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624CCEE-761B-434B-8026-FB7A85974A9E}" type="datetimeFigureOut">
              <a:rPr lang="ru-RU" smtClean="0"/>
              <a:t>16.06.2015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624CCEE-761B-434B-8026-FB7A85974A9E}" type="datetimeFigureOut">
              <a:rPr lang="ru-RU" smtClean="0"/>
              <a:t>16.06.2015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04C6FA-93EA-4B2A-8A3B-F23B273995C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9624CCEE-761B-434B-8026-FB7A85974A9E}" type="datetimeFigureOut">
              <a:rPr lang="ru-RU" smtClean="0"/>
              <a:t>16.06.2015</a:t>
            </a:fld>
            <a:endParaRPr lang="ru-RU"/>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5704C6FA-93EA-4B2A-8A3B-F23B273995C2}"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Химические элементы  в организме человека .</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54062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323528" y="260648"/>
            <a:ext cx="8363272" cy="6192688"/>
          </a:xfrm>
        </p:spPr>
        <p:txBody>
          <a:bodyPr>
            <a:normAutofit/>
          </a:bodyPr>
          <a:lstStyle/>
          <a:p>
            <a:r>
              <a:rPr lang="ru-RU" sz="3600" dirty="0" smtClean="0"/>
              <a:t>Многие учёные считают, что в живом организме не только присутствуют все химические элементы, но каждый из них выполняет определённую биологическую функцию. Достоверно установлена роль около 30 химических элементов, без которых организм человека не может нормально существовать. Эти элементы называют жизненно необходимыми</a:t>
            </a:r>
            <a:endParaRPr lang="ru-RU" sz="3600" dirty="0"/>
          </a:p>
        </p:txBody>
      </p:sp>
    </p:spTree>
    <p:extLst>
      <p:ext uri="{BB962C8B-B14F-4D97-AF65-F5344CB8AC3E}">
        <p14:creationId xmlns:p14="http://schemas.microsoft.com/office/powerpoint/2010/main" val="2705280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88640"/>
            <a:ext cx="8435280" cy="6408712"/>
          </a:xfrm>
        </p:spPr>
        <p:txBody>
          <a:bodyPr>
            <a:normAutofit/>
          </a:bodyPr>
          <a:lstStyle/>
          <a:p>
            <a:r>
              <a:rPr lang="ru-RU" sz="2800" dirty="0" smtClean="0"/>
              <a:t>Организм человека состоит на 60% из воды, 34% приходится на органические и 6%- на неорганические вещества. Основными компонентами органических веществ являются углерод, водород и кислород, в их состав также входят азот, фосфор и сера. В неорганических веществах человека обязательно присутствуют 22 химических элемента : </a:t>
            </a:r>
            <a:r>
              <a:rPr lang="ru-RU" sz="2800" dirty="0" err="1" smtClean="0"/>
              <a:t>Na</a:t>
            </a:r>
            <a:r>
              <a:rPr lang="ru-RU" sz="2800" dirty="0" smtClean="0"/>
              <a:t>, </a:t>
            </a:r>
            <a:r>
              <a:rPr lang="ru-RU" sz="2800" dirty="0" err="1" smtClean="0"/>
              <a:t>Mg</a:t>
            </a:r>
            <a:r>
              <a:rPr lang="ru-RU" sz="2800" dirty="0" smtClean="0"/>
              <a:t>, </a:t>
            </a:r>
            <a:r>
              <a:rPr lang="ru-RU" sz="2800" dirty="0" err="1" smtClean="0"/>
              <a:t>Cl</a:t>
            </a:r>
            <a:r>
              <a:rPr lang="ru-RU" sz="2800" dirty="0" smtClean="0"/>
              <a:t>, </a:t>
            </a:r>
            <a:r>
              <a:rPr lang="ru-RU" sz="2800" dirty="0" err="1" smtClean="0"/>
              <a:t>Zn</a:t>
            </a:r>
            <a:r>
              <a:rPr lang="ru-RU" sz="2800" dirty="0" smtClean="0"/>
              <a:t>,  и другие .Учёные договорились, что если массовая доля элемента в организме превышает 10-2 %, то его следует считать макроэлементом. Доля микроэлементов в организме человека 10- 3– 10-5%. Если содержание элемента ниже 10-5 %, его считают ультра микроэлементом.</a:t>
            </a:r>
            <a:endParaRPr lang="ru-RU" sz="2800" dirty="0"/>
          </a:p>
        </p:txBody>
      </p:sp>
    </p:spTree>
    <p:extLst>
      <p:ext uri="{BB962C8B-B14F-4D97-AF65-F5344CB8AC3E}">
        <p14:creationId xmlns:p14="http://schemas.microsoft.com/office/powerpoint/2010/main" val="1118731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МАКРОЭЛЕМЕНТЫ</a:t>
            </a:r>
            <a:endParaRPr lang="ru-RU" dirty="0"/>
          </a:p>
        </p:txBody>
      </p:sp>
      <p:sp>
        <p:nvSpPr>
          <p:cNvPr id="3" name="Объект 2"/>
          <p:cNvSpPr>
            <a:spLocks noGrp="1"/>
          </p:cNvSpPr>
          <p:nvPr>
            <p:ph sz="half" idx="1"/>
          </p:nvPr>
        </p:nvSpPr>
        <p:spPr>
          <a:xfrm>
            <a:off x="179512" y="1340768"/>
            <a:ext cx="4680520" cy="5112568"/>
          </a:xfrm>
        </p:spPr>
        <p:txBody>
          <a:bodyPr>
            <a:normAutofit/>
          </a:bodyPr>
          <a:lstStyle/>
          <a:p>
            <a:r>
              <a:rPr lang="ru-RU" sz="3600" dirty="0" smtClean="0"/>
              <a:t>Макроэлементы. К макроэлементам относятся K, </a:t>
            </a:r>
            <a:r>
              <a:rPr lang="ru-RU" sz="3600" dirty="0" err="1" smtClean="0"/>
              <a:t>Na</a:t>
            </a:r>
            <a:r>
              <a:rPr lang="ru-RU" sz="3600" dirty="0" smtClean="0"/>
              <a:t>, </a:t>
            </a:r>
            <a:r>
              <a:rPr lang="ru-RU" sz="3600" dirty="0" err="1" smtClean="0"/>
              <a:t>Ca</a:t>
            </a:r>
            <a:r>
              <a:rPr lang="ru-RU" sz="3600" dirty="0" smtClean="0"/>
              <a:t>, </a:t>
            </a:r>
            <a:r>
              <a:rPr lang="ru-RU" sz="3600" dirty="0" err="1" smtClean="0"/>
              <a:t>Cl</a:t>
            </a:r>
            <a:r>
              <a:rPr lang="ru-RU" sz="3600" dirty="0" smtClean="0"/>
              <a:t>. Например, при весе человека 70 кг, в нём содержится (в граммах ): кальция – 1700, калия – 250, натрия– 70.</a:t>
            </a:r>
            <a:endParaRPr lang="ru-RU" sz="3600"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88024" y="1484784"/>
            <a:ext cx="4038600" cy="448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8559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КАЛЬЦИЙ</a:t>
            </a:r>
            <a:endParaRPr lang="ru-RU" dirty="0"/>
          </a:p>
        </p:txBody>
      </p:sp>
      <p:sp>
        <p:nvSpPr>
          <p:cNvPr id="3" name="Объект 2"/>
          <p:cNvSpPr>
            <a:spLocks noGrp="1"/>
          </p:cNvSpPr>
          <p:nvPr>
            <p:ph idx="1"/>
          </p:nvPr>
        </p:nvSpPr>
        <p:spPr>
          <a:xfrm>
            <a:off x="285786" y="1484784"/>
            <a:ext cx="5942398" cy="4912196"/>
          </a:xfrm>
        </p:spPr>
        <p:txBody>
          <a:bodyPr>
            <a:normAutofit fontScale="92500" lnSpcReduction="10000"/>
          </a:bodyPr>
          <a:lstStyle/>
          <a:p>
            <a:r>
              <a:rPr lang="ru-RU" sz="3600" dirty="0" smtClean="0"/>
              <a:t>Большое содержание кальция в организме человека объясняется тем, что он в значительном количестве содержится в костях в виде </a:t>
            </a:r>
            <a:r>
              <a:rPr lang="ru-RU" sz="3600" dirty="0" err="1" smtClean="0"/>
              <a:t>гидроксфосфат</a:t>
            </a:r>
            <a:r>
              <a:rPr lang="ru-RU" sz="3600" dirty="0" smtClean="0"/>
              <a:t> кальция – Ca10(PO4)6(OH)2 и его суточное потребление составляет для взрослого человека 800-1200мг.</a:t>
            </a:r>
            <a:endParaRPr lang="ru-RU"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149080"/>
            <a:ext cx="2957513"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972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476672"/>
            <a:ext cx="8229600" cy="5649491"/>
          </a:xfrm>
        </p:spPr>
        <p:txBody>
          <a:bodyPr>
            <a:normAutofit/>
          </a:bodyPr>
          <a:lstStyle/>
          <a:p>
            <a:r>
              <a:rPr lang="ru-RU" sz="2800" dirty="0" smtClean="0"/>
              <a:t>У человека при недостаточной </a:t>
            </a:r>
            <a:r>
              <a:rPr lang="ru-RU" sz="2800" dirty="0" err="1" smtClean="0"/>
              <a:t>внутрисекретрной</a:t>
            </a:r>
            <a:r>
              <a:rPr lang="ru-RU" sz="2800" dirty="0" smtClean="0"/>
              <a:t> функции околощитовидных желез развивается </a:t>
            </a:r>
            <a:r>
              <a:rPr lang="ru-RU" sz="2800" dirty="0" err="1" smtClean="0"/>
              <a:t>гипопаратериоз</a:t>
            </a:r>
            <a:r>
              <a:rPr lang="ru-RU" sz="2800" dirty="0" smtClean="0"/>
              <a:t> с падением уровня кальция в крови. Это вызывает резкое повышение возбудимости центральной нервной системы, что сопровождается приступами судорог и может привести к смерти. Гиперфункция околощитовидных желез вызывает увеличение содержания кальция в крови и уменьшение неорганического фосфата, что сопровождается разрушением костной ткани (остеопороз), слабостью в мышцах и болями в конечностях.</a:t>
            </a:r>
            <a:endParaRPr lang="ru-RU" sz="2800" dirty="0"/>
          </a:p>
        </p:txBody>
      </p:sp>
    </p:spTree>
    <p:extLst>
      <p:ext uri="{BB962C8B-B14F-4D97-AF65-F5344CB8AC3E}">
        <p14:creationId xmlns:p14="http://schemas.microsoft.com/office/powerpoint/2010/main" val="27343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4169058" cy="303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092442"/>
            <a:ext cx="4608512" cy="3272044"/>
          </a:xfrm>
          <a:prstGeom prst="rect">
            <a:avLst/>
          </a:prstGeom>
          <a:noFill/>
          <a:ln>
            <a:noFill/>
          </a:ln>
          <a:effectLst>
            <a:glow rad="101600">
              <a:schemeClr val="accent4">
                <a:satMod val="175000"/>
                <a:alpha val="40000"/>
              </a:schemeClr>
            </a:glow>
          </a:effectLst>
          <a:scene3d>
            <a:camera prst="perspectiveRelaxedModerately"/>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401" y="3849377"/>
            <a:ext cx="3325295" cy="2493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3696" y="759718"/>
            <a:ext cx="3893418" cy="2525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5577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МИКРОЭЛЕМЕНТЫ</a:t>
            </a:r>
            <a:endParaRPr lang="ru-RU" dirty="0"/>
          </a:p>
        </p:txBody>
      </p:sp>
      <p:sp>
        <p:nvSpPr>
          <p:cNvPr id="3" name="Объект 2"/>
          <p:cNvSpPr>
            <a:spLocks noGrp="1"/>
          </p:cNvSpPr>
          <p:nvPr>
            <p:ph idx="1"/>
          </p:nvPr>
        </p:nvSpPr>
        <p:spPr>
          <a:xfrm>
            <a:off x="457200" y="1124744"/>
            <a:ext cx="5194920" cy="5544616"/>
          </a:xfrm>
        </p:spPr>
        <p:txBody>
          <a:bodyPr>
            <a:normAutofit/>
          </a:bodyPr>
          <a:lstStyle/>
          <a:p>
            <a:r>
              <a:rPr lang="ru-RU" sz="3200" dirty="0" smtClean="0"/>
              <a:t>К ним относится отмеченный выше ряд 22 химических элементов, обязательно присутствующих в организме человека. Заметим, что большинство из них металлы, а из металлов основным является железо. </a:t>
            </a:r>
            <a:r>
              <a:rPr lang="ru-RU" dirty="0" smtClean="0"/>
              <a:t/>
            </a:r>
            <a:br>
              <a:rPr lang="ru-RU" dirty="0" smtClean="0"/>
            </a:b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556792"/>
            <a:ext cx="3810000" cy="3899520"/>
          </a:xfrm>
          <a:prstGeom prst="rect">
            <a:avLst/>
          </a:prstGeom>
          <a:ln/>
          <a:scene3d>
            <a:camera prst="orthographicFront"/>
            <a:lightRig rig="threePt" dir="t"/>
          </a:scene3d>
          <a:sp3d>
            <a:bevelT w="139700" h="139700" prst="divot"/>
          </a:sp3d>
        </p:spPr>
        <p:style>
          <a:lnRef idx="1">
            <a:schemeClr val="accent2"/>
          </a:lnRef>
          <a:fillRef idx="2">
            <a:schemeClr val="accent2"/>
          </a:fillRef>
          <a:effectRef idx="1">
            <a:schemeClr val="accent2"/>
          </a:effectRef>
          <a:fontRef idx="minor">
            <a:schemeClr val="dk1"/>
          </a:fontRef>
        </p:style>
      </p:pic>
    </p:spTree>
    <p:extLst>
      <p:ext uri="{BB962C8B-B14F-4D97-AF65-F5344CB8AC3E}">
        <p14:creationId xmlns:p14="http://schemas.microsoft.com/office/powerpoint/2010/main" val="742372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ЖЕЛЕЗО</a:t>
            </a:r>
            <a:endParaRPr lang="ru-RU" dirty="0"/>
          </a:p>
        </p:txBody>
      </p:sp>
      <p:sp>
        <p:nvSpPr>
          <p:cNvPr id="3" name="Объект 2"/>
          <p:cNvSpPr>
            <a:spLocks noGrp="1"/>
          </p:cNvSpPr>
          <p:nvPr>
            <p:ph idx="1"/>
          </p:nvPr>
        </p:nvSpPr>
        <p:spPr>
          <a:xfrm>
            <a:off x="457200" y="1600200"/>
            <a:ext cx="4978896" cy="4525963"/>
          </a:xfrm>
        </p:spPr>
        <p:txBody>
          <a:bodyPr>
            <a:normAutofit/>
          </a:bodyPr>
          <a:lstStyle/>
          <a:p>
            <a:r>
              <a:rPr lang="ru-RU" sz="3200" dirty="0" smtClean="0"/>
              <a:t>Несмотря на то, что содержание железа в человеке массой 70кг не превышает 5г и суточное потребление 10 – 15мг, оно играет особую роль в жизни деятельности организма</a:t>
            </a:r>
            <a:endParaRPr lang="ru-RU"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0206" y="3140968"/>
            <a:ext cx="3755104" cy="34968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8030" y="106644"/>
            <a:ext cx="3199456" cy="319945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9281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634082"/>
          </a:xfrm>
        </p:spPr>
        <p:txBody>
          <a:bodyPr>
            <a:normAutofit fontScale="90000"/>
          </a:bodyPr>
          <a:lstStyle/>
          <a:p>
            <a:r>
              <a:rPr lang="ru-RU" dirty="0" smtClean="0"/>
              <a:t>ЦИНК</a:t>
            </a:r>
            <a:endParaRPr lang="ru-RU" dirty="0"/>
          </a:p>
        </p:txBody>
      </p:sp>
      <p:sp>
        <p:nvSpPr>
          <p:cNvPr id="3" name="Объект 2"/>
          <p:cNvSpPr>
            <a:spLocks noGrp="1"/>
          </p:cNvSpPr>
          <p:nvPr>
            <p:ph idx="1"/>
          </p:nvPr>
        </p:nvSpPr>
        <p:spPr>
          <a:xfrm>
            <a:off x="323528" y="620688"/>
            <a:ext cx="8640960" cy="6336704"/>
          </a:xfrm>
        </p:spPr>
        <p:txBody>
          <a:bodyPr>
            <a:normAutofit/>
          </a:bodyPr>
          <a:lstStyle/>
          <a:p>
            <a:r>
              <a:rPr lang="ru-RU" dirty="0" smtClean="0"/>
              <a:t>Большое значение для организма человека имеет цинк, в среднем в организме находится около 3г, а суточное потребление 15мг. Дефицит цинка у человека выражается в потере аппетита, нарушении в скелете и </a:t>
            </a:r>
            <a:r>
              <a:rPr lang="ru-RU" dirty="0" err="1" smtClean="0"/>
              <a:t>оволосении</a:t>
            </a:r>
            <a:r>
              <a:rPr lang="ru-RU" dirty="0" smtClean="0"/>
              <a:t>, повреждении кожи, замедлении полового созревания. В нескольких случаях дефицит цинка привёл у людей к большим нарушениям в сенсорном аппарате, выражавшимся в извращение: вкуса и запаха. У этих пациентов симптомы анорексии и нарушение физиологических отравлений могут быть сняты добавками цинка в рацион. Важную роль цинк играет в заживлении ран. При дефиците цинка этот процесс идёт медленно в следствии снижения синтеза белка и коллагена. Из этого следует, что для улучшения заживления ран в рацион больным с дефицитом элемента следует добавлять цинк.</a:t>
            </a:r>
            <a:endParaRPr lang="ru-RU" dirty="0"/>
          </a:p>
        </p:txBody>
      </p:sp>
    </p:spTree>
    <p:extLst>
      <p:ext uri="{BB962C8B-B14F-4D97-AF65-F5344CB8AC3E}">
        <p14:creationId xmlns:p14="http://schemas.microsoft.com/office/powerpoint/2010/main" val="1143541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2924944"/>
            <a:ext cx="3816424" cy="3689210"/>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32656"/>
            <a:ext cx="3048000" cy="2271713"/>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908720"/>
            <a:ext cx="3891111" cy="3634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4289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5121"/>
            <a:ext cx="8229600" cy="1143000"/>
          </a:xfrm>
        </p:spPr>
        <p:txBody>
          <a:bodyPr/>
          <a:lstStyle/>
          <a:p>
            <a:r>
              <a:rPr lang="ru-RU" dirty="0" smtClean="0"/>
              <a:t>ХЛОР И БРОМ </a:t>
            </a:r>
            <a:endParaRPr lang="ru-RU" dirty="0"/>
          </a:p>
        </p:txBody>
      </p:sp>
      <p:sp>
        <p:nvSpPr>
          <p:cNvPr id="3" name="Объект 2"/>
          <p:cNvSpPr>
            <a:spLocks noGrp="1"/>
          </p:cNvSpPr>
          <p:nvPr>
            <p:ph idx="1"/>
          </p:nvPr>
        </p:nvSpPr>
        <p:spPr>
          <a:xfrm>
            <a:off x="395536" y="764704"/>
            <a:ext cx="8507288" cy="5544616"/>
          </a:xfrm>
        </p:spPr>
        <p:txBody>
          <a:bodyPr>
            <a:noAutofit/>
          </a:bodyPr>
          <a:lstStyle/>
          <a:p>
            <a:r>
              <a:rPr lang="ru-RU" sz="3600" dirty="0" smtClean="0"/>
              <a:t>Анионы галогенов отличаются от всех тем, что они представляют собой простые, а не </a:t>
            </a:r>
            <a:r>
              <a:rPr lang="ru-RU" sz="3600" dirty="0" err="1" smtClean="0"/>
              <a:t>оксо</a:t>
            </a:r>
            <a:r>
              <a:rPr lang="ru-RU" sz="3600" dirty="0" smtClean="0"/>
              <a:t> – анионы. Хлор распространён чрезвычайно широко, он способен проходить сквозь мембрану и играет важную роль в поддержание осмотического равновесия. Хлор присутствует в виде соляной кислоты в желудочном соке. Концентрация соляной кислоты в желудочном соке человека равна 0,4-0,5%.</a:t>
            </a:r>
            <a:endParaRPr lang="ru-RU" sz="3600" dirty="0"/>
          </a:p>
        </p:txBody>
      </p:sp>
    </p:spTree>
    <p:extLst>
      <p:ext uri="{BB962C8B-B14F-4D97-AF65-F5344CB8AC3E}">
        <p14:creationId xmlns:p14="http://schemas.microsoft.com/office/powerpoint/2010/main" val="185029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249982"/>
            <a:ext cx="1762125" cy="1619250"/>
          </a:xfrm>
          <a:prstGeom prst="rect">
            <a:avLst/>
          </a:prstGeom>
          <a:noFill/>
          <a:ln>
            <a:noFill/>
          </a:ln>
          <a:effectLst>
            <a:reflection blurRad="6350" stA="50000" endA="300" endPos="5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677" y="188640"/>
            <a:ext cx="3157443" cy="2368082"/>
          </a:xfrm>
          <a:prstGeom prst="rect">
            <a:avLst/>
          </a:prstGeom>
          <a:noFill/>
          <a:ln>
            <a:noFill/>
          </a:ln>
          <a:effectLst>
            <a:glow rad="63500">
              <a:schemeClr val="accent4">
                <a:satMod val="175000"/>
                <a:alpha val="40000"/>
              </a:schemeClr>
            </a:glow>
          </a:effectLst>
          <a:scene3d>
            <a:camera prst="perspectiveLef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https://im2-tub-ru.yandex.net/i?id=80b3be322757607e42736361ac6cdfdd&amp;n=33&amp;h=1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1016781"/>
            <a:ext cx="2850249" cy="2097587"/>
          </a:xfrm>
          <a:prstGeom prst="rect">
            <a:avLst/>
          </a:prstGeom>
          <a:noFill/>
          <a:effectLst>
            <a:outerShdw blurRad="50800" dist="38100" dir="8100000" algn="tr" rotWithShape="0">
              <a:prstClr val="black">
                <a:alpha val="40000"/>
              </a:prstClr>
            </a:outerShdw>
            <a:reflection blurRad="6350" stA="50000" endA="300" endPos="90000" dir="5400000" sy="-100000" algn="bl" rotWithShape="0"/>
          </a:effectLst>
          <a:extLst>
            <a:ext uri="{909E8E84-426E-40DD-AFC4-6F175D3DCCD1}">
              <a14:hiddenFill xmlns:a14="http://schemas.microsoft.com/office/drawing/2010/main">
                <a:solidFill>
                  <a:srgbClr val="FFFFFF"/>
                </a:solidFill>
              </a14:hiddenFill>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3933056"/>
            <a:ext cx="3111202" cy="2329975"/>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75" y="3068960"/>
            <a:ext cx="4153644" cy="3461370"/>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2196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МЫШЬЯК</a:t>
            </a:r>
            <a:endParaRPr lang="ru-RU" dirty="0"/>
          </a:p>
        </p:txBody>
      </p:sp>
      <p:sp>
        <p:nvSpPr>
          <p:cNvPr id="3" name="Объект 2"/>
          <p:cNvSpPr>
            <a:spLocks noGrp="1"/>
          </p:cNvSpPr>
          <p:nvPr>
            <p:ph idx="1"/>
          </p:nvPr>
        </p:nvSpPr>
        <p:spPr/>
        <p:txBody>
          <a:bodyPr>
            <a:noAutofit/>
          </a:bodyPr>
          <a:lstStyle/>
          <a:p>
            <a:r>
              <a:rPr lang="ru-RU" sz="3600" dirty="0" smtClean="0"/>
              <a:t>МЫШЬЯК Несмотря на хорошо известные токсические действия мышьяка и его соединений, имеются достоверные данные согласно которым недостаток мышьяка приводит к понижению рождаемости и угнетению роста, а добавление в пищу арсенита натрия привело к увеличению скорости роста у человека.</a:t>
            </a:r>
            <a:endParaRPr lang="ru-RU" sz="3600" dirty="0"/>
          </a:p>
        </p:txBody>
      </p:sp>
    </p:spTree>
    <p:extLst>
      <p:ext uri="{BB962C8B-B14F-4D97-AF65-F5344CB8AC3E}">
        <p14:creationId xmlns:p14="http://schemas.microsoft.com/office/powerpoint/2010/main" val="214688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940152" y="2204864"/>
            <a:ext cx="2428875"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124744"/>
            <a:ext cx="4108276" cy="4594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6065102"/>
      </p:ext>
    </p:extLst>
  </p:cSld>
  <p:clrMapOvr>
    <a:masterClrMapping/>
  </p:clrMapOvr>
</p:sld>
</file>

<file path=ppt/theme/theme1.xml><?xml version="1.0" encoding="utf-8"?>
<a:theme xmlns:a="http://schemas.openxmlformats.org/drawingml/2006/main" name="Паркет">
  <a:themeElements>
    <a:clrScheme name="Паркет">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Обычная">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ркет">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39</TotalTime>
  <Words>588</Words>
  <Application>Microsoft Office PowerPoint</Application>
  <PresentationFormat>Экран (4:3)</PresentationFormat>
  <Paragraphs>18</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Паркет</vt:lpstr>
      <vt:lpstr>Химические элементы  в организме человека .</vt:lpstr>
      <vt:lpstr>Презентация PowerPoint</vt:lpstr>
      <vt:lpstr>Презентация PowerPoint</vt:lpstr>
      <vt:lpstr>МАКРОЭЛЕМЕНТЫ</vt:lpstr>
      <vt:lpstr>КАЛЬЦИЙ</vt:lpstr>
      <vt:lpstr>Презентация PowerPoint</vt:lpstr>
      <vt:lpstr>Презентация PowerPoint</vt:lpstr>
      <vt:lpstr>МИКРОЭЛЕМЕНТЫ</vt:lpstr>
      <vt:lpstr>ЖЕЛЕЗО</vt:lpstr>
      <vt:lpstr>ЦИНК</vt:lpstr>
      <vt:lpstr>Презентация PowerPoint</vt:lpstr>
      <vt:lpstr>ХЛОР И БРОМ </vt:lpstr>
      <vt:lpstr>Презентация PowerPoint</vt:lpstr>
      <vt:lpstr>МЫШЬЯК</vt:lpstr>
      <vt:lpstr>Презентация PowerPoint</vt:lpstr>
    </vt:vector>
  </TitlesOfParts>
  <Company>Krokoz™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Химические элементы  в организме человека</dc:title>
  <dc:creator>UserPC</dc:creator>
  <cp:lastModifiedBy>UserPC</cp:lastModifiedBy>
  <cp:revision>4</cp:revision>
  <dcterms:created xsi:type="dcterms:W3CDTF">2015-06-16T15:24:39Z</dcterms:created>
  <dcterms:modified xsi:type="dcterms:W3CDTF">2015-06-16T16:04:02Z</dcterms:modified>
</cp:coreProperties>
</file>