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5" r:id="rId6"/>
    <p:sldId id="261" r:id="rId7"/>
    <p:sldId id="266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068B73-9730-49BD-A316-C258C99D87D1}" type="doc">
      <dgm:prSet loTypeId="urn:microsoft.com/office/officeart/2005/8/layout/hList3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38DC5C8-3554-403E-9C94-2FF2ED89074E}">
      <dgm:prSet phldrT="[Текст]" custT="1"/>
      <dgm:spPr/>
      <dgm:t>
        <a:bodyPr/>
        <a:lstStyle/>
        <a:p>
          <a:r>
            <a:rPr lang="ru-RU" sz="2400" b="1" dirty="0" smtClean="0"/>
            <a:t>Социальный паспорт участка</a:t>
          </a:r>
          <a:endParaRPr lang="ru-RU" sz="2400" b="1" dirty="0"/>
        </a:p>
      </dgm:t>
    </dgm:pt>
    <dgm:pt modelId="{4E5008CD-527A-4398-BB71-67DC8FFACEEE}" type="parTrans" cxnId="{8CA13F32-D75E-485B-AE41-34931AD5025D}">
      <dgm:prSet/>
      <dgm:spPr/>
      <dgm:t>
        <a:bodyPr/>
        <a:lstStyle/>
        <a:p>
          <a:endParaRPr lang="ru-RU"/>
        </a:p>
      </dgm:t>
    </dgm:pt>
    <dgm:pt modelId="{0F03A00D-05EC-4AB4-86C8-333C96A6433E}" type="sibTrans" cxnId="{8CA13F32-D75E-485B-AE41-34931AD5025D}">
      <dgm:prSet/>
      <dgm:spPr/>
      <dgm:t>
        <a:bodyPr/>
        <a:lstStyle/>
        <a:p>
          <a:endParaRPr lang="ru-RU"/>
        </a:p>
      </dgm:t>
    </dgm:pt>
    <dgm:pt modelId="{B92AAEF1-032C-43C0-A080-69831A89C8A9}">
      <dgm:prSet phldrT="[Текст]"/>
      <dgm:spPr/>
      <dgm:t>
        <a:bodyPr/>
        <a:lstStyle/>
        <a:p>
          <a:r>
            <a:rPr lang="ru-RU" b="1" dirty="0" smtClean="0"/>
            <a:t>Развёрнутая инфраструктура участка.</a:t>
          </a:r>
          <a:endParaRPr lang="ru-RU" b="1" dirty="0"/>
        </a:p>
      </dgm:t>
    </dgm:pt>
    <dgm:pt modelId="{1C914E5F-0CB5-4353-85E7-0A751B5C4CA6}" type="parTrans" cxnId="{32F2BF22-2C52-4752-9673-1B712D070BB5}">
      <dgm:prSet/>
      <dgm:spPr/>
      <dgm:t>
        <a:bodyPr/>
        <a:lstStyle/>
        <a:p>
          <a:endParaRPr lang="ru-RU"/>
        </a:p>
      </dgm:t>
    </dgm:pt>
    <dgm:pt modelId="{6B9FFFCE-2FB5-4AEB-BB9D-62799092362E}" type="sibTrans" cxnId="{32F2BF22-2C52-4752-9673-1B712D070BB5}">
      <dgm:prSet/>
      <dgm:spPr/>
      <dgm:t>
        <a:bodyPr/>
        <a:lstStyle/>
        <a:p>
          <a:endParaRPr lang="ru-RU"/>
        </a:p>
      </dgm:t>
    </dgm:pt>
    <dgm:pt modelId="{FF7DEA84-1EBA-4DE3-B3FD-B7E02FE2581F}">
      <dgm:prSet phldrT="[Текст]" custT="1"/>
      <dgm:spPr/>
      <dgm:t>
        <a:bodyPr/>
        <a:lstStyle/>
        <a:p>
          <a:r>
            <a:rPr lang="ru-RU" sz="2000" b="1" dirty="0" smtClean="0"/>
            <a:t>Социальная карта.</a:t>
          </a:r>
          <a:endParaRPr lang="ru-RU" sz="2000" b="1" dirty="0"/>
        </a:p>
      </dgm:t>
    </dgm:pt>
    <dgm:pt modelId="{9F77E12C-9079-4622-9485-C18967DA8E6A}" type="parTrans" cxnId="{DA90D84B-8A6A-4EC0-886D-2322B40B4B2F}">
      <dgm:prSet/>
      <dgm:spPr/>
      <dgm:t>
        <a:bodyPr/>
        <a:lstStyle/>
        <a:p>
          <a:endParaRPr lang="ru-RU"/>
        </a:p>
      </dgm:t>
    </dgm:pt>
    <dgm:pt modelId="{01EDE3AE-257C-4604-9C5F-2DFF7DF8F50D}" type="sibTrans" cxnId="{DA90D84B-8A6A-4EC0-886D-2322B40B4B2F}">
      <dgm:prSet/>
      <dgm:spPr/>
      <dgm:t>
        <a:bodyPr/>
        <a:lstStyle/>
        <a:p>
          <a:endParaRPr lang="ru-RU"/>
        </a:p>
      </dgm:t>
    </dgm:pt>
    <dgm:pt modelId="{47AE9645-B613-4C2B-B761-574BC4615797}">
      <dgm:prSet phldrT="[Текст]" custT="1"/>
      <dgm:spPr/>
      <dgm:t>
        <a:bodyPr/>
        <a:lstStyle/>
        <a:p>
          <a:r>
            <a:rPr lang="ru-RU" sz="2400" b="1" dirty="0" smtClean="0"/>
            <a:t>Банк данных.</a:t>
          </a:r>
          <a:endParaRPr lang="ru-RU" sz="2400" b="1" dirty="0"/>
        </a:p>
      </dgm:t>
    </dgm:pt>
    <dgm:pt modelId="{4D3DC58C-D3BD-4F28-8696-6F98DBB104E4}" type="parTrans" cxnId="{21D1AD79-9B39-492D-BF1E-8596F82F234B}">
      <dgm:prSet/>
      <dgm:spPr/>
      <dgm:t>
        <a:bodyPr/>
        <a:lstStyle/>
        <a:p>
          <a:endParaRPr lang="ru-RU"/>
        </a:p>
      </dgm:t>
    </dgm:pt>
    <dgm:pt modelId="{43ED7E5E-3ECC-413B-8129-6B31AD96D647}" type="sibTrans" cxnId="{21D1AD79-9B39-492D-BF1E-8596F82F234B}">
      <dgm:prSet/>
      <dgm:spPr/>
      <dgm:t>
        <a:bodyPr/>
        <a:lstStyle/>
        <a:p>
          <a:endParaRPr lang="ru-RU"/>
        </a:p>
      </dgm:t>
    </dgm:pt>
    <dgm:pt modelId="{1071CA6A-F999-437A-9F5B-5A0F0B451823}" type="pres">
      <dgm:prSet presAssocID="{57068B73-9730-49BD-A316-C258C99D87D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160EC7-17A2-4FB4-8939-3F1C48B88952}" type="pres">
      <dgm:prSet presAssocID="{738DC5C8-3554-403E-9C94-2FF2ED89074E}" presName="roof" presStyleLbl="dkBgShp" presStyleIdx="0" presStyleCnt="2" custLinFactNeighborX="-2000"/>
      <dgm:spPr/>
      <dgm:t>
        <a:bodyPr/>
        <a:lstStyle/>
        <a:p>
          <a:endParaRPr lang="ru-RU"/>
        </a:p>
      </dgm:t>
    </dgm:pt>
    <dgm:pt modelId="{D0F4834F-D5BB-4DCB-BCCF-AA581B092527}" type="pres">
      <dgm:prSet presAssocID="{738DC5C8-3554-403E-9C94-2FF2ED89074E}" presName="pillars" presStyleCnt="0"/>
      <dgm:spPr/>
    </dgm:pt>
    <dgm:pt modelId="{954933C8-E1AE-43DC-9754-CFA8ECDAE13C}" type="pres">
      <dgm:prSet presAssocID="{738DC5C8-3554-403E-9C94-2FF2ED89074E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43CB55-890F-4103-88CE-47687EECCE4F}" type="pres">
      <dgm:prSet presAssocID="{FF7DEA84-1EBA-4DE3-B3FD-B7E02FE2581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F3FC6-B5E2-4F31-AE04-9AB0E2A274E9}" type="pres">
      <dgm:prSet presAssocID="{47AE9645-B613-4C2B-B761-574BC4615797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10BEA-E1A3-4CCA-8204-E99AE8C2DC4A}" type="pres">
      <dgm:prSet presAssocID="{738DC5C8-3554-403E-9C94-2FF2ED89074E}" presName="base" presStyleLbl="dkBgShp" presStyleIdx="1" presStyleCnt="2" custLinFactNeighborY="4762"/>
      <dgm:spPr/>
    </dgm:pt>
  </dgm:ptLst>
  <dgm:cxnLst>
    <dgm:cxn modelId="{C6633E45-4094-4CF2-AED5-636921C26A26}" type="presOf" srcId="{738DC5C8-3554-403E-9C94-2FF2ED89074E}" destId="{41160EC7-17A2-4FB4-8939-3F1C48B88952}" srcOrd="0" destOrd="0" presId="urn:microsoft.com/office/officeart/2005/8/layout/hList3"/>
    <dgm:cxn modelId="{21D1AD79-9B39-492D-BF1E-8596F82F234B}" srcId="{738DC5C8-3554-403E-9C94-2FF2ED89074E}" destId="{47AE9645-B613-4C2B-B761-574BC4615797}" srcOrd="2" destOrd="0" parTransId="{4D3DC58C-D3BD-4F28-8696-6F98DBB104E4}" sibTransId="{43ED7E5E-3ECC-413B-8129-6B31AD96D647}"/>
    <dgm:cxn modelId="{FC26E84E-FFD7-490D-901B-1FC30DE2CD44}" type="presOf" srcId="{B92AAEF1-032C-43C0-A080-69831A89C8A9}" destId="{954933C8-E1AE-43DC-9754-CFA8ECDAE13C}" srcOrd="0" destOrd="0" presId="urn:microsoft.com/office/officeart/2005/8/layout/hList3"/>
    <dgm:cxn modelId="{85896A30-87AD-49B6-924A-12DF91BE07A4}" type="presOf" srcId="{47AE9645-B613-4C2B-B761-574BC4615797}" destId="{D64F3FC6-B5E2-4F31-AE04-9AB0E2A274E9}" srcOrd="0" destOrd="0" presId="urn:microsoft.com/office/officeart/2005/8/layout/hList3"/>
    <dgm:cxn modelId="{DA90D84B-8A6A-4EC0-886D-2322B40B4B2F}" srcId="{738DC5C8-3554-403E-9C94-2FF2ED89074E}" destId="{FF7DEA84-1EBA-4DE3-B3FD-B7E02FE2581F}" srcOrd="1" destOrd="0" parTransId="{9F77E12C-9079-4622-9485-C18967DA8E6A}" sibTransId="{01EDE3AE-257C-4604-9C5F-2DFF7DF8F50D}"/>
    <dgm:cxn modelId="{8CA13F32-D75E-485B-AE41-34931AD5025D}" srcId="{57068B73-9730-49BD-A316-C258C99D87D1}" destId="{738DC5C8-3554-403E-9C94-2FF2ED89074E}" srcOrd="0" destOrd="0" parTransId="{4E5008CD-527A-4398-BB71-67DC8FFACEEE}" sibTransId="{0F03A00D-05EC-4AB4-86C8-333C96A6433E}"/>
    <dgm:cxn modelId="{32F2BF22-2C52-4752-9673-1B712D070BB5}" srcId="{738DC5C8-3554-403E-9C94-2FF2ED89074E}" destId="{B92AAEF1-032C-43C0-A080-69831A89C8A9}" srcOrd="0" destOrd="0" parTransId="{1C914E5F-0CB5-4353-85E7-0A751B5C4CA6}" sibTransId="{6B9FFFCE-2FB5-4AEB-BB9D-62799092362E}"/>
    <dgm:cxn modelId="{DCE155EF-5D42-47C3-860F-BA5DA3A5E4C2}" type="presOf" srcId="{57068B73-9730-49BD-A316-C258C99D87D1}" destId="{1071CA6A-F999-437A-9F5B-5A0F0B451823}" srcOrd="0" destOrd="0" presId="urn:microsoft.com/office/officeart/2005/8/layout/hList3"/>
    <dgm:cxn modelId="{F2CBBE3B-1709-4AC7-993C-837255CDFD8C}" type="presOf" srcId="{FF7DEA84-1EBA-4DE3-B3FD-B7E02FE2581F}" destId="{DE43CB55-890F-4103-88CE-47687EECCE4F}" srcOrd="0" destOrd="0" presId="urn:microsoft.com/office/officeart/2005/8/layout/hList3"/>
    <dgm:cxn modelId="{A6315957-5C40-4C39-B514-7D09DF26B65E}" type="presParOf" srcId="{1071CA6A-F999-437A-9F5B-5A0F0B451823}" destId="{41160EC7-17A2-4FB4-8939-3F1C48B88952}" srcOrd="0" destOrd="0" presId="urn:microsoft.com/office/officeart/2005/8/layout/hList3"/>
    <dgm:cxn modelId="{A2A2AA5F-3BF1-4E8B-87BD-CEDBFC7A8760}" type="presParOf" srcId="{1071CA6A-F999-437A-9F5B-5A0F0B451823}" destId="{D0F4834F-D5BB-4DCB-BCCF-AA581B092527}" srcOrd="1" destOrd="0" presId="urn:microsoft.com/office/officeart/2005/8/layout/hList3"/>
    <dgm:cxn modelId="{BD9AA5BF-A5DC-4537-81F7-FD22A6C4A8C3}" type="presParOf" srcId="{D0F4834F-D5BB-4DCB-BCCF-AA581B092527}" destId="{954933C8-E1AE-43DC-9754-CFA8ECDAE13C}" srcOrd="0" destOrd="0" presId="urn:microsoft.com/office/officeart/2005/8/layout/hList3"/>
    <dgm:cxn modelId="{71C443E2-850B-450F-9AD6-AA31A9C7D772}" type="presParOf" srcId="{D0F4834F-D5BB-4DCB-BCCF-AA581B092527}" destId="{DE43CB55-890F-4103-88CE-47687EECCE4F}" srcOrd="1" destOrd="0" presId="urn:microsoft.com/office/officeart/2005/8/layout/hList3"/>
    <dgm:cxn modelId="{CCAC3486-5533-4EF9-933B-51D82D51E38A}" type="presParOf" srcId="{D0F4834F-D5BB-4DCB-BCCF-AA581B092527}" destId="{D64F3FC6-B5E2-4F31-AE04-9AB0E2A274E9}" srcOrd="2" destOrd="0" presId="urn:microsoft.com/office/officeart/2005/8/layout/hList3"/>
    <dgm:cxn modelId="{20B786EE-5BC5-4030-91FF-0F0233E215D4}" type="presParOf" srcId="{1071CA6A-F999-437A-9F5B-5A0F0B451823}" destId="{83210BEA-E1A3-4CCA-8204-E99AE8C2DC4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52C8BB-535A-4D15-8D59-CB0AF30381C2}" type="doc">
      <dgm:prSet loTypeId="urn:microsoft.com/office/officeart/2005/8/layout/pList2" loCatId="list" qsTypeId="urn:microsoft.com/office/officeart/2005/8/quickstyle/simple5" qsCatId="simple" csTypeId="urn:microsoft.com/office/officeart/2005/8/colors/accent5_2" csCatId="accent5" phldr="1"/>
      <dgm:spPr/>
    </dgm:pt>
    <dgm:pt modelId="{0E40444B-AB71-4850-B09E-FB39C6ABDA0D}">
      <dgm:prSet phldrT="[Текст]"/>
      <dgm:spPr/>
      <dgm:t>
        <a:bodyPr/>
        <a:lstStyle/>
        <a:p>
          <a:r>
            <a:rPr lang="ru-RU" b="1" dirty="0" smtClean="0"/>
            <a:t>Внедряется программы школы становления профессионального мастерства «Ступени роста», «Стажёр».</a:t>
          </a:r>
        </a:p>
        <a:p>
          <a:endParaRPr lang="ru-RU" b="1" dirty="0"/>
        </a:p>
      </dgm:t>
    </dgm:pt>
    <dgm:pt modelId="{EEF8BE1F-1880-40A4-8782-BCA4D7385026}" type="parTrans" cxnId="{3103B70B-667E-4E2B-9DC6-183EC58F3A1B}">
      <dgm:prSet/>
      <dgm:spPr/>
      <dgm:t>
        <a:bodyPr/>
        <a:lstStyle/>
        <a:p>
          <a:endParaRPr lang="ru-RU"/>
        </a:p>
      </dgm:t>
    </dgm:pt>
    <dgm:pt modelId="{8C111BB2-182B-492E-BD32-DAFB20240096}" type="sibTrans" cxnId="{3103B70B-667E-4E2B-9DC6-183EC58F3A1B}">
      <dgm:prSet/>
      <dgm:spPr/>
      <dgm:t>
        <a:bodyPr/>
        <a:lstStyle/>
        <a:p>
          <a:endParaRPr lang="ru-RU"/>
        </a:p>
      </dgm:t>
    </dgm:pt>
    <dgm:pt modelId="{7D1EFBAC-7B7D-4AD9-BC66-9EC29C94C12B}">
      <dgm:prSet phldrT="[Текст]"/>
      <dgm:spPr/>
      <dgm:t>
        <a:bodyPr/>
        <a:lstStyle/>
        <a:p>
          <a:r>
            <a:rPr lang="ru-RU" b="1" dirty="0" smtClean="0"/>
            <a:t>Улучшения качества предоставляемых социальны услуг, развитие новых форм социального обслуживания.</a:t>
          </a:r>
          <a:endParaRPr lang="ru-RU" b="1" dirty="0"/>
        </a:p>
      </dgm:t>
    </dgm:pt>
    <dgm:pt modelId="{7BB5C748-3123-40BD-BE00-8101003E2BF9}" type="parTrans" cxnId="{657D2602-171D-4B1F-8630-BB33638F764D}">
      <dgm:prSet/>
      <dgm:spPr/>
      <dgm:t>
        <a:bodyPr/>
        <a:lstStyle/>
        <a:p>
          <a:endParaRPr lang="ru-RU"/>
        </a:p>
      </dgm:t>
    </dgm:pt>
    <dgm:pt modelId="{19B32F9F-34FF-4052-8C1D-A822617F79B6}" type="sibTrans" cxnId="{657D2602-171D-4B1F-8630-BB33638F764D}">
      <dgm:prSet/>
      <dgm:spPr/>
      <dgm:t>
        <a:bodyPr/>
        <a:lstStyle/>
        <a:p>
          <a:endParaRPr lang="ru-RU"/>
        </a:p>
      </dgm:t>
    </dgm:pt>
    <dgm:pt modelId="{21601A7F-269B-4CF6-9B9F-D2265BEA134A}">
      <dgm:prSet phldrT="[Текст]" custT="1"/>
      <dgm:spPr/>
      <dgm:t>
        <a:bodyPr/>
        <a:lstStyle/>
        <a:p>
          <a:r>
            <a:rPr lang="ru-RU" sz="2400" b="1" dirty="0" smtClean="0"/>
            <a:t>Аттестация специалистов отделения.</a:t>
          </a:r>
          <a:endParaRPr lang="ru-RU" sz="2400" b="1" dirty="0"/>
        </a:p>
      </dgm:t>
    </dgm:pt>
    <dgm:pt modelId="{BBC54CD7-AB42-4BE1-AEA4-73512CEA67C1}" type="sibTrans" cxnId="{2E5179BE-3B72-4EB1-8DEC-DFD6EDCAB017}">
      <dgm:prSet/>
      <dgm:spPr/>
      <dgm:t>
        <a:bodyPr/>
        <a:lstStyle/>
        <a:p>
          <a:endParaRPr lang="ru-RU"/>
        </a:p>
      </dgm:t>
    </dgm:pt>
    <dgm:pt modelId="{F9F280A0-A261-4A89-B11E-06B84E450E61}" type="parTrans" cxnId="{2E5179BE-3B72-4EB1-8DEC-DFD6EDCAB017}">
      <dgm:prSet/>
      <dgm:spPr/>
      <dgm:t>
        <a:bodyPr/>
        <a:lstStyle/>
        <a:p>
          <a:endParaRPr lang="ru-RU"/>
        </a:p>
      </dgm:t>
    </dgm:pt>
    <dgm:pt modelId="{D5774213-F960-45BA-A89E-474448310C92}" type="pres">
      <dgm:prSet presAssocID="{A252C8BB-535A-4D15-8D59-CB0AF30381C2}" presName="Name0" presStyleCnt="0">
        <dgm:presLayoutVars>
          <dgm:dir/>
          <dgm:resizeHandles val="exact"/>
        </dgm:presLayoutVars>
      </dgm:prSet>
      <dgm:spPr/>
    </dgm:pt>
    <dgm:pt modelId="{03FFAA5E-34DE-4C98-AFD5-FA6038C5F581}" type="pres">
      <dgm:prSet presAssocID="{A252C8BB-535A-4D15-8D59-CB0AF30381C2}" presName="bkgdShp" presStyleLbl="alignAccFollowNode1" presStyleIdx="0" presStyleCnt="1"/>
      <dgm:spPr/>
    </dgm:pt>
    <dgm:pt modelId="{879C9208-AF25-4EE4-B76B-2432A8327615}" type="pres">
      <dgm:prSet presAssocID="{A252C8BB-535A-4D15-8D59-CB0AF30381C2}" presName="linComp" presStyleCnt="0"/>
      <dgm:spPr/>
    </dgm:pt>
    <dgm:pt modelId="{016406DB-5980-42D2-9662-BA654A643248}" type="pres">
      <dgm:prSet presAssocID="{0E40444B-AB71-4850-B09E-FB39C6ABDA0D}" presName="compNode" presStyleCnt="0"/>
      <dgm:spPr/>
    </dgm:pt>
    <dgm:pt modelId="{EAB5B957-174B-4773-A5B8-4F4ED4991C0C}" type="pres">
      <dgm:prSet presAssocID="{0E40444B-AB71-4850-B09E-FB39C6ABDA0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8BA68-167C-4C51-A650-FC4F297AB3E4}" type="pres">
      <dgm:prSet presAssocID="{0E40444B-AB71-4850-B09E-FB39C6ABDA0D}" presName="invisiNode" presStyleLbl="node1" presStyleIdx="0" presStyleCnt="3"/>
      <dgm:spPr/>
    </dgm:pt>
    <dgm:pt modelId="{524D8FCF-5193-4436-86AA-DC2912611FE1}" type="pres">
      <dgm:prSet presAssocID="{0E40444B-AB71-4850-B09E-FB39C6ABDA0D}" presName="imagNode" presStyleLbl="fgImgPlace1" presStyleIdx="0" presStyleCnt="3"/>
      <dgm:spPr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effectLst>
          <a:glow rad="228600">
            <a:schemeClr val="accent5">
              <a:satMod val="175000"/>
              <a:alpha val="40000"/>
            </a:schemeClr>
          </a:glow>
          <a:reflection blurRad="6350" stA="50000" endA="300" endPos="38500" dist="50800" dir="5400000" sy="-100000" algn="bl" rotWithShape="0"/>
        </a:effectLst>
      </dgm:spPr>
    </dgm:pt>
    <dgm:pt modelId="{637AEFF6-78B2-4594-A048-1F39D7817BD2}" type="pres">
      <dgm:prSet presAssocID="{8C111BB2-182B-492E-BD32-DAFB2024009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410DE46-32C1-4D95-9102-009EFEBCDD52}" type="pres">
      <dgm:prSet presAssocID="{21601A7F-269B-4CF6-9B9F-D2265BEA134A}" presName="compNode" presStyleCnt="0"/>
      <dgm:spPr/>
    </dgm:pt>
    <dgm:pt modelId="{C16C0255-01F7-4D3C-B013-2DB01340D9A1}" type="pres">
      <dgm:prSet presAssocID="{21601A7F-269B-4CF6-9B9F-D2265BEA134A}" presName="node" presStyleLbl="node1" presStyleIdx="1" presStyleCnt="3" custLinFactNeighborX="1773" custLinFactNeighborY="-1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51779E-2FD1-4A5E-BC3D-8C9F24790FC1}" type="pres">
      <dgm:prSet presAssocID="{21601A7F-269B-4CF6-9B9F-D2265BEA134A}" presName="invisiNode" presStyleLbl="node1" presStyleIdx="1" presStyleCnt="3"/>
      <dgm:spPr/>
    </dgm:pt>
    <dgm:pt modelId="{78903E5F-4467-4B82-83F9-31C30B7A5B83}" type="pres">
      <dgm:prSet presAssocID="{21601A7F-269B-4CF6-9B9F-D2265BEA134A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  <a:effectLst>
          <a:glow rad="228600">
            <a:schemeClr val="accent5">
              <a:satMod val="175000"/>
              <a:alpha val="40000"/>
            </a:schemeClr>
          </a:glow>
          <a:reflection blurRad="6350" stA="50000" endA="300" endPos="38500" dist="50800" dir="5400000" sy="-100000" algn="bl" rotWithShape="0"/>
        </a:effectLst>
      </dgm:spPr>
    </dgm:pt>
    <dgm:pt modelId="{3F96A007-4F24-4349-B735-45C66D400E3C}" type="pres">
      <dgm:prSet presAssocID="{BBC54CD7-AB42-4BE1-AEA4-73512CEA67C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ABB5634-9166-4AE0-9E6D-F1CD9D05DCAD}" type="pres">
      <dgm:prSet presAssocID="{7D1EFBAC-7B7D-4AD9-BC66-9EC29C94C12B}" presName="compNode" presStyleCnt="0"/>
      <dgm:spPr/>
    </dgm:pt>
    <dgm:pt modelId="{F45CCDA9-23B9-45BB-8B37-F9FB2BB272E5}" type="pres">
      <dgm:prSet presAssocID="{7D1EFBAC-7B7D-4AD9-BC66-9EC29C94C12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267C2D-E683-4BDC-9187-758F42CB0474}" type="pres">
      <dgm:prSet presAssocID="{7D1EFBAC-7B7D-4AD9-BC66-9EC29C94C12B}" presName="invisiNode" presStyleLbl="node1" presStyleIdx="2" presStyleCnt="3"/>
      <dgm:spPr/>
    </dgm:pt>
    <dgm:pt modelId="{F703B78F-77AA-419C-A889-CF0C557E2AD0}" type="pres">
      <dgm:prSet presAssocID="{7D1EFBAC-7B7D-4AD9-BC66-9EC29C94C12B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  <a:effectLst>
          <a:glow rad="228600">
            <a:schemeClr val="accent5">
              <a:satMod val="175000"/>
              <a:alpha val="40000"/>
            </a:schemeClr>
          </a:glow>
          <a:reflection blurRad="6350" stA="50000" endA="300" endPos="38500" dist="50800" dir="5400000" sy="-100000" algn="bl" rotWithShape="0"/>
        </a:effectLst>
      </dgm:spPr>
    </dgm:pt>
  </dgm:ptLst>
  <dgm:cxnLst>
    <dgm:cxn modelId="{3103B70B-667E-4E2B-9DC6-183EC58F3A1B}" srcId="{A252C8BB-535A-4D15-8D59-CB0AF30381C2}" destId="{0E40444B-AB71-4850-B09E-FB39C6ABDA0D}" srcOrd="0" destOrd="0" parTransId="{EEF8BE1F-1880-40A4-8782-BCA4D7385026}" sibTransId="{8C111BB2-182B-492E-BD32-DAFB20240096}"/>
    <dgm:cxn modelId="{76C1BB6B-1381-4D20-9BBC-FC58028EB673}" type="presOf" srcId="{A252C8BB-535A-4D15-8D59-CB0AF30381C2}" destId="{D5774213-F960-45BA-A89E-474448310C92}" srcOrd="0" destOrd="0" presId="urn:microsoft.com/office/officeart/2005/8/layout/pList2"/>
    <dgm:cxn modelId="{30CE75B5-9A94-4DA7-9EE5-0A25F8DCFB9F}" type="presOf" srcId="{0E40444B-AB71-4850-B09E-FB39C6ABDA0D}" destId="{EAB5B957-174B-4773-A5B8-4F4ED4991C0C}" srcOrd="0" destOrd="0" presId="urn:microsoft.com/office/officeart/2005/8/layout/pList2"/>
    <dgm:cxn modelId="{0A1CFD0A-96A9-4013-BEF9-B42EF2C73610}" type="presOf" srcId="{BBC54CD7-AB42-4BE1-AEA4-73512CEA67C1}" destId="{3F96A007-4F24-4349-B735-45C66D400E3C}" srcOrd="0" destOrd="0" presId="urn:microsoft.com/office/officeart/2005/8/layout/pList2"/>
    <dgm:cxn modelId="{DDBDDD8A-1BE5-48FA-ADB7-EF14B2644BBC}" type="presOf" srcId="{21601A7F-269B-4CF6-9B9F-D2265BEA134A}" destId="{C16C0255-01F7-4D3C-B013-2DB01340D9A1}" srcOrd="0" destOrd="0" presId="urn:microsoft.com/office/officeart/2005/8/layout/pList2"/>
    <dgm:cxn modelId="{F8A3B588-B8BF-472C-9F38-EC932EC6F153}" type="presOf" srcId="{7D1EFBAC-7B7D-4AD9-BC66-9EC29C94C12B}" destId="{F45CCDA9-23B9-45BB-8B37-F9FB2BB272E5}" srcOrd="0" destOrd="0" presId="urn:microsoft.com/office/officeart/2005/8/layout/pList2"/>
    <dgm:cxn modelId="{657D2602-171D-4B1F-8630-BB33638F764D}" srcId="{A252C8BB-535A-4D15-8D59-CB0AF30381C2}" destId="{7D1EFBAC-7B7D-4AD9-BC66-9EC29C94C12B}" srcOrd="2" destOrd="0" parTransId="{7BB5C748-3123-40BD-BE00-8101003E2BF9}" sibTransId="{19B32F9F-34FF-4052-8C1D-A822617F79B6}"/>
    <dgm:cxn modelId="{16A5A3CE-37D8-4D12-9BEF-6581DD33D8EF}" type="presOf" srcId="{8C111BB2-182B-492E-BD32-DAFB20240096}" destId="{637AEFF6-78B2-4594-A048-1F39D7817BD2}" srcOrd="0" destOrd="0" presId="urn:microsoft.com/office/officeart/2005/8/layout/pList2"/>
    <dgm:cxn modelId="{2E5179BE-3B72-4EB1-8DEC-DFD6EDCAB017}" srcId="{A252C8BB-535A-4D15-8D59-CB0AF30381C2}" destId="{21601A7F-269B-4CF6-9B9F-D2265BEA134A}" srcOrd="1" destOrd="0" parTransId="{F9F280A0-A261-4A89-B11E-06B84E450E61}" sibTransId="{BBC54CD7-AB42-4BE1-AEA4-73512CEA67C1}"/>
    <dgm:cxn modelId="{2903708B-1DAF-4646-A9CD-25BC08BB054D}" type="presParOf" srcId="{D5774213-F960-45BA-A89E-474448310C92}" destId="{03FFAA5E-34DE-4C98-AFD5-FA6038C5F581}" srcOrd="0" destOrd="0" presId="urn:microsoft.com/office/officeart/2005/8/layout/pList2"/>
    <dgm:cxn modelId="{4838FFD6-7158-47FC-B4B8-91611C2DFB88}" type="presParOf" srcId="{D5774213-F960-45BA-A89E-474448310C92}" destId="{879C9208-AF25-4EE4-B76B-2432A8327615}" srcOrd="1" destOrd="0" presId="urn:microsoft.com/office/officeart/2005/8/layout/pList2"/>
    <dgm:cxn modelId="{43BFEB5F-7BBB-4DD9-9112-56E35742DC8B}" type="presParOf" srcId="{879C9208-AF25-4EE4-B76B-2432A8327615}" destId="{016406DB-5980-42D2-9662-BA654A643248}" srcOrd="0" destOrd="0" presId="urn:microsoft.com/office/officeart/2005/8/layout/pList2"/>
    <dgm:cxn modelId="{46306FE3-4915-4339-A34C-46251F58E708}" type="presParOf" srcId="{016406DB-5980-42D2-9662-BA654A643248}" destId="{EAB5B957-174B-4773-A5B8-4F4ED4991C0C}" srcOrd="0" destOrd="0" presId="urn:microsoft.com/office/officeart/2005/8/layout/pList2"/>
    <dgm:cxn modelId="{DF786F17-4AE5-4FB3-9DEA-D8657F3ED2D7}" type="presParOf" srcId="{016406DB-5980-42D2-9662-BA654A643248}" destId="{9B08BA68-167C-4C51-A650-FC4F297AB3E4}" srcOrd="1" destOrd="0" presId="urn:microsoft.com/office/officeart/2005/8/layout/pList2"/>
    <dgm:cxn modelId="{8686E680-44C0-431A-B364-93F8C196B28C}" type="presParOf" srcId="{016406DB-5980-42D2-9662-BA654A643248}" destId="{524D8FCF-5193-4436-86AA-DC2912611FE1}" srcOrd="2" destOrd="0" presId="urn:microsoft.com/office/officeart/2005/8/layout/pList2"/>
    <dgm:cxn modelId="{1736B70E-D0BA-460D-A1D0-DEBCC9A98C8A}" type="presParOf" srcId="{879C9208-AF25-4EE4-B76B-2432A8327615}" destId="{637AEFF6-78B2-4594-A048-1F39D7817BD2}" srcOrd="1" destOrd="0" presId="urn:microsoft.com/office/officeart/2005/8/layout/pList2"/>
    <dgm:cxn modelId="{A6C8084D-100A-4222-9D86-25821FA90C5D}" type="presParOf" srcId="{879C9208-AF25-4EE4-B76B-2432A8327615}" destId="{7410DE46-32C1-4D95-9102-009EFEBCDD52}" srcOrd="2" destOrd="0" presId="urn:microsoft.com/office/officeart/2005/8/layout/pList2"/>
    <dgm:cxn modelId="{148AEFF4-7A6C-4DA4-8A4F-7C7929FBC44B}" type="presParOf" srcId="{7410DE46-32C1-4D95-9102-009EFEBCDD52}" destId="{C16C0255-01F7-4D3C-B013-2DB01340D9A1}" srcOrd="0" destOrd="0" presId="urn:microsoft.com/office/officeart/2005/8/layout/pList2"/>
    <dgm:cxn modelId="{EF5A10C3-C9B5-41D2-AE11-39AFA95D9569}" type="presParOf" srcId="{7410DE46-32C1-4D95-9102-009EFEBCDD52}" destId="{3751779E-2FD1-4A5E-BC3D-8C9F24790FC1}" srcOrd="1" destOrd="0" presId="urn:microsoft.com/office/officeart/2005/8/layout/pList2"/>
    <dgm:cxn modelId="{B5F93388-1FBA-4758-9681-A0C17BE24034}" type="presParOf" srcId="{7410DE46-32C1-4D95-9102-009EFEBCDD52}" destId="{78903E5F-4467-4B82-83F9-31C30B7A5B83}" srcOrd="2" destOrd="0" presId="urn:microsoft.com/office/officeart/2005/8/layout/pList2"/>
    <dgm:cxn modelId="{E5443C91-79BC-494D-A1CD-0C1E13080E41}" type="presParOf" srcId="{879C9208-AF25-4EE4-B76B-2432A8327615}" destId="{3F96A007-4F24-4349-B735-45C66D400E3C}" srcOrd="3" destOrd="0" presId="urn:microsoft.com/office/officeart/2005/8/layout/pList2"/>
    <dgm:cxn modelId="{F27F4651-D9D7-41A8-93BF-2B260B1FB74F}" type="presParOf" srcId="{879C9208-AF25-4EE4-B76B-2432A8327615}" destId="{0ABB5634-9166-4AE0-9E6D-F1CD9D05DCAD}" srcOrd="4" destOrd="0" presId="urn:microsoft.com/office/officeart/2005/8/layout/pList2"/>
    <dgm:cxn modelId="{91FACCE1-F6DF-447C-89CF-833CDB8E9505}" type="presParOf" srcId="{0ABB5634-9166-4AE0-9E6D-F1CD9D05DCAD}" destId="{F45CCDA9-23B9-45BB-8B37-F9FB2BB272E5}" srcOrd="0" destOrd="0" presId="urn:microsoft.com/office/officeart/2005/8/layout/pList2"/>
    <dgm:cxn modelId="{8E550261-9C3F-4892-A141-46F411E55826}" type="presParOf" srcId="{0ABB5634-9166-4AE0-9E6D-F1CD9D05DCAD}" destId="{E9267C2D-E683-4BDC-9187-758F42CB0474}" srcOrd="1" destOrd="0" presId="urn:microsoft.com/office/officeart/2005/8/layout/pList2"/>
    <dgm:cxn modelId="{A41BFF19-260B-48B2-A647-B971277AAF81}" type="presParOf" srcId="{0ABB5634-9166-4AE0-9E6D-F1CD9D05DCAD}" destId="{F703B78F-77AA-419C-A889-CF0C557E2AD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160EC7-17A2-4FB4-8939-3F1C48B88952}">
      <dsp:nvSpPr>
        <dsp:cNvPr id="0" name=""/>
        <dsp:cNvSpPr/>
      </dsp:nvSpPr>
      <dsp:spPr>
        <a:xfrm>
          <a:off x="0" y="0"/>
          <a:ext cx="8305800" cy="502920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Социальный паспорт участка</a:t>
          </a:r>
          <a:endParaRPr lang="ru-RU" sz="2400" b="1" kern="1200" dirty="0"/>
        </a:p>
      </dsp:txBody>
      <dsp:txXfrm>
        <a:off x="0" y="0"/>
        <a:ext cx="8305800" cy="502920"/>
      </dsp:txXfrm>
    </dsp:sp>
    <dsp:sp modelId="{954933C8-E1AE-43DC-9754-CFA8ECDAE13C}">
      <dsp:nvSpPr>
        <dsp:cNvPr id="0" name=""/>
        <dsp:cNvSpPr/>
      </dsp:nvSpPr>
      <dsp:spPr>
        <a:xfrm>
          <a:off x="4055" y="502920"/>
          <a:ext cx="2765896" cy="105613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Развёрнутая инфраструктура участка.</a:t>
          </a:r>
          <a:endParaRPr lang="ru-RU" sz="2100" b="1" kern="1200" dirty="0"/>
        </a:p>
      </dsp:txBody>
      <dsp:txXfrm>
        <a:off x="4055" y="502920"/>
        <a:ext cx="2765896" cy="1056132"/>
      </dsp:txXfrm>
    </dsp:sp>
    <dsp:sp modelId="{DE43CB55-890F-4103-88CE-47687EECCE4F}">
      <dsp:nvSpPr>
        <dsp:cNvPr id="0" name=""/>
        <dsp:cNvSpPr/>
      </dsp:nvSpPr>
      <dsp:spPr>
        <a:xfrm>
          <a:off x="2769951" y="502920"/>
          <a:ext cx="2765896" cy="105613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Социальная карта.</a:t>
          </a:r>
          <a:endParaRPr lang="ru-RU" sz="2000" b="1" kern="1200" dirty="0"/>
        </a:p>
      </dsp:txBody>
      <dsp:txXfrm>
        <a:off x="2769951" y="502920"/>
        <a:ext cx="2765896" cy="1056132"/>
      </dsp:txXfrm>
    </dsp:sp>
    <dsp:sp modelId="{D64F3FC6-B5E2-4F31-AE04-9AB0E2A274E9}">
      <dsp:nvSpPr>
        <dsp:cNvPr id="0" name=""/>
        <dsp:cNvSpPr/>
      </dsp:nvSpPr>
      <dsp:spPr>
        <a:xfrm>
          <a:off x="5535848" y="502920"/>
          <a:ext cx="2765896" cy="105613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Банк данных.</a:t>
          </a:r>
          <a:endParaRPr lang="ru-RU" sz="2400" b="1" kern="1200" dirty="0"/>
        </a:p>
      </dsp:txBody>
      <dsp:txXfrm>
        <a:off x="5535848" y="502920"/>
        <a:ext cx="2765896" cy="1056132"/>
      </dsp:txXfrm>
    </dsp:sp>
    <dsp:sp modelId="{83210BEA-E1A3-4CCA-8204-E99AE8C2DC4A}">
      <dsp:nvSpPr>
        <dsp:cNvPr id="0" name=""/>
        <dsp:cNvSpPr/>
      </dsp:nvSpPr>
      <dsp:spPr>
        <a:xfrm>
          <a:off x="0" y="1559052"/>
          <a:ext cx="8305800" cy="117348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FFAA5E-34DE-4C98-AFD5-FA6038C5F581}">
      <dsp:nvSpPr>
        <dsp:cNvPr id="0" name=""/>
        <dsp:cNvSpPr/>
      </dsp:nvSpPr>
      <dsp:spPr>
        <a:xfrm>
          <a:off x="0" y="0"/>
          <a:ext cx="9144000" cy="301752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4D8FCF-5193-4436-86AA-DC2912611FE1}">
      <dsp:nvSpPr>
        <dsp:cNvPr id="0" name=""/>
        <dsp:cNvSpPr/>
      </dsp:nvSpPr>
      <dsp:spPr>
        <a:xfrm>
          <a:off x="274319" y="402336"/>
          <a:ext cx="2686050" cy="2212848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glow rad="228600">
            <a:schemeClr val="accent5">
              <a:satMod val="175000"/>
              <a:alpha val="40000"/>
            </a:schemeClr>
          </a:glow>
          <a:reflection blurRad="6350" stA="50000" endA="300" endPos="38500" dist="50800" dir="5400000" sy="-100000" algn="bl" rotWithShape="0"/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AB5B957-174B-4773-A5B8-4F4ED4991C0C}">
      <dsp:nvSpPr>
        <dsp:cNvPr id="0" name=""/>
        <dsp:cNvSpPr/>
      </dsp:nvSpPr>
      <dsp:spPr>
        <a:xfrm rot="10800000">
          <a:off x="274319" y="3017519"/>
          <a:ext cx="2686050" cy="368808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Внедряется программы школы становления профессионального мастерства «Ступени роста», «Стажёр».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 rot="10800000">
        <a:off x="274319" y="3017519"/>
        <a:ext cx="2686050" cy="3688080"/>
      </dsp:txXfrm>
    </dsp:sp>
    <dsp:sp modelId="{78903E5F-4467-4B82-83F9-31C30B7A5B83}">
      <dsp:nvSpPr>
        <dsp:cNvPr id="0" name=""/>
        <dsp:cNvSpPr/>
      </dsp:nvSpPr>
      <dsp:spPr>
        <a:xfrm>
          <a:off x="3228974" y="402336"/>
          <a:ext cx="2686050" cy="22128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glow rad="228600">
            <a:schemeClr val="accent5">
              <a:satMod val="175000"/>
              <a:alpha val="40000"/>
            </a:schemeClr>
          </a:glow>
          <a:reflection blurRad="6350" stA="50000" endA="300" endPos="38500" dist="50800" dir="5400000" sy="-100000" algn="bl" rotWithShape="0"/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16C0255-01F7-4D3C-B013-2DB01340D9A1}">
      <dsp:nvSpPr>
        <dsp:cNvPr id="0" name=""/>
        <dsp:cNvSpPr/>
      </dsp:nvSpPr>
      <dsp:spPr>
        <a:xfrm rot="10800000">
          <a:off x="3276598" y="2971787"/>
          <a:ext cx="2686050" cy="368808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Аттестация специалистов отделения.</a:t>
          </a:r>
          <a:endParaRPr lang="ru-RU" sz="2400" b="1" kern="1200" dirty="0"/>
        </a:p>
      </dsp:txBody>
      <dsp:txXfrm rot="10800000">
        <a:off x="3276598" y="2971787"/>
        <a:ext cx="2686050" cy="3688080"/>
      </dsp:txXfrm>
    </dsp:sp>
    <dsp:sp modelId="{F703B78F-77AA-419C-A889-CF0C557E2AD0}">
      <dsp:nvSpPr>
        <dsp:cNvPr id="0" name=""/>
        <dsp:cNvSpPr/>
      </dsp:nvSpPr>
      <dsp:spPr>
        <a:xfrm>
          <a:off x="6183630" y="402336"/>
          <a:ext cx="2686050" cy="22128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glow rad="228600">
            <a:schemeClr val="accent5">
              <a:satMod val="175000"/>
              <a:alpha val="40000"/>
            </a:schemeClr>
          </a:glow>
          <a:reflection blurRad="6350" stA="50000" endA="300" endPos="38500" dist="50800" dir="5400000" sy="-100000" algn="bl" rotWithShape="0"/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45CCDA9-23B9-45BB-8B37-F9FB2BB272E5}">
      <dsp:nvSpPr>
        <dsp:cNvPr id="0" name=""/>
        <dsp:cNvSpPr/>
      </dsp:nvSpPr>
      <dsp:spPr>
        <a:xfrm rot="10800000">
          <a:off x="6183630" y="3017519"/>
          <a:ext cx="2686050" cy="368808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Улучшения качества предоставляемых социальны услуг, развитие новых форм социального обслуживания.</a:t>
          </a:r>
          <a:endParaRPr lang="ru-RU" sz="2000" b="1" kern="1200" dirty="0"/>
        </a:p>
      </dsp:txBody>
      <dsp:txXfrm rot="10800000">
        <a:off x="6183630" y="3017519"/>
        <a:ext cx="2686050" cy="3688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E4070-33A5-48CB-BF16-E60E1660BAFE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48E85-11BA-4AA9-89C2-611E4699C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4/13/2014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2307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8458200" cy="1752600"/>
          </a:xfrm>
          <a:solidFill>
            <a:srgbClr val="FF0000"/>
          </a:solidFill>
          <a:ln>
            <a:solidFill>
              <a:srgbClr val="FF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127000"/>
          </a:effectLst>
        </p:spPr>
        <p:txBody>
          <a:bodyPr>
            <a:noAutofit/>
          </a:bodyPr>
          <a:lstStyle/>
          <a:p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ckwell" pitchFamily="18" charset="0"/>
              </a:rPr>
              <a:t>Государственное бюджетное учреждение социального обслуживания населения</a:t>
            </a:r>
            <a:b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ckwell" pitchFamily="18" charset="0"/>
              </a:rPr>
            </a:b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ckwell" pitchFamily="18" charset="0"/>
              </a:rPr>
              <a:t>Свердловской области «Комплексный центр социального обслуживания населения</a:t>
            </a:r>
            <a:b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ckwell" pitchFamily="18" charset="0"/>
              </a:rPr>
            </a:b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ckwell" pitchFamily="18" charset="0"/>
              </a:rPr>
              <a:t>города Каменска – Уральского»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5105400"/>
            <a:ext cx="8763000" cy="1752600"/>
          </a:xfrm>
          <a:solidFill>
            <a:schemeClr val="accent1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0"/>
          </a:effectLst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Система контроля качества оказания социальных услуг участковыми специалистами.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9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457200" y="0"/>
            <a:ext cx="8229600" cy="1981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317500"/>
          </a:effectLst>
          <a:scene3d>
            <a:camera prst="obliqueBottomLeft"/>
            <a:lightRig rig="threePt" dir="t"/>
          </a:scene3d>
        </p:spPr>
        <p:txBody>
          <a:bodyPr wrap="none" fromWordArt="1">
            <a:prstTxWarp prst="textDeflate">
              <a:avLst>
                <a:gd name="adj" fmla="val 26227"/>
              </a:avLst>
            </a:prstTxWarp>
            <a:scene3d>
              <a:camera prst="obliqueBottomLef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/>
              </a:rPr>
              <a:t>Участковая социальная служба</a:t>
            </a:r>
          </a:p>
        </p:txBody>
      </p:sp>
      <p:pic>
        <p:nvPicPr>
          <p:cNvPr id="5" name="Picture 2" descr="C:\Users\shaposhnik\Desktop\специалисты каменского р-она\100_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6778863" cy="29729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 descr="C:\Users\shaposhnik\Desktop\102_PANA\P10207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971800"/>
            <a:ext cx="5088255" cy="3658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Выноска со стрелкой вверх 8"/>
          <p:cNvSpPr/>
          <p:nvPr/>
        </p:nvSpPr>
        <p:spPr>
          <a:xfrm>
            <a:off x="457200" y="3810000"/>
            <a:ext cx="3429000" cy="1524000"/>
          </a:xfrm>
          <a:prstGeom prst="upArrowCallo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457200" y="5334000"/>
            <a:ext cx="3429000" cy="1371600"/>
          </a:xfrm>
          <a:prstGeom prst="rightArrowCallo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200" y="5791200"/>
            <a:ext cx="28105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Город – 12участковых </a:t>
            </a:r>
          </a:p>
          <a:p>
            <a:pPr algn="ctr"/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специалистов 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000" y="4267200"/>
            <a:ext cx="2810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Каменский район - 14</a:t>
            </a:r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участковых </a:t>
            </a:r>
          </a:p>
          <a:p>
            <a:pPr algn="ctr"/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специалистов 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6200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Нормативно-правовая документация: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600200"/>
            <a:ext cx="5181600" cy="3429000"/>
          </a:xfrm>
        </p:spPr>
        <p:txBody>
          <a:bodyPr>
            <a:normAutofit fontScale="25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1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Положение об участковой службе.</a:t>
            </a:r>
          </a:p>
          <a:p>
            <a:r>
              <a:rPr lang="ru-RU" sz="1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Должностные инструкции.</a:t>
            </a:r>
          </a:p>
          <a:p>
            <a:r>
              <a:rPr lang="ru-RU" sz="1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Федеральная и региональная нормативно-правовая документация.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381000" y="5029200"/>
          <a:ext cx="83058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58200" cy="1706562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Услуги оказываются на основании Национальных стандартов Российской Федерации:</a:t>
            </a:r>
            <a:endParaRPr lang="ru-RU" sz="4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5200" y="2590800"/>
            <a:ext cx="5410200" cy="4038600"/>
          </a:xfrm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ГОСТР 52496-2005 «Социальное обслуживание населения. Система качества учреждений социального обслуживания».</a:t>
            </a:r>
          </a:p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ГОСТР 52496-2005 «Социальное обслуживание населения контроль качества социальных услуг».</a:t>
            </a:r>
          </a:p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ГОСТР 52142-2003 «Социальное обслуживание населения качество социальных услуг».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7" name="Picture 3" descr="C:\Users\shaposhnik\Desktop\ФОТО 12Г\п Силикатный\DSC01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95750"/>
            <a:ext cx="3481510" cy="261113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8" name="Picture 4" descr="C:\Users\shaposhnik\Desktop\ФОТО 12Г\п.Хозспособ\IMG_07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2600"/>
            <a:ext cx="3413952" cy="256063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69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52600"/>
          </a:xfrm>
          <a:scene3d>
            <a:camera prst="perspectiveRelaxedModerately"/>
            <a:lightRig rig="threePt" dir="t"/>
          </a:scene3d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Мониторинг результативности работы структурных подразделений.</a:t>
            </a:r>
            <a:endParaRPr lang="ru-RU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915400" cy="6705600"/>
          </a:xfrm>
          <a:scene3d>
            <a:camera prst="perspectiveRelaxed"/>
            <a:lightRig rig="threePt" dir="t"/>
          </a:scene3d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b="1" cap="all" dirty="0" smtClean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b="1" cap="all" dirty="0" smtClean="0">
                <a:ln w="2857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Методические рекомендации по составлению локальных документов ГБУ «КЦСОН г.Каменска-Уральского»</a:t>
            </a:r>
          </a:p>
          <a:p>
            <a:pPr>
              <a:buNone/>
            </a:pPr>
            <a:endParaRPr lang="ru-RU" b="1" cap="all" dirty="0" smtClean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b="1" cap="all" dirty="0" smtClean="0">
                <a:ln w="2857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Перечень услуг, предоставляемых гражданам, в отделениях участковой социальной службы города и Каменского района.</a:t>
            </a:r>
          </a:p>
          <a:p>
            <a:pPr>
              <a:buNone/>
            </a:pPr>
            <a:endParaRPr lang="ru-RU" b="1" cap="all" dirty="0" smtClean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b="1" cap="all" dirty="0" smtClean="0">
                <a:ln w="2857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Методические рекомендации по занесению информации в компьютерную базу данных на клиентов, получающих услуги в ГБУ «КЦСОН г.Каменска-Уральского</a:t>
            </a:r>
            <a:r>
              <a:rPr lang="ru-RU" b="1" cap="all" dirty="0" smtClean="0">
                <a:ln w="2857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».</a:t>
            </a:r>
          </a:p>
          <a:p>
            <a:endParaRPr lang="ru-RU" b="1" cap="all" dirty="0" smtClean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b="1" cap="all" dirty="0" smtClean="0">
                <a:ln w="2857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«Программа мониторинга результативности работы отделений»</a:t>
            </a:r>
          </a:p>
          <a:p>
            <a:pPr>
              <a:buNone/>
            </a:pPr>
            <a:endParaRPr lang="ru-RU" b="1" cap="all" dirty="0" smtClean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ru-RU" b="1" cap="all" dirty="0" smtClean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ru-RU" b="1" cap="all" dirty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534400" cy="16764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Контроль над качеством работы специалиста по социальной работе заведующей отделением.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 descr="C:\Users\shaposhnik\Desktop\подготовка к секции\P10207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103812" y="3827859"/>
            <a:ext cx="4040188" cy="303014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Содержимое 5" descr="ппп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152400" y="1828800"/>
            <a:ext cx="2635183" cy="3951288"/>
          </a:xfrm>
          <a:effectLst>
            <a:softEdge rad="317500"/>
          </a:effectLst>
        </p:spPr>
      </p:pic>
      <p:sp>
        <p:nvSpPr>
          <p:cNvPr id="10" name="Текст 7"/>
          <p:cNvSpPr>
            <a:spLocks noGrp="1"/>
          </p:cNvSpPr>
          <p:nvPr>
            <p:ph type="body" sz="quarter" idx="3"/>
          </p:nvPr>
        </p:nvSpPr>
        <p:spPr>
          <a:xfrm>
            <a:off x="2743200" y="1981200"/>
            <a:ext cx="6096000" cy="762000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1.Проведение оперативных совещаний со специалистами отделения. 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3"/>
          </p:nvPr>
        </p:nvSpPr>
        <p:spPr>
          <a:xfrm>
            <a:off x="2514600" y="2971800"/>
            <a:ext cx="6477000" cy="914400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Текущая проверка документации специалиста по социальной работе.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3"/>
          </p:nvPr>
        </p:nvSpPr>
        <p:spPr>
          <a:xfrm>
            <a:off x="1752600" y="4343400"/>
            <a:ext cx="3352800" cy="838200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Выход на социальные участки.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3"/>
          </p:nvPr>
        </p:nvSpPr>
        <p:spPr>
          <a:xfrm>
            <a:off x="228600" y="5562600"/>
            <a:ext cx="4953000" cy="1066800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Оформление акта по контролю качества оказываемых услуг специалиста по  социальной работе.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0" y="0"/>
          <a:ext cx="91440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верх 7"/>
          <p:cNvSpPr/>
          <p:nvPr/>
        </p:nvSpPr>
        <p:spPr>
          <a:xfrm rot="3240585">
            <a:off x="5574033" y="2816219"/>
            <a:ext cx="395629" cy="2490131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1587181">
            <a:off x="692418" y="4973217"/>
            <a:ext cx="136445" cy="164142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6663788">
            <a:off x="2144688" y="4302897"/>
            <a:ext cx="121496" cy="244454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3158097">
            <a:off x="3999328" y="4252396"/>
            <a:ext cx="191420" cy="210510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</TotalTime>
  <Words>239</Words>
  <Application>Microsoft Office PowerPoint</Application>
  <PresentationFormat>Экран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Государственное бюджетное учреждение социального обслуживания населения Свердловской области «Комплексный центр социального обслуживания населения города Каменска – Уральского»</vt:lpstr>
      <vt:lpstr>Участковая социальная служба</vt:lpstr>
      <vt:lpstr>Нормативно-правовая документация:</vt:lpstr>
      <vt:lpstr>Услуги оказываются на основании Национальных стандартов Российской Федерации:</vt:lpstr>
      <vt:lpstr>Мониторинг результативности работы структурных подразделений.</vt:lpstr>
      <vt:lpstr>Контроль над качеством работы специалиста по социальной работе заведующей отделением.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учреждение социального обслуживания населения Свердловской области «Комплексный центр социального обслуживания населения города Каменска – Уральского»</dc:title>
  <dc:creator>kson3-1-2</dc:creator>
  <cp:lastModifiedBy>shaposhnik</cp:lastModifiedBy>
  <cp:revision>51</cp:revision>
  <dcterms:created xsi:type="dcterms:W3CDTF">2012-04-15T15:08:59Z</dcterms:created>
  <dcterms:modified xsi:type="dcterms:W3CDTF">2014-04-12T20:08:03Z</dcterms:modified>
</cp:coreProperties>
</file>