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1"/>
  </p:notesMasterIdLst>
  <p:sldIdLst>
    <p:sldId id="256" r:id="rId2"/>
    <p:sldId id="257" r:id="rId3"/>
    <p:sldId id="259" r:id="rId4"/>
    <p:sldId id="260" r:id="rId5"/>
    <p:sldId id="302" r:id="rId6"/>
    <p:sldId id="303" r:id="rId7"/>
    <p:sldId id="304" r:id="rId8"/>
    <p:sldId id="268" r:id="rId9"/>
    <p:sldId id="261" r:id="rId10"/>
    <p:sldId id="262" r:id="rId11"/>
    <p:sldId id="263" r:id="rId12"/>
    <p:sldId id="264" r:id="rId13"/>
    <p:sldId id="265" r:id="rId14"/>
    <p:sldId id="286" r:id="rId15"/>
    <p:sldId id="287" r:id="rId16"/>
    <p:sldId id="288" r:id="rId17"/>
    <p:sldId id="285" r:id="rId18"/>
    <p:sldId id="272" r:id="rId19"/>
    <p:sldId id="273" r:id="rId20"/>
    <p:sldId id="274" r:id="rId21"/>
    <p:sldId id="276" r:id="rId22"/>
    <p:sldId id="277" r:id="rId23"/>
    <p:sldId id="301" r:id="rId24"/>
    <p:sldId id="282" r:id="rId25"/>
    <p:sldId id="281" r:id="rId26"/>
    <p:sldId id="279" r:id="rId27"/>
    <p:sldId id="280" r:id="rId28"/>
    <p:sldId id="284" r:id="rId29"/>
    <p:sldId id="289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00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763729-7D23-4699-A1C9-DB36E19C11A8}" type="datetimeFigureOut">
              <a:rPr lang="ru-RU" smtClean="0"/>
              <a:pPr/>
              <a:t>11.09.2014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497C46-848D-4DCF-91E0-62B2E227283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4244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497C46-848D-4DCF-91E0-62B2E2272836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127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F93B92D-5469-4093-A9AC-7869E14CFFAF}" type="datetimeFigureOut">
              <a:rPr lang="ru-RU" smtClean="0"/>
              <a:pPr/>
              <a:t>11.09.2014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D19A37BB-04FA-4869-9F3C-0731921136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F93B92D-5469-4093-A9AC-7869E14CFFAF}" type="datetimeFigureOut">
              <a:rPr lang="ru-RU" smtClean="0"/>
              <a:pPr/>
              <a:t>11.09.2014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19A37BB-04FA-4869-9F3C-0731921136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F93B92D-5469-4093-A9AC-7869E14CFFAF}" type="datetimeFigureOut">
              <a:rPr lang="ru-RU" smtClean="0"/>
              <a:pPr/>
              <a:t>11.09.2014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D19A37BB-04FA-4869-9F3C-0731921136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3B92D-5469-4093-A9AC-7869E14CFFAF}" type="datetimeFigureOut">
              <a:rPr lang="ru-RU" smtClean="0"/>
              <a:pPr/>
              <a:t>11.09.2014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37BB-04FA-4869-9F3C-0731921136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3B92D-5469-4093-A9AC-7869E14CFFAF}" type="datetimeFigureOut">
              <a:rPr lang="ru-RU" smtClean="0"/>
              <a:pPr/>
              <a:t>11.09.2014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37BB-04FA-4869-9F3C-0731921136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F93B92D-5469-4093-A9AC-7869E14CFFAF}" type="datetimeFigureOut">
              <a:rPr lang="ru-RU" smtClean="0"/>
              <a:pPr/>
              <a:t>11.09.2014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19A37BB-04FA-4869-9F3C-0731921136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3B92D-5469-4093-A9AC-7869E14CFFAF}" type="datetimeFigureOut">
              <a:rPr lang="ru-RU" smtClean="0"/>
              <a:pPr/>
              <a:t>11.09.2014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37BB-04FA-4869-9F3C-0731921136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F93B92D-5469-4093-A9AC-7869E14CFFAF}" type="datetimeFigureOut">
              <a:rPr lang="ru-RU" smtClean="0"/>
              <a:pPr/>
              <a:t>11.09.2014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19A37BB-04FA-4869-9F3C-0731921136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F93B92D-5469-4093-A9AC-7869E14CFFAF}" type="datetimeFigureOut">
              <a:rPr lang="ru-RU" smtClean="0"/>
              <a:pPr/>
              <a:t>11.09.2014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19A37BB-04FA-4869-9F3C-0731921136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3B92D-5469-4093-A9AC-7869E14CFFAF}" type="datetimeFigureOut">
              <a:rPr lang="ru-RU" smtClean="0"/>
              <a:pPr/>
              <a:t>11.09.2014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37BB-04FA-4869-9F3C-0731921136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3B92D-5469-4093-A9AC-7869E14CFFAF}" type="datetimeFigureOut">
              <a:rPr lang="ru-RU" smtClean="0"/>
              <a:pPr/>
              <a:t>11.09.2014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37BB-04FA-4869-9F3C-0731921136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828800"/>
            <a:ext cx="8229600" cy="43021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16764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B3F97EE-3315-4358-B0A6-829AB18D8E57}" type="slidenum">
              <a:rPr lang="ru-RU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280447"/>
      </p:ext>
    </p:extLst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F93B92D-5469-4093-A9AC-7869E14CFFAF}" type="datetimeFigureOut">
              <a:rPr lang="ru-RU" smtClean="0"/>
              <a:pPr/>
              <a:t>11.09.2014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19A37BB-04FA-4869-9F3C-07319211361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709" r:id="rId12"/>
  </p:sldLayoutIdLst>
  <p:transition spd="slow">
    <p:pull/>
  </p:transition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D:\ADMIN\Мои рисунки\Картинки ПК\Information-Man-1024x1024.jpe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43" b="94141" l="5176" r="9443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060846"/>
            <a:ext cx="4752528" cy="4752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80112" y="4581128"/>
            <a:ext cx="4064496" cy="985664"/>
          </a:xfrm>
        </p:spPr>
        <p:txBody>
          <a:bodyPr>
            <a:normAutofit/>
          </a:bodyPr>
          <a:lstStyle/>
          <a:p>
            <a:pPr algn="l"/>
            <a:r>
              <a:rPr lang="ru-RU" dirty="0" smtClean="0"/>
              <a:t>Информатика и ИКТ </a:t>
            </a:r>
          </a:p>
          <a:p>
            <a:pPr algn="l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23728" y="620688"/>
            <a:ext cx="6462464" cy="1894362"/>
          </a:xfrm>
        </p:spPr>
        <p:txBody>
          <a:bodyPr>
            <a:normAutofit/>
          </a:bodyPr>
          <a:lstStyle/>
          <a:p>
            <a:r>
              <a:rPr lang="ru-RU" dirty="0" smtClean="0"/>
              <a:t>Лекция </a:t>
            </a:r>
            <a:r>
              <a:rPr lang="ru-RU" dirty="0" smtClean="0"/>
              <a:t>№2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Информация и информатика.</a:t>
            </a:r>
            <a:endParaRPr lang="ru-RU" dirty="0"/>
          </a:p>
        </p:txBody>
      </p:sp>
      <p:pic>
        <p:nvPicPr>
          <p:cNvPr id="2056" name="Picture 8" descr="D:\ADMIN\Мои рисунки\Картинки ПК\0_6f49a_6cf40b02_S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92280" y="3284984"/>
            <a:ext cx="1606054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421118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83568" y="4077072"/>
            <a:ext cx="4824536" cy="25202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Информация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39552" y="836712"/>
            <a:ext cx="7467600" cy="4873752"/>
          </a:xfrm>
        </p:spPr>
        <p:txBody>
          <a:bodyPr/>
          <a:lstStyle/>
          <a:p>
            <a:r>
              <a:rPr lang="ru-RU" dirty="0"/>
              <a:t>это (от лат. </a:t>
            </a:r>
            <a:r>
              <a:rPr lang="ru-RU" dirty="0" err="1"/>
              <a:t>informatio</a:t>
            </a:r>
            <a:r>
              <a:rPr lang="ru-RU" dirty="0"/>
              <a:t>, разъяснение, изложение, осведомлённость</a:t>
            </a:r>
            <a:r>
              <a:rPr lang="ru-RU" dirty="0" smtClean="0"/>
              <a:t>) </a:t>
            </a:r>
            <a:r>
              <a:rPr lang="ru-RU" dirty="0"/>
              <a:t>знания или сведения о ком-либо или о чем-либо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или</a:t>
            </a:r>
          </a:p>
          <a:p>
            <a:r>
              <a:rPr lang="ru-RU" dirty="0"/>
              <a:t>это сведения, которые можно собирать, хранить, передавать, обрабатывать, использовать.</a:t>
            </a:r>
          </a:p>
        </p:txBody>
      </p:sp>
      <p:pic>
        <p:nvPicPr>
          <p:cNvPr id="3075" name="Picture 3" descr="D:\ADMIN\Мои рисунки\Картинки ПК\золотые человечки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417716" y="3481292"/>
            <a:ext cx="3740748" cy="2748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3568" y="4077071"/>
            <a:ext cx="46085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Всё что мы слышим,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и видим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Всё, что чутьё повседневно даёт.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Вкус нам подскажет,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Что- то запах покажет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Всё информацией мы назовём.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62593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D:\ADMIN\Мои рисунки\Картинки ПК\40715733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87624" y="3312876"/>
            <a:ext cx="7520364" cy="3545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15416"/>
            <a:ext cx="7467600" cy="173305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Информация в </a:t>
            </a:r>
            <a:r>
              <a:rPr lang="ru-RU" dirty="0"/>
              <a:t>различных отраслях человеческой деятельности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4873752"/>
          </a:xfrm>
        </p:spPr>
        <p:txBody>
          <a:bodyPr>
            <a:normAutofit/>
          </a:bodyPr>
          <a:lstStyle/>
          <a:p>
            <a:r>
              <a:rPr lang="ru-RU" dirty="0" smtClean="0"/>
              <a:t>в </a:t>
            </a:r>
            <a:r>
              <a:rPr lang="ru-RU" dirty="0"/>
              <a:t>быту информацией называют любые данные, сведения, знания, которые кого-либо интересуют. Например, сообщение о каких-либо событиях, о чьей-либо деятельности и т.п.;</a:t>
            </a:r>
          </a:p>
          <a:p>
            <a:r>
              <a:rPr lang="ru-RU" dirty="0" smtClean="0"/>
              <a:t>в </a:t>
            </a:r>
            <a:r>
              <a:rPr lang="ru-RU" dirty="0"/>
              <a:t>технике под информацией понимают сообщения, передаваемые в форме знаков или сигналов (в этом случае есть источник сообщений, получатель (приемник) сообщений, канал связи</a:t>
            </a:r>
            <a:r>
              <a:rPr lang="ru-RU" dirty="0" smtClean="0"/>
              <a:t>);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133425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D:\ADMIN\Мои рисунки\Картинки ПК\40715733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87624" y="3340260"/>
            <a:ext cx="7520364" cy="3545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15416"/>
            <a:ext cx="7467600" cy="173305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Информация в </a:t>
            </a:r>
            <a:r>
              <a:rPr lang="ru-RU" dirty="0"/>
              <a:t>различных отраслях человеческой деятельности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4873752"/>
          </a:xfrm>
        </p:spPr>
        <p:txBody>
          <a:bodyPr>
            <a:normAutofit/>
          </a:bodyPr>
          <a:lstStyle/>
          <a:p>
            <a:r>
              <a:rPr lang="ru-RU" dirty="0" smtClean="0"/>
              <a:t>в </a:t>
            </a:r>
            <a:r>
              <a:rPr lang="ru-RU" dirty="0"/>
              <a:t>кибернетике под информацией понимают ту часть знаний, которая используется для ориентирования, активного действия, управления, т.е. в целях сохранения, совершенствования, развития системы;</a:t>
            </a:r>
          </a:p>
          <a:p>
            <a:r>
              <a:rPr lang="ru-RU" dirty="0" smtClean="0"/>
              <a:t>в </a:t>
            </a:r>
            <a:r>
              <a:rPr lang="ru-RU" dirty="0"/>
              <a:t>теории информации под информацией понимают сведения об объектах и явлениях окружающей среды, их параметрах, свойствах и состоянии, которые уменьшают имеющуюся о них степень неопределенности, неполноты знаний.</a:t>
            </a:r>
          </a:p>
        </p:txBody>
      </p:sp>
    </p:spTree>
    <p:extLst>
      <p:ext uri="{BB962C8B-B14F-4D97-AF65-F5344CB8AC3E}">
        <p14:creationId xmlns:p14="http://schemas.microsoft.com/office/powerpoint/2010/main" val="197851083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16632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Поиск информации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— это извлечение хранимой информации. Существуют ручной и автоматизированный методы поиска информации в хранилищах.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39932" y="1556792"/>
            <a:ext cx="8064896" cy="418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Методы поиска информации: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непосредственное наблюдение;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общение со специалистами по интересующему вас вопросу;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чтение соответствующей литературы;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просмотр теле-, видеопрограмм;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прослушивание радиопередач и аудиокассет;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работа в библиотеках, архивах;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запрос к информационным системам, базам и банкам компьютерных данных;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другие методы.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613937"/>
      </p:ext>
    </p:extLst>
  </p:cSld>
  <p:clrMapOvr>
    <a:masterClrMapping/>
  </p:clrMapOvr>
  <p:transition spd="slow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Обработка информации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- преобразование информации из одного вида в другой, осуществляемое по строгим формальным правилам.</a:t>
            </a:r>
            <a:endParaRPr lang="ru-RU" sz="24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9042936"/>
              </p:ext>
            </p:extLst>
          </p:nvPr>
        </p:nvGraphicFramePr>
        <p:xfrm>
          <a:off x="467544" y="1988840"/>
          <a:ext cx="7931224" cy="38164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82806"/>
                <a:gridCol w="1982806"/>
                <a:gridCol w="1982806"/>
                <a:gridCol w="1982806"/>
              </a:tblGrid>
              <a:tr h="6360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Примеры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Входная</a:t>
                      </a:r>
                      <a:br>
                        <a:rPr lang="ru-RU" sz="1400">
                          <a:effectLst/>
                        </a:rPr>
                      </a:br>
                      <a:r>
                        <a:rPr lang="ru-RU" sz="1400">
                          <a:effectLst/>
                        </a:rPr>
                        <a:t>информация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Выходная</a:t>
                      </a:r>
                      <a:br>
                        <a:rPr lang="ru-RU" sz="1400">
                          <a:effectLst/>
                        </a:rPr>
                      </a:br>
                      <a:r>
                        <a:rPr lang="ru-RU" sz="1400">
                          <a:effectLst/>
                        </a:rPr>
                        <a:t>информация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Правило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3251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Таблица умножения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Множители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Произведение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Правила арифметики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9469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Определение времени полета рейса "Киев - Харьков"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Время вылета из Киева и время прилета в Харьков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Время в пути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Математическая формула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6360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Отгадывание слова в игре "Поле чудес"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Количество букв в слове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Отгаданное слово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Формально не определено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6360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Получение секретных сведений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Шифровка от резидента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Дешифрованный текст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Свое в каждом конкретном случае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6360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Постановка диагноза болезни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Жалобы пациента + результаты анализов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Диагноз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Знания + опыт врача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1457079"/>
      </p:ext>
    </p:extLst>
  </p:cSld>
  <p:clrMapOvr>
    <a:masterClrMapping/>
  </p:clrMapOvr>
  <p:transition spd="slow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352928" cy="863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Хранение информации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— это способ распространения информации в пространстве и времени.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7002201"/>
              </p:ext>
            </p:extLst>
          </p:nvPr>
        </p:nvGraphicFramePr>
        <p:xfrm>
          <a:off x="277278" y="1340768"/>
          <a:ext cx="8327169" cy="26642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75723"/>
                <a:gridCol w="2775723"/>
                <a:gridCol w="2775723"/>
              </a:tblGrid>
              <a:tr h="454028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Основные хранилища информации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40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Для человека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Для общества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Компьютерные хранилища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17562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Память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Библиотеки, видеотеки, фонотеки, архивы, патентные бюро, музеи, картинные галереи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Базы и банки данных, информационно - поисковые системы, электронные энциклопедии, </a:t>
                      </a:r>
                      <a:r>
                        <a:rPr lang="ru-RU" sz="1400" dirty="0" err="1">
                          <a:effectLst/>
                        </a:rPr>
                        <a:t>медиатеки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5179878"/>
      </p:ext>
    </p:extLst>
  </p:cSld>
  <p:clrMapOvr>
    <a:masterClrMapping/>
  </p:clrMapOvr>
  <p:transition spd="slow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1654284" y="620688"/>
            <a:ext cx="6337300" cy="576064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b="1" dirty="0" smtClean="0">
                <a:solidFill>
                  <a:srgbClr val="990000"/>
                </a:solidFill>
              </a:rPr>
              <a:t>Схема передачи информации:</a:t>
            </a:r>
          </a:p>
        </p:txBody>
      </p:sp>
      <p:pic>
        <p:nvPicPr>
          <p:cNvPr id="7173" name="Picture 5" descr="D:\ADMIN\Мои рисунки\Картинки ПК\zCEnv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1" y="4149080"/>
            <a:ext cx="6336705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Схема передачи информации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68760"/>
            <a:ext cx="7920880" cy="31683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560869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D:\ADMIN\Мои рисунки\Картинки ПК\0_6f3f3_b8f203ec_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348880"/>
            <a:ext cx="4608512" cy="4493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15416"/>
            <a:ext cx="7467600" cy="1733054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Информация –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4873752"/>
          </a:xfrm>
        </p:spPr>
        <p:txBody>
          <a:bodyPr>
            <a:normAutofit/>
          </a:bodyPr>
          <a:lstStyle/>
          <a:p>
            <a:r>
              <a:rPr lang="ru-RU" dirty="0"/>
              <a:t>Информация – это отражение внешнего мира с помощью знаков или сигналов.</a:t>
            </a:r>
          </a:p>
        </p:txBody>
      </p:sp>
    </p:spTree>
    <p:extLst>
      <p:ext uri="{BB962C8B-B14F-4D97-AF65-F5344CB8AC3E}">
        <p14:creationId xmlns:p14="http://schemas.microsoft.com/office/powerpoint/2010/main" val="27896150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D:\ADMIN\Мои рисунки\Картинки ПК\images (3)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5927" y="5343525"/>
            <a:ext cx="30289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15416"/>
            <a:ext cx="7467600" cy="173305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Свойства информации (материальный ресурс)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487375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b="1" dirty="0" smtClean="0"/>
              <a:t>полнота</a:t>
            </a:r>
            <a:r>
              <a:rPr lang="ru-RU" dirty="0" smtClean="0"/>
              <a:t> — свойство информации исчерпывающе (для данного потребителя) характеризовать отображаемый объект или процесс;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 smtClean="0"/>
              <a:t>актуальность</a:t>
            </a:r>
            <a:r>
              <a:rPr lang="ru-RU" dirty="0" smtClean="0"/>
              <a:t>— способность информации соответствовать нуждам потребителя в нужный момент времени;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 smtClean="0"/>
              <a:t>достоверность</a:t>
            </a:r>
            <a:r>
              <a:rPr lang="ru-RU" dirty="0" smtClean="0"/>
              <a:t> — свойство информации не иметь скрытых ошибок. Достоверная информация со временем может стать недостоверной, если устареет и перестанет отражать истинное положение дел;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161313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D:\ADMIN\Мои рисунки\Картинки ПК\images (3)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5927" y="5343525"/>
            <a:ext cx="30289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487375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4"/>
            </a:pPr>
            <a:r>
              <a:rPr lang="ru-RU" b="1" dirty="0" smtClean="0"/>
              <a:t>доступность</a:t>
            </a:r>
            <a:r>
              <a:rPr lang="ru-RU" dirty="0" smtClean="0"/>
              <a:t> </a:t>
            </a:r>
            <a:r>
              <a:rPr lang="ru-RU" dirty="0"/>
              <a:t>— свойство информации, характеризующее возможность ее получения данным потребителем;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ru-RU" b="1" dirty="0" smtClean="0"/>
              <a:t>объективность</a:t>
            </a:r>
            <a:r>
              <a:rPr lang="ru-RU" dirty="0" smtClean="0"/>
              <a:t> </a:t>
            </a:r>
            <a:r>
              <a:rPr lang="ru-RU" dirty="0"/>
              <a:t>— </a:t>
            </a:r>
            <a:r>
              <a:rPr lang="ru-RU" dirty="0" smtClean="0"/>
              <a:t>чем </a:t>
            </a:r>
            <a:r>
              <a:rPr lang="ru-RU" dirty="0"/>
              <a:t>меньше зависит содержание информации от того, кто ее получил и обработал, тем она более объективна;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ru-RU" b="1" dirty="0" smtClean="0"/>
              <a:t>защищенность</a:t>
            </a:r>
            <a:r>
              <a:rPr lang="ru-RU" dirty="0" smtClean="0"/>
              <a:t> </a:t>
            </a:r>
            <a:r>
              <a:rPr lang="ru-RU" dirty="0"/>
              <a:t>— свойство, характеризующее невозможность несанкционированного использования или изменения информации;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ru-RU" b="1" dirty="0" smtClean="0"/>
              <a:t>ценность</a:t>
            </a:r>
            <a:r>
              <a:rPr lang="ru-RU" dirty="0" smtClean="0"/>
              <a:t> </a:t>
            </a:r>
            <a:r>
              <a:rPr lang="ru-RU" dirty="0"/>
              <a:t>— </a:t>
            </a:r>
            <a:r>
              <a:rPr lang="ru-RU" dirty="0" smtClean="0"/>
              <a:t>чем важнее задача, которую решает человек, тем ценнее информация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09600" y="-163016"/>
            <a:ext cx="7467600" cy="1733054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/>
              <a:t>Свойства информации (материальный ресурс)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850150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15416"/>
            <a:ext cx="7467600" cy="1733054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свойства </a:t>
            </a:r>
            <a:r>
              <a:rPr lang="ru-RU" dirty="0" smtClean="0"/>
              <a:t>информации (информационный ресурс)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487375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b="1" dirty="0" smtClean="0"/>
              <a:t>запоминаемость</a:t>
            </a:r>
            <a:r>
              <a:rPr lang="ru-RU" b="1" dirty="0"/>
              <a:t>;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 err="1" smtClean="0"/>
              <a:t>передаваемость</a:t>
            </a:r>
            <a:r>
              <a:rPr lang="ru-RU" b="1" dirty="0"/>
              <a:t>;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 err="1" smtClean="0"/>
              <a:t>воспроизводимость</a:t>
            </a:r>
            <a:r>
              <a:rPr lang="ru-RU" b="1" dirty="0"/>
              <a:t>;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 err="1" smtClean="0"/>
              <a:t>преобразуемость</a:t>
            </a:r>
            <a:r>
              <a:rPr lang="ru-RU" b="1" dirty="0"/>
              <a:t>;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 err="1" smtClean="0"/>
              <a:t>стираемость</a:t>
            </a:r>
            <a:r>
              <a:rPr lang="ru-RU" b="1" dirty="0"/>
              <a:t>.</a:t>
            </a:r>
          </a:p>
        </p:txBody>
      </p:sp>
      <p:pic>
        <p:nvPicPr>
          <p:cNvPr id="9219" name="Picture 3" descr="D:\ADMIN\Мои рисунки\Картинки ПК\{724D3C7E-9AB8-40BA-B674-13D19F4A93B7}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988839"/>
            <a:ext cx="5328592" cy="487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994861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15416"/>
            <a:ext cx="7467600" cy="173305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Носители информации: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487375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ru-RU" b="1" dirty="0"/>
              <a:t>любой материальный предмет (бумага, камень и т.д.);</a:t>
            </a:r>
          </a:p>
          <a:p>
            <a:pPr>
              <a:buFont typeface="Wingdings" pitchFamily="2" charset="2"/>
              <a:buChar char="v"/>
            </a:pPr>
            <a:r>
              <a:rPr lang="ru-RU" b="1" dirty="0"/>
              <a:t>волны различной природы: акустическая (звук), электромагнитная (</a:t>
            </a:r>
            <a:r>
              <a:rPr lang="ru-RU" b="1" dirty="0" err="1"/>
              <a:t>свет,радиоволна</a:t>
            </a:r>
            <a:r>
              <a:rPr lang="ru-RU" b="1" dirty="0"/>
              <a:t>) и т.д.;</a:t>
            </a:r>
          </a:p>
          <a:p>
            <a:pPr>
              <a:buFont typeface="Wingdings" pitchFamily="2" charset="2"/>
              <a:buChar char="v"/>
            </a:pPr>
            <a:r>
              <a:rPr lang="ru-RU" b="1" dirty="0"/>
              <a:t>вещество в различном состоянии: концентрация молекул в жидком растворе, температура и т.д</a:t>
            </a:r>
            <a:r>
              <a:rPr lang="ru-RU" b="1" dirty="0" smtClean="0"/>
              <a:t>.</a:t>
            </a:r>
            <a:endParaRPr lang="ru-RU" b="1" dirty="0"/>
          </a:p>
          <a:p>
            <a:pPr>
              <a:buFont typeface="Wingdings" pitchFamily="2" charset="2"/>
              <a:buChar char="v"/>
            </a:pPr>
            <a:r>
              <a:rPr lang="ru-RU" b="1" dirty="0"/>
              <a:t>Машинные носители информации: CD, DWD, BR, HDD, </a:t>
            </a:r>
            <a:r>
              <a:rPr lang="ru-RU" b="1" dirty="0" err="1"/>
              <a:t>Flash</a:t>
            </a:r>
            <a:r>
              <a:rPr lang="ru-RU" b="1" dirty="0"/>
              <a:t> и т.д.</a:t>
            </a:r>
          </a:p>
          <a:p>
            <a:pPr>
              <a:buFont typeface="Wingdings" pitchFamily="2" charset="2"/>
              <a:buChar char="v"/>
            </a:pPr>
            <a:endParaRPr lang="ru-RU" b="1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005064"/>
            <a:ext cx="4176464" cy="3566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603527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 descr="D:\ADMIN\Мои рисунки\Картинки ПК\0_6f473_8d7508a4_L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429000"/>
            <a:ext cx="4933905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Кодирование информации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dirty="0"/>
              <a:t>Представление информации с помощью какого-либо языка называют кодированием.</a:t>
            </a:r>
          </a:p>
          <a:p>
            <a:r>
              <a:rPr lang="ru-RU" u="sng" dirty="0"/>
              <a:t>Код</a:t>
            </a:r>
            <a:r>
              <a:rPr lang="ru-RU" dirty="0"/>
              <a:t> – набор символов для представления информации.</a:t>
            </a:r>
          </a:p>
          <a:p>
            <a:r>
              <a:rPr lang="ru-RU" u="sng" dirty="0"/>
              <a:t>Кодирование</a:t>
            </a:r>
            <a:r>
              <a:rPr lang="ru-RU" dirty="0"/>
              <a:t> – процесс представления информации в виде кода.</a:t>
            </a:r>
          </a:p>
        </p:txBody>
      </p:sp>
      <p:pic>
        <p:nvPicPr>
          <p:cNvPr id="14340" name="Picture 4" descr="D:\ADMIN\Мои рисунки\Картинки ПК\t1@e450a687-7448-4b60-aef7-1a33df33f00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3567" y="4304367"/>
            <a:ext cx="2088232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398278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D:\ADMIN\Мои рисунки\Картинки ПК\42758407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437112"/>
            <a:ext cx="5544616" cy="2366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Двоичная система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dirty="0"/>
              <a:t>Знаменитый немецкий ученый Г.В. Лейбниц предложил еще в XVII веке уникальную и простую систему счисления. «Вычисление с помощью двоек…, сведение чисел к простейшим началам (0 и 1)».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dirty="0"/>
              <a:t>Сегодня такой способ представления информации, с помощью языка содержащего два символа 0 и 1, широко используется  в технических устройствах.</a:t>
            </a:r>
          </a:p>
        </p:txBody>
      </p:sp>
    </p:spTree>
    <p:extLst>
      <p:ext uri="{BB962C8B-B14F-4D97-AF65-F5344CB8AC3E}">
        <p14:creationId xmlns:p14="http://schemas.microsoft.com/office/powerpoint/2010/main" val="204254326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D:\ADMIN\Мои рисунки\Картинки ПК\0_6f472_f86a4a_L1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-603448"/>
            <a:ext cx="3754388" cy="375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Биты и байты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9552" y="1556792"/>
            <a:ext cx="7467600" cy="487375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sz="2800" dirty="0" smtClean="0"/>
              <a:t>Эти </a:t>
            </a:r>
            <a:r>
              <a:rPr lang="ru-RU" sz="2800" dirty="0"/>
              <a:t>два символа 0 и 1 </a:t>
            </a:r>
            <a:endParaRPr lang="ru-RU" sz="2800" dirty="0" smtClean="0"/>
          </a:p>
          <a:p>
            <a:pPr>
              <a:buFont typeface="Wingdings" pitchFamily="2" charset="2"/>
              <a:buNone/>
            </a:pPr>
            <a:r>
              <a:rPr lang="ru-RU" sz="2800" dirty="0" smtClean="0"/>
              <a:t>принято </a:t>
            </a:r>
            <a:r>
              <a:rPr lang="ru-RU" sz="2800" dirty="0"/>
              <a:t>называть </a:t>
            </a:r>
            <a:r>
              <a:rPr lang="ru-RU" sz="2800" dirty="0" smtClean="0"/>
              <a:t>битами</a:t>
            </a:r>
          </a:p>
          <a:p>
            <a:r>
              <a:rPr lang="ru-RU" sz="2800" b="1" dirty="0" smtClean="0"/>
              <a:t>Бит</a:t>
            </a:r>
            <a:r>
              <a:rPr lang="ru-RU" sz="2800" dirty="0" smtClean="0"/>
              <a:t> </a:t>
            </a:r>
            <a:r>
              <a:rPr lang="ru-RU" sz="2800" dirty="0"/>
              <a:t>– наименьшая единица измерения информации и обозначается двоичным числом.</a:t>
            </a:r>
          </a:p>
          <a:p>
            <a:pPr>
              <a:buFont typeface="Wingdings" pitchFamily="2" charset="2"/>
              <a:buNone/>
            </a:pPr>
            <a:r>
              <a:rPr lang="ru-RU" sz="2800" dirty="0" smtClean="0"/>
              <a:t>	Более </a:t>
            </a:r>
            <a:r>
              <a:rPr lang="ru-RU" sz="2800" dirty="0"/>
              <a:t>крупной единицей изменения объема информации принято считать 1 байт, который состоит из 8 бит.</a:t>
            </a:r>
          </a:p>
          <a:p>
            <a:r>
              <a:rPr lang="ru-RU" sz="2800" dirty="0"/>
              <a:t>1 </a:t>
            </a:r>
            <a:r>
              <a:rPr lang="ru-RU" sz="2800" b="1" dirty="0"/>
              <a:t>байт</a:t>
            </a:r>
            <a:r>
              <a:rPr lang="ru-RU" sz="2800" dirty="0"/>
              <a:t> = 8 битов.</a:t>
            </a:r>
          </a:p>
        </p:txBody>
      </p:sp>
    </p:spTree>
    <p:extLst>
      <p:ext uri="{BB962C8B-B14F-4D97-AF65-F5344CB8AC3E}">
        <p14:creationId xmlns:p14="http://schemas.microsoft.com/office/powerpoint/2010/main" val="399517818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008" name="Group 288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4052710225"/>
              </p:ext>
            </p:extLst>
          </p:nvPr>
        </p:nvGraphicFramePr>
        <p:xfrm>
          <a:off x="107950" y="1828800"/>
          <a:ext cx="8496498" cy="4441191"/>
        </p:xfrm>
        <a:graphic>
          <a:graphicData uri="http://schemas.openxmlformats.org/drawingml/2006/table">
            <a:tbl>
              <a:tblPr/>
              <a:tblGrid>
                <a:gridCol w="1373188"/>
                <a:gridCol w="1538287"/>
                <a:gridCol w="5585023"/>
              </a:tblGrid>
              <a:tr h="931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Название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Условное обозначение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Соотношение с другими единицами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Килобит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Кбит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Кбит = 1024 бит = 2</a:t>
                      </a:r>
                      <a:r>
                        <a:rPr kumimoji="0" lang="ru-RU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бит ≈ 1000 бит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Мегабит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Мбит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Мбит = 1024 Кбит = 2</a:t>
                      </a:r>
                      <a:r>
                        <a:rPr kumimoji="0" lang="ru-RU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бит ≈ 1 000 000 бит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0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Гигабит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Гбит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Гбит = 1024 Мбит = 2</a:t>
                      </a:r>
                      <a:r>
                        <a:rPr kumimoji="0" lang="ru-RU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бит</a:t>
                      </a:r>
                      <a:r>
                        <a:rPr kumimoji="0" lang="ru-RU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≈ 1 000 000 000 бит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Килобайт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Кбайт (Кб)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Кбайт = 1024 байт = 2</a:t>
                      </a:r>
                      <a:r>
                        <a:rPr kumimoji="0" lang="ru-RU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байт ≈ 1000 байт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Мегабайт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Мбайт (Мб)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Мбайт = 1024 Кбайт = 2</a:t>
                      </a:r>
                      <a:r>
                        <a:rPr kumimoji="0" lang="ru-RU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байт</a:t>
                      </a:r>
                      <a:r>
                        <a:rPr kumimoji="0" lang="ru-RU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≈ 1 000 000 байт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Гигабайт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Гбайт (Гб)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Гбайт = 1024 Мбайт = 2</a:t>
                      </a:r>
                      <a:r>
                        <a:rPr kumimoji="0" lang="ru-RU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 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байт ≈ 1 000 000 000 байт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2530" name="Picture 2" descr="D:\ADMIN\Мои рисунки\Картинки ПК\0_6f3fa_a9acce47_L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0"/>
            <a:ext cx="3382293" cy="3382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/>
              <a:t>Единицы измерения объема информации.</a:t>
            </a:r>
          </a:p>
        </p:txBody>
      </p:sp>
    </p:spTree>
    <p:extLst>
      <p:ext uri="{BB962C8B-B14F-4D97-AF65-F5344CB8AC3E}">
        <p14:creationId xmlns:p14="http://schemas.microsoft.com/office/powerpoint/2010/main" val="250500148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Классификация информации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u="sng" dirty="0"/>
              <a:t>по </a:t>
            </a:r>
            <a:r>
              <a:rPr lang="ru-RU" b="1" u="sng" dirty="0"/>
              <a:t>способу восприятия</a:t>
            </a:r>
            <a:r>
              <a:rPr lang="ru-RU" u="sng" dirty="0"/>
              <a:t>:</a:t>
            </a:r>
          </a:p>
          <a:p>
            <a:r>
              <a:rPr lang="ru-RU" b="1" dirty="0"/>
              <a:t>Визуальная</a:t>
            </a:r>
            <a:r>
              <a:rPr lang="ru-RU" dirty="0"/>
              <a:t> — воспринимаемая органами зрения.</a:t>
            </a:r>
          </a:p>
          <a:p>
            <a:r>
              <a:rPr lang="ru-RU" b="1" dirty="0"/>
              <a:t>Аудиальная</a:t>
            </a:r>
            <a:r>
              <a:rPr lang="ru-RU" dirty="0"/>
              <a:t> — воспринимаемая органами слуха.</a:t>
            </a:r>
          </a:p>
          <a:p>
            <a:r>
              <a:rPr lang="ru-RU" b="1" dirty="0"/>
              <a:t>Тактильная</a:t>
            </a:r>
            <a:r>
              <a:rPr lang="ru-RU" dirty="0"/>
              <a:t> — воспринимаемая тактильными рецепторами.</a:t>
            </a:r>
          </a:p>
          <a:p>
            <a:r>
              <a:rPr lang="ru-RU" b="1" dirty="0"/>
              <a:t>Обонятельная</a:t>
            </a:r>
            <a:r>
              <a:rPr lang="ru-RU" dirty="0"/>
              <a:t> — воспринимаемая обонятельными рецепторами.</a:t>
            </a:r>
          </a:p>
          <a:p>
            <a:r>
              <a:rPr lang="ru-RU" b="1" dirty="0"/>
              <a:t>Вкусовая</a:t>
            </a:r>
            <a:r>
              <a:rPr lang="ru-RU" dirty="0"/>
              <a:t> — воспринимаемая вкусовыми рецепторами.</a:t>
            </a:r>
          </a:p>
        </p:txBody>
      </p:sp>
      <p:pic>
        <p:nvPicPr>
          <p:cNvPr id="20482" name="Picture 2" descr="D:\ADMIN\Мои рисунки\Картинки ПК\WQAoq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64288" y="764704"/>
            <a:ext cx="1478434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060456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Классификация информации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u="sng" dirty="0" smtClean="0"/>
              <a:t>по </a:t>
            </a:r>
            <a:r>
              <a:rPr lang="ru-RU" b="1" u="sng" dirty="0" smtClean="0"/>
              <a:t>форме представления</a:t>
            </a:r>
            <a:r>
              <a:rPr lang="ru-RU" u="sng" dirty="0" smtClean="0"/>
              <a:t>:</a:t>
            </a:r>
          </a:p>
          <a:p>
            <a:r>
              <a:rPr lang="ru-RU" b="1" dirty="0"/>
              <a:t>Текстовая — </a:t>
            </a:r>
            <a:r>
              <a:rPr lang="ru-RU" dirty="0"/>
              <a:t>передаваемая в виде символов, предназначенных обозначать лексемы языка.</a:t>
            </a:r>
          </a:p>
          <a:p>
            <a:r>
              <a:rPr lang="ru-RU" b="1" dirty="0"/>
              <a:t>Числовая — </a:t>
            </a:r>
            <a:r>
              <a:rPr lang="ru-RU" dirty="0"/>
              <a:t>в виде цифр и знаков, обозначающих математические действия.</a:t>
            </a:r>
          </a:p>
          <a:p>
            <a:r>
              <a:rPr lang="ru-RU" b="1" dirty="0"/>
              <a:t>Графическая — </a:t>
            </a:r>
            <a:r>
              <a:rPr lang="ru-RU" dirty="0"/>
              <a:t>в виде изображений, предметов, графиков.</a:t>
            </a:r>
          </a:p>
          <a:p>
            <a:r>
              <a:rPr lang="ru-RU" b="1" dirty="0"/>
              <a:t>Звуковая — </a:t>
            </a:r>
            <a:r>
              <a:rPr lang="ru-RU" dirty="0"/>
              <a:t>устная или в виде записи и передачи лексем языка аудиальным путём.</a:t>
            </a:r>
          </a:p>
        </p:txBody>
      </p:sp>
      <p:pic>
        <p:nvPicPr>
          <p:cNvPr id="4" name="Picture 2" descr="D:\ADMIN\Мои рисунки\Картинки ПК\WQAoq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64288" y="764704"/>
            <a:ext cx="1478434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168782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ADMIN\Мои рисунки\Картинки ПК\WQAoq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64288" y="764704"/>
            <a:ext cx="1478434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Классификация информации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u="sng" dirty="0" smtClean="0"/>
              <a:t>по </a:t>
            </a:r>
            <a:r>
              <a:rPr lang="ru-RU" b="1" u="sng" dirty="0" smtClean="0"/>
              <a:t>назначению</a:t>
            </a:r>
            <a:r>
              <a:rPr lang="ru-RU" u="sng" dirty="0" smtClean="0"/>
              <a:t>:</a:t>
            </a:r>
          </a:p>
          <a:p>
            <a:r>
              <a:rPr lang="ru-RU" b="1" dirty="0"/>
              <a:t>Массовая — </a:t>
            </a:r>
            <a:r>
              <a:rPr lang="ru-RU" dirty="0"/>
              <a:t>содержит тривиальные сведения и оперирует набором понятий, понятным большей части социума.</a:t>
            </a:r>
          </a:p>
          <a:p>
            <a:r>
              <a:rPr lang="ru-RU" b="1" dirty="0"/>
              <a:t>Специальная </a:t>
            </a:r>
            <a:r>
              <a:rPr lang="ru-RU" dirty="0"/>
              <a:t>— содержит специфический набор понятий, </a:t>
            </a:r>
            <a:r>
              <a:rPr lang="ru-RU" dirty="0" smtClean="0"/>
              <a:t>которые </a:t>
            </a:r>
            <a:r>
              <a:rPr lang="ru-RU" dirty="0"/>
              <a:t>могут быть не понятны основной массе социума, но необходимы и понятны в рамках узкой социальной группы, где используется данная информация.</a:t>
            </a:r>
          </a:p>
          <a:p>
            <a:r>
              <a:rPr lang="ru-RU" b="1" dirty="0"/>
              <a:t>Секретная — </a:t>
            </a:r>
            <a:r>
              <a:rPr lang="ru-RU" dirty="0"/>
              <a:t>передаваемая узкому кругу лиц и по закрытым (защищённым) каналам.</a:t>
            </a:r>
          </a:p>
          <a:p>
            <a:r>
              <a:rPr lang="ru-RU" b="1" dirty="0"/>
              <a:t>Личная (приватная) — </a:t>
            </a:r>
            <a:r>
              <a:rPr lang="ru-RU" dirty="0"/>
              <a:t>набор сведений о какой-либо </a:t>
            </a:r>
            <a:r>
              <a:rPr lang="ru-RU" dirty="0" smtClean="0"/>
              <a:t>личности.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137950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5696" y="908720"/>
            <a:ext cx="7488832" cy="1894362"/>
          </a:xfrm>
        </p:spPr>
        <p:txBody>
          <a:bodyPr/>
          <a:lstStyle/>
          <a:p>
            <a:r>
              <a:rPr lang="ru-RU" dirty="0"/>
              <a:t>Основные понятия информатики</a:t>
            </a:r>
          </a:p>
        </p:txBody>
      </p:sp>
      <p:pic>
        <p:nvPicPr>
          <p:cNvPr id="16388" name="Picture 4" descr="D:\ADMIN\Мои рисунки\Картинки ПК\1289727534_jxbvzgtu2pe5kz4.jpe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8612" y="2780928"/>
            <a:ext cx="5280587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965538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Информатика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- это молодая </a:t>
            </a:r>
            <a:r>
              <a:rPr lang="ru-RU" dirty="0"/>
              <a:t>научная дисциплина, изучающая вопросы, связанные с поиском, сбором, хранением, преобразованием и использованием информации в самых различных сферах человеческой деятельности.</a:t>
            </a:r>
          </a:p>
        </p:txBody>
      </p:sp>
      <p:pic>
        <p:nvPicPr>
          <p:cNvPr id="18434" name="Picture 2" descr="D:\ADMIN\Мои рисунки\Картинки ПК\0_6f475_cc87135d_S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331640" y="3612867"/>
            <a:ext cx="5043746" cy="3237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778724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Информатика – наука об информации</a:t>
            </a:r>
          </a:p>
        </p:txBody>
      </p:sp>
      <p:pic>
        <p:nvPicPr>
          <p:cNvPr id="5123" name="Picture 3" descr="D:\ADMIN\Мои рисунки\Картинки ПК\d187d0b8d181d182d0b0d18f-d0b8d0bdd184d0bed180d0bcd0b0d186d0b8d18f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381" b="92381" l="4476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077072"/>
            <a:ext cx="6408712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484784"/>
            <a:ext cx="7467600" cy="4873752"/>
          </a:xfrm>
        </p:spPr>
        <p:txBody>
          <a:bodyPr/>
          <a:lstStyle/>
          <a:p>
            <a:r>
              <a:rPr lang="ru-RU" dirty="0"/>
              <a:t>– это наука о структуре и свойствах информации, способах сбора, обработки и передачи информации  </a:t>
            </a:r>
          </a:p>
          <a:p>
            <a:pPr marL="0" indent="0">
              <a:buNone/>
            </a:pPr>
            <a:r>
              <a:rPr lang="ru-RU" dirty="0"/>
              <a:t>или</a:t>
            </a:r>
          </a:p>
          <a:p>
            <a:r>
              <a:rPr lang="ru-RU" dirty="0"/>
              <a:t>– информатика, изучает технологию сбора, хранения и переработки информации, а компьютер основной инструмент в этой технологии.</a:t>
            </a:r>
          </a:p>
        </p:txBody>
      </p:sp>
    </p:spTree>
    <p:extLst>
      <p:ext uri="{BB962C8B-B14F-4D97-AF65-F5344CB8AC3E}">
        <p14:creationId xmlns:p14="http://schemas.microsoft.com/office/powerpoint/2010/main" val="242951714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5696" y="404664"/>
            <a:ext cx="7488832" cy="1894362"/>
          </a:xfrm>
        </p:spPr>
        <p:txBody>
          <a:bodyPr/>
          <a:lstStyle/>
          <a:p>
            <a:r>
              <a:rPr lang="ru-RU" dirty="0"/>
              <a:t>Структура информатики</a:t>
            </a:r>
          </a:p>
        </p:txBody>
      </p:sp>
      <p:pic>
        <p:nvPicPr>
          <p:cNvPr id="15365" name="Picture 5" descr="D:\ADMIN\Мои рисунки\Картинки ПК\0_6f3eb_9969e16e_L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988840"/>
            <a:ext cx="5112568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25910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информатики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7064586"/>
              </p:ext>
            </p:extLst>
          </p:nvPr>
        </p:nvGraphicFramePr>
        <p:xfrm>
          <a:off x="2571" y="0"/>
          <a:ext cx="9143996" cy="68580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0032"/>
                <a:gridCol w="286030"/>
                <a:gridCol w="479553"/>
                <a:gridCol w="3384376"/>
                <a:gridCol w="4644005"/>
              </a:tblGrid>
              <a:tr h="562836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 Roman" pitchFamily="2" charset="0"/>
                        </a:rPr>
                        <a:t>Теоретическая информатика</a:t>
                      </a:r>
                      <a:endParaRPr lang="ru-RU" sz="1600">
                        <a:effectLst/>
                        <a:latin typeface="Time Roman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73050" algn="l"/>
                        </a:tabLst>
                      </a:pPr>
                      <a:r>
                        <a:rPr lang="ru-RU" sz="1600" dirty="0" smtClean="0">
                          <a:effectLst/>
                          <a:latin typeface="Time Roman" pitchFamily="2" charset="0"/>
                        </a:rPr>
                        <a:t>Математические </a:t>
                      </a: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основы информатики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73050" algn="l"/>
                        </a:tabLst>
                      </a:pPr>
                      <a:r>
                        <a:rPr lang="ru-RU" sz="1600" dirty="0" smtClean="0">
                          <a:effectLst/>
                          <a:latin typeface="Time Roman" pitchFamily="2" charset="0"/>
                        </a:rPr>
                        <a:t>Теория алгоритмов</a:t>
                      </a:r>
                      <a:endParaRPr lang="ru-RU" sz="1600" dirty="0">
                        <a:effectLst/>
                        <a:latin typeface="Time Roman" pitchFamily="2" charset="0"/>
                      </a:endParaRPr>
                    </a:p>
                  </a:txBody>
                  <a:tcPr marL="0" marR="0" marT="0" marB="0" anchor="ctr"/>
                </a:tc>
              </a:tr>
              <a:tr h="1150123">
                <a:tc rowSpan="5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Средства информатизации</a:t>
                      </a:r>
                      <a:endParaRPr lang="ru-RU" sz="1600" dirty="0">
                        <a:effectLst/>
                        <a:latin typeface="Time Roman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vert="vert270" anchor="ctr"/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Технические</a:t>
                      </a:r>
                      <a:endParaRPr lang="ru-RU" sz="1600" dirty="0">
                        <a:effectLst/>
                        <a:latin typeface="Time Roman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vert="vert270" anchor="ctr"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 Roman" pitchFamily="2" charset="0"/>
                        </a:rPr>
                        <a:t>Хранения и обработки данных</a:t>
                      </a:r>
                      <a:endParaRPr lang="ru-RU" sz="1600">
                        <a:effectLst/>
                        <a:latin typeface="Time Roman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73050" algn="l"/>
                        </a:tabLst>
                      </a:pP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Персональные компьютеры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73050" algn="l"/>
                        </a:tabLst>
                      </a:pPr>
                      <a:r>
                        <a:rPr lang="ru-RU" sz="1600" dirty="0" smtClean="0">
                          <a:effectLst/>
                          <a:latin typeface="Time Roman" pitchFamily="2" charset="0"/>
                        </a:rPr>
                        <a:t>Устройства </a:t>
                      </a: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ввода/вывода информации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73050" algn="l"/>
                        </a:tabLst>
                      </a:pP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Накопители (магнитные, оптические, смешанные)</a:t>
                      </a:r>
                      <a:endParaRPr lang="ru-RU" sz="1600" dirty="0">
                        <a:effectLst/>
                        <a:latin typeface="Time Roman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8575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Передачи данных</a:t>
                      </a:r>
                      <a:endParaRPr lang="ru-RU" sz="1600" dirty="0">
                        <a:effectLst/>
                        <a:latin typeface="Time Roman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73050" algn="l"/>
                        </a:tabLst>
                      </a:pPr>
                      <a:r>
                        <a:rPr lang="ru-RU" sz="1600" dirty="0" smtClean="0">
                          <a:effectLst/>
                          <a:latin typeface="Time Roman" pitchFamily="2" charset="0"/>
                        </a:rPr>
                        <a:t>Цифровые </a:t>
                      </a: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технические средства связи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73050" algn="l"/>
                        </a:tabLst>
                      </a:pP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Телекоммуникационные системы передачи аудио, видео и мультимедийной информации</a:t>
                      </a:r>
                      <a:endParaRPr lang="ru-RU" sz="1600" dirty="0">
                        <a:effectLst/>
                        <a:latin typeface="Time Roman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5648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Программные</a:t>
                      </a:r>
                      <a:endParaRPr lang="ru-RU" sz="1600" dirty="0">
                        <a:effectLst/>
                        <a:latin typeface="Time Roman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vert="vert270" anchor="ctr"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 Roman" pitchFamily="2" charset="0"/>
                        </a:rPr>
                        <a:t>Системное ПО</a:t>
                      </a:r>
                      <a:br>
                        <a:rPr lang="ru-RU" sz="1600">
                          <a:effectLst/>
                          <a:latin typeface="Time Roman" pitchFamily="2" charset="0"/>
                        </a:rPr>
                      </a:br>
                      <a:r>
                        <a:rPr lang="ru-RU" sz="1600">
                          <a:effectLst/>
                          <a:latin typeface="Time Roman" pitchFamily="2" charset="0"/>
                        </a:rPr>
                        <a:t>и системы программирования</a:t>
                      </a:r>
                      <a:endParaRPr lang="ru-RU" sz="1600">
                        <a:effectLst/>
                        <a:latin typeface="Time Roman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73050" algn="l"/>
                        </a:tabLst>
                      </a:pP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Операционные системы и среды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73050" algn="l"/>
                        </a:tabLst>
                      </a:pPr>
                      <a:r>
                        <a:rPr lang="ru-RU" sz="1600" dirty="0" smtClean="0">
                          <a:effectLst/>
                          <a:latin typeface="Time Roman" pitchFamily="2" charset="0"/>
                        </a:rPr>
                        <a:t>Системы </a:t>
                      </a: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и языки программирования</a:t>
                      </a:r>
                      <a:endParaRPr lang="ru-RU" sz="1600" dirty="0">
                        <a:effectLst/>
                        <a:latin typeface="Time Roman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8575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Реализации технологий</a:t>
                      </a:r>
                      <a:endParaRPr lang="ru-RU" sz="1600" dirty="0">
                        <a:effectLst/>
                        <a:latin typeface="Time Roman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vert="vert27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 Roman" pitchFamily="2" charset="0"/>
                        </a:rPr>
                        <a:t>Универсальных</a:t>
                      </a:r>
                      <a:endParaRPr lang="ru-RU" sz="1600">
                        <a:effectLst/>
                        <a:latin typeface="Time Roman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73050" algn="l"/>
                        </a:tabLst>
                      </a:pP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Текстовые и графические редакторы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73050" algn="l"/>
                        </a:tabLst>
                      </a:pP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Системы управления базами данных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73050" algn="l"/>
                        </a:tabLst>
                      </a:pP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Табличные </a:t>
                      </a:r>
                      <a:r>
                        <a:rPr lang="ru-RU" sz="1600" dirty="0" smtClean="0">
                          <a:effectLst/>
                          <a:latin typeface="Time Roman" pitchFamily="2" charset="0"/>
                        </a:rPr>
                        <a:t>процессоры</a:t>
                      </a:r>
                      <a:endParaRPr lang="ru-RU" sz="1600" dirty="0">
                        <a:effectLst/>
                        <a:latin typeface="Time Roman" pitchFamily="2" charset="0"/>
                      </a:endParaRPr>
                    </a:p>
                  </a:txBody>
                  <a:tcPr marL="0" marR="0" marT="0" marB="0" anchor="ctr"/>
                </a:tc>
              </a:tr>
              <a:tr h="8575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 Roman" pitchFamily="2" charset="0"/>
                        </a:rPr>
                        <a:t>Профессионально-ориентированных</a:t>
                      </a:r>
                      <a:endParaRPr lang="ru-RU" sz="1600">
                        <a:effectLst/>
                        <a:latin typeface="Time Roman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73050" algn="l"/>
                        </a:tabLst>
                      </a:pP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Издательские системы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73050" algn="l"/>
                        </a:tabLst>
                      </a:pP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Профессионально-ориентированные системы автоматизации </a:t>
                      </a:r>
                      <a:r>
                        <a:rPr lang="ru-RU" sz="1600" dirty="0" smtClean="0">
                          <a:effectLst/>
                          <a:latin typeface="Time Roman" pitchFamily="2" charset="0"/>
                        </a:rPr>
                        <a:t>расчетов</a:t>
                      </a:r>
                      <a:endParaRPr lang="ru-RU" sz="1600" dirty="0">
                        <a:effectLst/>
                        <a:latin typeface="Time Roman" pitchFamily="2" charset="0"/>
                      </a:endParaRPr>
                    </a:p>
                  </a:txBody>
                  <a:tcPr marL="0" marR="0" marT="0" marB="0" anchor="ctr"/>
                </a:tc>
              </a:tr>
              <a:tr h="1150123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 Roman" pitchFamily="2" charset="0"/>
                        </a:rPr>
                        <a:t>Информационные технологии</a:t>
                      </a:r>
                      <a:endParaRPr lang="ru-RU" sz="1600">
                        <a:effectLst/>
                        <a:latin typeface="Time Roman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73050" algn="l"/>
                        </a:tabLst>
                      </a:pP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Ввода/вывода, сбора, хранения, передачи данных;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73050" algn="l"/>
                        </a:tabLst>
                      </a:pP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Подготовки текстовых и графических документов, технической документации</a:t>
                      </a:r>
                      <a:r>
                        <a:rPr lang="ru-RU" sz="1600" dirty="0" smtClean="0">
                          <a:effectLst/>
                          <a:latin typeface="Time Roman" pitchFamily="2" charset="0"/>
                        </a:rPr>
                        <a:t>;</a:t>
                      </a:r>
                      <a:endParaRPr lang="ru-RU" sz="1600" dirty="0">
                        <a:effectLst/>
                        <a:latin typeface="Time Roman" pitchFamily="2" charset="0"/>
                      </a:endParaRPr>
                    </a:p>
                  </a:txBody>
                  <a:tcPr marL="0" marR="0" marT="0" marB="0" anchor="ctr"/>
                </a:tc>
              </a:tr>
              <a:tr h="857507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Социальная информатика</a:t>
                      </a:r>
                      <a:endParaRPr lang="ru-RU" sz="1600" dirty="0">
                        <a:effectLst/>
                        <a:latin typeface="Time Roman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73050" algn="l"/>
                        </a:tabLst>
                      </a:pPr>
                      <a:r>
                        <a:rPr lang="ru-RU" sz="1600" dirty="0" smtClean="0">
                          <a:effectLst/>
                          <a:latin typeface="Time Roman" pitchFamily="2" charset="0"/>
                        </a:rPr>
                        <a:t>Информационное </a:t>
                      </a: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общество – закономерности и проблемы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73050" algn="l"/>
                        </a:tabLst>
                      </a:pPr>
                      <a:r>
                        <a:rPr lang="ru-RU" sz="1600" dirty="0" smtClean="0">
                          <a:effectLst/>
                          <a:latin typeface="Time Roman" pitchFamily="2" charset="0"/>
                        </a:rPr>
                        <a:t>Информационная </a:t>
                      </a: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безопасность</a:t>
                      </a:r>
                      <a:endParaRPr lang="ru-RU" sz="1600" dirty="0">
                        <a:effectLst/>
                        <a:latin typeface="Time Roman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pic>
        <p:nvPicPr>
          <p:cNvPr id="1025" name="Picture 1" descr="D:\ADMIN\Мои рисунки\Картинки ПК\0_6f475_cc87135d_S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826" y="5229200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731698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термины</a:t>
            </a:r>
          </a:p>
        </p:txBody>
      </p:sp>
      <p:pic>
        <p:nvPicPr>
          <p:cNvPr id="17410" name="Picture 2" descr="D:\ADMIN\Мои рисунки\Картинки ПК\0_6f467_63833285_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628800"/>
            <a:ext cx="3914502" cy="3914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/>
              <a:t>Информационные ресурсы </a:t>
            </a:r>
            <a:r>
              <a:rPr lang="ru-RU" dirty="0"/>
              <a:t>— различные формализованные знания (теории, идеи, изобретения), данные (в том числе документы), технологии и средства их сбора, обработки, анализа, интерпретации и применения, а также обмена между источниками и потребителями информации.</a:t>
            </a:r>
          </a:p>
          <a:p>
            <a:r>
              <a:rPr lang="ru-RU" b="1" dirty="0" smtClean="0"/>
              <a:t>Информационный </a:t>
            </a:r>
            <a:r>
              <a:rPr lang="ru-RU" b="1" dirty="0"/>
              <a:t>процесс </a:t>
            </a:r>
            <a:r>
              <a:rPr lang="ru-RU" dirty="0"/>
              <a:t>— последовательность действий (операций) по сбору, передаче, обработке, анализу, выделению и использованию с различной целью информации (и/или её носителей) в ходе функционирования и взаимодействия материальных объектов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551406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ADMIN\Мои рисунки\Картинки ПК\0_6f467_63833285_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628800"/>
            <a:ext cx="3914502" cy="3914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термины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Courier New" pitchFamily="49" charset="0"/>
              <a:buChar char="o"/>
            </a:pPr>
            <a:r>
              <a:rPr lang="ru-RU" b="1" dirty="0"/>
              <a:t>Информационная </a:t>
            </a:r>
            <a:r>
              <a:rPr lang="ru-RU" b="1" dirty="0" smtClean="0"/>
              <a:t>технология </a:t>
            </a:r>
            <a:r>
              <a:rPr lang="ru-RU" dirty="0" smtClean="0"/>
              <a:t>- совокупность </a:t>
            </a:r>
            <a:r>
              <a:rPr lang="ru-RU" dirty="0"/>
              <a:t>научных дисциплин, занимающихся изучением, созданием и применением методов, </a:t>
            </a:r>
            <a:r>
              <a:rPr lang="ru-RU" dirty="0" smtClean="0"/>
              <a:t>способов используемых </a:t>
            </a:r>
            <a:r>
              <a:rPr lang="ru-RU" dirty="0"/>
              <a:t>для получения новой </a:t>
            </a:r>
            <a:r>
              <a:rPr lang="ru-RU" dirty="0" smtClean="0"/>
              <a:t>информации, </a:t>
            </a:r>
            <a:r>
              <a:rPr lang="ru-RU" dirty="0"/>
              <a:t>сбора, обработки, </a:t>
            </a:r>
            <a:r>
              <a:rPr lang="ru-RU" dirty="0" smtClean="0"/>
              <a:t>анализа и т.д.</a:t>
            </a:r>
          </a:p>
          <a:p>
            <a:pPr>
              <a:buFont typeface="Courier New" pitchFamily="49" charset="0"/>
              <a:buChar char="o"/>
            </a:pPr>
            <a:r>
              <a:rPr lang="ru-RU" b="1" dirty="0"/>
              <a:t>Информационный технологический процесс </a:t>
            </a:r>
            <a:r>
              <a:rPr lang="ru-RU" dirty="0"/>
              <a:t>— компонент информационной технологии как практического инструмента рецептурной деятельности, часть производственного процесса, состоящая из последовательности согласованных технологических операций, связанных со сбором и обработкой &lt;данных&gt; как носителей информации, выделением из них необходимых сведений, новостей, знаний, их накоплением, анализом, интерпретацией и применением.</a:t>
            </a:r>
          </a:p>
          <a:p>
            <a:pPr>
              <a:buFont typeface="Courier New" pitchFamily="49" charset="0"/>
              <a:buChar char="o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862002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:\ADMIN\Мои рисунки\Картинки ПК\1298869811_golden_0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8" b="99474" l="36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008601"/>
            <a:ext cx="2448272" cy="26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Информация не существует сама по себе, она проявляется в информационных процессах</a:t>
            </a:r>
            <a:r>
              <a:rPr lang="ru-RU" dirty="0" smtClean="0"/>
              <a:t>.</a:t>
            </a:r>
          </a:p>
          <a:p>
            <a:r>
              <a:rPr lang="ru-RU" dirty="0" smtClean="0"/>
              <a:t>Информация и информатика неразрывно связаны между собой.</a:t>
            </a:r>
          </a:p>
          <a:p>
            <a:r>
              <a:rPr lang="ru-RU" dirty="0"/>
              <a:t>Информационные процессы происходят:</a:t>
            </a:r>
            <a:br>
              <a:rPr lang="ru-RU" dirty="0"/>
            </a:br>
            <a:r>
              <a:rPr lang="ru-RU" dirty="0"/>
              <a:t>в обществе, в живой природе, в </a:t>
            </a:r>
            <a:r>
              <a:rPr lang="ru-RU" dirty="0" smtClean="0"/>
              <a:t>технике и </a:t>
            </a:r>
            <a:r>
              <a:rPr lang="ru-RU" dirty="0" err="1" smtClean="0"/>
              <a:t>тд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5576" y="3979819"/>
            <a:ext cx="2158826" cy="268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0" name="Picture 4" descr="D:\ADMIN\Мои рисунки\Картинки ПК\goldbarusbdrive_1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402" y="4403599"/>
            <a:ext cx="2459038" cy="1841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985393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D:\ADMIN\Мои рисунки\Картинки ПК\picture-247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40912"/>
            <a:ext cx="6344473" cy="6344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12576" y="-27384"/>
            <a:ext cx="10116616" cy="1512168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latin typeface="Time Roman" pitchFamily="2" charset="0"/>
              </a:rPr>
              <a:t>«Кто </a:t>
            </a:r>
            <a:r>
              <a:rPr lang="ru-RU" sz="2800" dirty="0">
                <a:latin typeface="Time Roman" pitchFamily="2" charset="0"/>
              </a:rPr>
              <a:t>владеет </a:t>
            </a:r>
            <a:r>
              <a:rPr lang="ru-RU" sz="2800" b="1" dirty="0">
                <a:latin typeface="Time Roman" pitchFamily="2" charset="0"/>
              </a:rPr>
              <a:t>информацией</a:t>
            </a:r>
            <a:r>
              <a:rPr lang="ru-RU" sz="2800" dirty="0">
                <a:latin typeface="Time Roman" pitchFamily="2" charset="0"/>
              </a:rPr>
              <a:t> </a:t>
            </a:r>
            <a:r>
              <a:rPr lang="ru-RU" sz="2800" dirty="0" smtClean="0">
                <a:latin typeface="Time Roman" pitchFamily="2" charset="0"/>
              </a:rPr>
              <a:t>— тот </a:t>
            </a:r>
            <a:r>
              <a:rPr lang="ru-RU" sz="2800" dirty="0">
                <a:latin typeface="Time Roman" pitchFamily="2" charset="0"/>
              </a:rPr>
              <a:t>владеет </a:t>
            </a:r>
            <a:r>
              <a:rPr lang="ru-RU" sz="2800" b="1" dirty="0" smtClean="0">
                <a:latin typeface="Time Roman" pitchFamily="2" charset="0"/>
              </a:rPr>
              <a:t>миром</a:t>
            </a:r>
            <a:r>
              <a:rPr lang="ru-RU" sz="2800" dirty="0" smtClean="0">
                <a:latin typeface="Time Roman" pitchFamily="2" charset="0"/>
              </a:rPr>
              <a:t>»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                                                                </a:t>
            </a:r>
            <a:r>
              <a:rPr lang="ru-RU" sz="2000" dirty="0" smtClean="0"/>
              <a:t>Майер </a:t>
            </a:r>
            <a:r>
              <a:rPr lang="ru-RU" sz="2000" dirty="0"/>
              <a:t>Ротшильд</a:t>
            </a:r>
          </a:p>
        </p:txBody>
      </p:sp>
    </p:spTree>
    <p:extLst>
      <p:ext uri="{BB962C8B-B14F-4D97-AF65-F5344CB8AC3E}">
        <p14:creationId xmlns:p14="http://schemas.microsoft.com/office/powerpoint/2010/main" val="405410738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673</TotalTime>
  <Words>1339</Words>
  <Application>Microsoft Office PowerPoint</Application>
  <PresentationFormat>Экран (4:3)</PresentationFormat>
  <Paragraphs>184</Paragraphs>
  <Slides>29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Эркер</vt:lpstr>
      <vt:lpstr>Лекция №2  Информация и информатика.</vt:lpstr>
      <vt:lpstr>Информация</vt:lpstr>
      <vt:lpstr>Информация в различных отраслях человеческой деятельности</vt:lpstr>
      <vt:lpstr>Информация в различных отраслях человеческой деятельности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Информация – </vt:lpstr>
      <vt:lpstr>Свойства информации (материальный ресурс)</vt:lpstr>
      <vt:lpstr>Презентация PowerPoint</vt:lpstr>
      <vt:lpstr>свойства информации (информационный ресурс)</vt:lpstr>
      <vt:lpstr>Носители информации:</vt:lpstr>
      <vt:lpstr>Кодирование информации</vt:lpstr>
      <vt:lpstr>Двоичная система</vt:lpstr>
      <vt:lpstr>Биты и байты</vt:lpstr>
      <vt:lpstr>Единицы измерения объема информации.</vt:lpstr>
      <vt:lpstr>Классификация информации</vt:lpstr>
      <vt:lpstr>Классификация информации</vt:lpstr>
      <vt:lpstr>Классификация информации</vt:lpstr>
      <vt:lpstr>Основные понятия информатики</vt:lpstr>
      <vt:lpstr>Информатика</vt:lpstr>
      <vt:lpstr>Информатика – наука об информации</vt:lpstr>
      <vt:lpstr>Структура информатики</vt:lpstr>
      <vt:lpstr>Структура информатики</vt:lpstr>
      <vt:lpstr>Основные термины</vt:lpstr>
      <vt:lpstr>Основные термины</vt:lpstr>
      <vt:lpstr>Вывод:</vt:lpstr>
      <vt:lpstr>«Кто владеет информацией — тот владеет миром»                                                                 Майер Ротшильд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№1  Информатика и информация.</dc:title>
  <dc:creator>Александр</dc:creator>
  <cp:lastModifiedBy>dir</cp:lastModifiedBy>
  <cp:revision>55</cp:revision>
  <cp:lastPrinted>2014-09-09T11:59:12Z</cp:lastPrinted>
  <dcterms:created xsi:type="dcterms:W3CDTF">2013-08-23T00:16:07Z</dcterms:created>
  <dcterms:modified xsi:type="dcterms:W3CDTF">2014-09-11T06:16:55Z</dcterms:modified>
</cp:coreProperties>
</file>